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Sheet1!$A$1:$I$1</c:f>
              <c:strCache>
                <c:ptCount val="9"/>
                <c:pt idx="0">
                  <c:v>Less Than $8,000</c:v>
                </c:pt>
                <c:pt idx="1">
                  <c:v>$8,000 -
$9,999</c:v>
                </c:pt>
                <c:pt idx="2">
                  <c:v>$10,000-$11,999</c:v>
                </c:pt>
                <c:pt idx="3">
                  <c:v>$12,000-$13,999</c:v>
                </c:pt>
                <c:pt idx="4">
                  <c:v>$14,000-$15,999</c:v>
                </c:pt>
                <c:pt idx="5">
                  <c:v>$16,000-$17,999</c:v>
                </c:pt>
                <c:pt idx="6">
                  <c:v>$18,000-$19,999</c:v>
                </c:pt>
                <c:pt idx="7">
                  <c:v>$20,000-$21,999</c:v>
                </c:pt>
                <c:pt idx="8">
                  <c:v>$22,000 
or More</c:v>
                </c:pt>
              </c:strCache>
            </c:strRef>
          </c:cat>
          <c:val>
            <c:numRef>
              <c:f>Sheet1!$A$2:$I$2</c:f>
              <c:numCache>
                <c:formatCode>0%</c:formatCode>
                <c:ptCount val="9"/>
                <c:pt idx="0">
                  <c:v>0.02</c:v>
                </c:pt>
                <c:pt idx="1">
                  <c:v>0.04</c:v>
                </c:pt>
                <c:pt idx="2">
                  <c:v>0.09</c:v>
                </c:pt>
                <c:pt idx="3">
                  <c:v>0.19</c:v>
                </c:pt>
                <c:pt idx="4">
                  <c:v>0.21</c:v>
                </c:pt>
                <c:pt idx="5">
                  <c:v>0.19</c:v>
                </c:pt>
                <c:pt idx="6">
                  <c:v>0.13</c:v>
                </c:pt>
                <c:pt idx="7">
                  <c:v>0.06</c:v>
                </c:pt>
                <c:pt idx="8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"/>
        <c:axId val="125589376"/>
        <c:axId val="125590912"/>
      </c:barChart>
      <c:catAx>
        <c:axId val="125589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anchor="ctr" anchorCtr="1"/>
          <a:lstStyle/>
          <a:p>
            <a:pPr>
              <a:defRPr sz="1200" b="1"/>
            </a:pPr>
            <a:endParaRPr lang="en-US"/>
          </a:p>
        </c:txPr>
        <c:crossAx val="125590912"/>
        <c:crosses val="autoZero"/>
        <c:auto val="1"/>
        <c:lblAlgn val="ctr"/>
        <c:lblOffset val="100"/>
        <c:tickLblSkip val="1"/>
        <c:noMultiLvlLbl val="0"/>
      </c:catAx>
      <c:valAx>
        <c:axId val="125590912"/>
        <c:scaling>
          <c:orientation val="minMax"/>
          <c:max val="0.5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5589376"/>
        <c:crosses val="autoZero"/>
        <c:crossBetween val="between"/>
        <c:majorUnit val="0.1"/>
        <c:minorUnit val="1.0000000000000002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FCCD0-956D-452B-A622-711E334ADA36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9E3BA-0CB2-4D9D-B816-B29EFC9AD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3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68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32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61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1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1510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8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3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0386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240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563589"/>
              </p:ext>
            </p:extLst>
          </p:nvPr>
        </p:nvGraphicFramePr>
        <p:xfrm>
          <a:off x="228600" y="1635169"/>
          <a:ext cx="8686800" cy="4460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100" dirty="0" smtClean="0"/>
              <a:t>SOURCE:  Kaiser/HRET Survey of Employer-Sponsored Health Benefits, 2012.</a:t>
            </a:r>
            <a:endParaRPr lang="en-US" sz="11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" y="91440"/>
            <a:ext cx="8961120" cy="1203960"/>
          </a:xfrm>
        </p:spPr>
        <p:txBody>
          <a:bodyPr/>
          <a:lstStyle/>
          <a:p>
            <a:r>
              <a:rPr lang="en-US" sz="2400" dirty="0" smtClean="0"/>
              <a:t>Distribution </a:t>
            </a:r>
            <a:r>
              <a:rPr lang="en-US" sz="2400" dirty="0"/>
              <a:t>of Annual Premiums for Covered Workers </a:t>
            </a:r>
            <a:br>
              <a:rPr lang="en-US" sz="2400" dirty="0"/>
            </a:br>
            <a:r>
              <a:rPr lang="en-US" sz="2400" dirty="0"/>
              <a:t>with Family Coverage, 2012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4738571" y="326094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051002" y="2999601"/>
            <a:ext cx="14353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000000"/>
                </a:solidFill>
              </a:rPr>
              <a:t>Average: $</a:t>
            </a:r>
            <a:r>
              <a:rPr lang="en-US" sz="1200" b="1" dirty="0" smtClean="0">
                <a:solidFill>
                  <a:srgbClr val="000000"/>
                </a:solidFill>
              </a:rPr>
              <a:t>15,745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463" y="1372518"/>
            <a:ext cx="26495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</a:rPr>
              <a:t>Percentage of Covered Workers:</a:t>
            </a:r>
          </a:p>
        </p:txBody>
      </p:sp>
    </p:spTree>
    <p:extLst>
      <p:ext uri="{BB962C8B-B14F-4D97-AF65-F5344CB8AC3E}">
        <p14:creationId xmlns:p14="http://schemas.microsoft.com/office/powerpoint/2010/main" val="1616748072"/>
      </p:ext>
    </p:extLst>
  </p:cSld>
  <p:clrMapOvr>
    <a:masterClrMapping/>
  </p:clrMapOvr>
</p:sld>
</file>

<file path=ppt/theme/theme1.xml><?xml version="1.0" encoding="utf-8"?>
<a:theme xmlns:a="http://schemas.openxmlformats.org/drawingml/2006/main" name="KFF Slide Templat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KFF Slide Template</vt:lpstr>
      <vt:lpstr>Distribution of Annual Premiums for Covered Workers  with Family Coverage, 2012 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Annual Premiums for Covered Workers  with Family Coverage, 2012 </dc:title>
  <dc:creator>NirmitaP</dc:creator>
  <cp:lastModifiedBy>NirmitaP</cp:lastModifiedBy>
  <cp:revision>1</cp:revision>
  <dcterms:created xsi:type="dcterms:W3CDTF">2013-03-08T16:31:32Z</dcterms:created>
  <dcterms:modified xsi:type="dcterms:W3CDTF">2013-03-08T16:31:32Z</dcterms:modified>
</cp:coreProperties>
</file>