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386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451517158486034E-2"/>
          <c:y val="2.8138442577749983E-2"/>
          <c:w val="0.91284403669725134"/>
          <c:h val="0.8968354248839212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Health Insurance Premiums</c:v>
                </c:pt>
              </c:strCache>
            </c:strRef>
          </c:tx>
          <c:spPr>
            <a:ln w="22225">
              <a:solidFill>
                <a:schemeClr val="accent1"/>
              </a:solidFill>
              <a:prstDash val="solid"/>
            </a:ln>
          </c:spPr>
          <c:marker>
            <c:symbol val="diamond"/>
            <c:size val="5"/>
            <c:spPr>
              <a:solidFill>
                <a:schemeClr val="accent1"/>
              </a:solidFill>
              <a:ln>
                <a:solidFill>
                  <a:srgbClr val="003B5C"/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-1.4749262536873156E-3"/>
                  <c:y val="1.1574074074074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layout>
                <c:manualLayout>
                  <c:x val="-8.8495575221238937E-3"/>
                  <c:y val="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Sheet1!$B$1:$O$1</c:f>
              <c:numCache>
                <c:formatCode>General</c:formatCode>
                <c:ptCount val="14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</c:numCache>
            </c:numRef>
          </c:cat>
          <c:val>
            <c:numRef>
              <c:f>Sheet1!$B$2:$O$2</c:f>
              <c:numCache>
                <c:formatCode>0%</c:formatCode>
                <c:ptCount val="14"/>
                <c:pt idx="0">
                  <c:v>0</c:v>
                </c:pt>
                <c:pt idx="1">
                  <c:v>0.11172438803263818</c:v>
                </c:pt>
                <c:pt idx="2">
                  <c:v>0.21940619090791347</c:v>
                </c:pt>
                <c:pt idx="3">
                  <c:v>0.38201932392177174</c:v>
                </c:pt>
                <c:pt idx="4">
                  <c:v>0.56602263955446186</c:v>
                </c:pt>
                <c:pt idx="5">
                  <c:v>0.71833617407071637</c:v>
                </c:pt>
                <c:pt idx="6">
                  <c:v>0.87888097396710263</c:v>
                </c:pt>
                <c:pt idx="7">
                  <c:v>0.98248081854682034</c:v>
                </c:pt>
                <c:pt idx="8">
                  <c:v>1.0905310711047793</c:v>
                </c:pt>
                <c:pt idx="9">
                  <c:v>1.1896146095065405</c:v>
                </c:pt>
                <c:pt idx="10">
                  <c:v>1.309772309286362</c:v>
                </c:pt>
                <c:pt idx="11">
                  <c:v>1.3779095972024349</c:v>
                </c:pt>
                <c:pt idx="12">
                  <c:v>1.6029029193109698</c:v>
                </c:pt>
                <c:pt idx="13">
                  <c:v>1.72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Workers' Contribution to Premiums</c:v>
                </c:pt>
              </c:strCache>
            </c:strRef>
          </c:tx>
          <c:spPr>
            <a:ln w="22225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-3.687315634218289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layout>
                <c:manualLayout>
                  <c:x val="-3.5398230088495575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-1.1799410029498525E-2"/>
                  <c:y val="-3.2407407407407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Sheet1!$B$1:$O$1</c:f>
              <c:numCache>
                <c:formatCode>General</c:formatCode>
                <c:ptCount val="14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</c:numCache>
            </c:numRef>
          </c:cat>
          <c:val>
            <c:numRef>
              <c:f>Sheet1!$B$3:$O$3</c:f>
              <c:numCache>
                <c:formatCode>0%</c:formatCode>
                <c:ptCount val="14"/>
                <c:pt idx="0">
                  <c:v>0</c:v>
                </c:pt>
                <c:pt idx="1">
                  <c:v>4.8706413272851412E-2</c:v>
                </c:pt>
                <c:pt idx="2">
                  <c:v>0.15805286312099853</c:v>
                </c:pt>
                <c:pt idx="3">
                  <c:v>0.3847683797859287</c:v>
                </c:pt>
                <c:pt idx="4">
                  <c:v>0.56262819625631932</c:v>
                </c:pt>
                <c:pt idx="5">
                  <c:v>0.72424450709657151</c:v>
                </c:pt>
                <c:pt idx="6">
                  <c:v>0.75797868618178477</c:v>
                </c:pt>
                <c:pt idx="7">
                  <c:v>0.92602288755118112</c:v>
                </c:pt>
                <c:pt idx="8">
                  <c:v>1.1261039068076388</c:v>
                </c:pt>
                <c:pt idx="9">
                  <c:v>1.1734457443119348</c:v>
                </c:pt>
                <c:pt idx="10">
                  <c:v>1.2777141062145345</c:v>
                </c:pt>
                <c:pt idx="11">
                  <c:v>1.5899523681415486</c:v>
                </c:pt>
                <c:pt idx="12">
                  <c:v>1.6753071656167338</c:v>
                </c:pt>
                <c:pt idx="13">
                  <c:v>1.8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Sheet1!$A$4</c:f>
              <c:strCache>
                <c:ptCount val="1"/>
                <c:pt idx="0">
                  <c:v>Workers' Earnings</c:v>
                </c:pt>
              </c:strCache>
            </c:strRef>
          </c:tx>
          <c:spPr>
            <a:ln w="22225">
              <a:solidFill>
                <a:schemeClr val="accent5"/>
              </a:solidFill>
              <a:prstDash val="solid"/>
            </a:ln>
          </c:spPr>
          <c:marker>
            <c:symbol val="square"/>
            <c:size val="5"/>
            <c:spPr>
              <a:solidFill>
                <a:schemeClr val="accent5"/>
              </a:solidFill>
              <a:ln>
                <a:solidFill>
                  <a:schemeClr val="accent5"/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layout>
                <c:manualLayout>
                  <c:x val="-3.5014749262536872E-2"/>
                  <c:y val="-3.9241943715368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Sheet1!$B$1:$O$1</c:f>
              <c:numCache>
                <c:formatCode>General</c:formatCode>
                <c:ptCount val="14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</c:numCache>
            </c:numRef>
          </c:cat>
          <c:val>
            <c:numRef>
              <c:f>Sheet1!$B$4:$O$4</c:f>
              <c:numCache>
                <c:formatCode>0%</c:formatCode>
                <c:ptCount val="14"/>
                <c:pt idx="0">
                  <c:v>0</c:v>
                </c:pt>
                <c:pt idx="1">
                  <c:v>4.0000000000000036E-2</c:v>
                </c:pt>
                <c:pt idx="2">
                  <c:v>8.0559999999999965E-2</c:v>
                </c:pt>
                <c:pt idx="3">
                  <c:v>0.10865455999999996</c:v>
                </c:pt>
                <c:pt idx="4">
                  <c:v>0.14191419679999995</c:v>
                </c:pt>
                <c:pt idx="5">
                  <c:v>0.16589439493279978</c:v>
                </c:pt>
                <c:pt idx="6">
                  <c:v>0.19737354359598536</c:v>
                </c:pt>
                <c:pt idx="7">
                  <c:v>0.24407111179622865</c:v>
                </c:pt>
                <c:pt idx="8">
                  <c:v>0.29134581404448534</c:v>
                </c:pt>
                <c:pt idx="9">
                  <c:v>0.34041695497817592</c:v>
                </c:pt>
                <c:pt idx="10">
                  <c:v>0.38465071449245558</c:v>
                </c:pt>
                <c:pt idx="11">
                  <c:v>0.41899999999999998</c:v>
                </c:pt>
                <c:pt idx="12">
                  <c:v>0.44907158898421673</c:v>
                </c:pt>
                <c:pt idx="13">
                  <c:v>0.47370580599694834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Overall Inflation</c:v>
                </c:pt>
              </c:strCache>
            </c:strRef>
          </c:tx>
          <c:spPr>
            <a:ln w="22225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triangle"/>
            <c:size val="5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-2.5958702064896753E-3"/>
                  <c:y val="1.72049066783318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Sheet1!$B$1:$O$1</c:f>
              <c:numCache>
                <c:formatCode>General</c:formatCode>
                <c:ptCount val="14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</c:numCache>
            </c:numRef>
          </c:cat>
          <c:val>
            <c:numRef>
              <c:f>Sheet1!$B$5:$O$5</c:f>
              <c:numCache>
                <c:formatCode>0%</c:formatCode>
                <c:ptCount val="14"/>
                <c:pt idx="0">
                  <c:v>0</c:v>
                </c:pt>
                <c:pt idx="1">
                  <c:v>3.0999999999999917E-2</c:v>
                </c:pt>
                <c:pt idx="2">
                  <c:v>6.5022999999999831E-2</c:v>
                </c:pt>
                <c:pt idx="3">
                  <c:v>8.2063367999999803E-2</c:v>
                </c:pt>
                <c:pt idx="4">
                  <c:v>0.10586876209599971</c:v>
                </c:pt>
                <c:pt idx="5">
                  <c:v>0.13130374362420771</c:v>
                </c:pt>
                <c:pt idx="6">
                  <c:v>0.17089937465105498</c:v>
                </c:pt>
                <c:pt idx="7">
                  <c:v>0.21188085276384183</c:v>
                </c:pt>
                <c:pt idx="8">
                  <c:v>0.24338975493570181</c:v>
                </c:pt>
                <c:pt idx="9">
                  <c:v>0.29188195537819417</c:v>
                </c:pt>
                <c:pt idx="10">
                  <c:v>0.28283878169054688</c:v>
                </c:pt>
                <c:pt idx="11">
                  <c:v>0.31106123488773885</c:v>
                </c:pt>
                <c:pt idx="12">
                  <c:v>0.35301519440414664</c:v>
                </c:pt>
                <c:pt idx="13">
                  <c:v>0.38413454387544199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1535232"/>
        <c:axId val="131536000"/>
      </c:lineChart>
      <c:catAx>
        <c:axId val="131535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0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b="1"/>
            </a:pPr>
            <a:endParaRPr lang="en-US"/>
          </a:p>
        </c:txPr>
        <c:crossAx val="131536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15360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30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15352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479025851857018"/>
          <c:y val="4.3179316127150764E-2"/>
          <c:w val="0.38862030520521218"/>
          <c:h val="0.19405365995917176"/>
        </c:manualLayout>
      </c:layout>
      <c:overlay val="0"/>
      <c:spPr>
        <a:noFill/>
        <a:ln w="9525">
          <a:noFill/>
          <a:prstDash val="solid"/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2" b="0" i="0" u="none" strike="noStrike" baseline="0">
          <a:solidFill>
            <a:schemeClr val="tx1"/>
          </a:solidFill>
          <a:latin typeface="+mj-lt"/>
          <a:ea typeface="Tahoma"/>
          <a:cs typeface="Tahoma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20C7D-7D48-4A4B-98E5-AD90F408CB0A}" type="datetimeFigureOut">
              <a:rPr lang="en-US" smtClean="0"/>
              <a:t>5/10/2013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950D0-2511-45BE-A4E5-739345D78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87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4B0B60-EDEF-44D2-AE7C-2C83AEB3036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485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1788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85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21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0041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90EE1-7444-4E9E-834B-AD138C6889C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1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FB5B2-6A91-4647-A953-8CB1344FB0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43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8BB09-1F44-403E-BC67-72B28DA05F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03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86289-4AFA-4741-AE71-2F066D3678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05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95E3B-6E81-4E79-B90F-01AF5CA727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24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379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868362"/>
          </a:xfrm>
        </p:spPr>
        <p:txBody>
          <a:bodyPr/>
          <a:lstStyle/>
          <a:p>
            <a:r>
              <a:rPr lang="en-US" sz="2400" b="1" dirty="0" smtClean="0"/>
              <a:t>Cumulative Increases in Health Insurance Premiums, Workers’ Contributions to Premiums, Inflation, and Workers’ Earnings, 1999-2012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293142380"/>
              </p:ext>
            </p:extLst>
          </p:nvPr>
        </p:nvGraphicFramePr>
        <p:xfrm>
          <a:off x="152400" y="1295400"/>
          <a:ext cx="8610600" cy="4776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6071681"/>
            <a:ext cx="8229600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1100" dirty="0" smtClean="0">
                <a:solidFill>
                  <a:srgbClr val="000000"/>
                </a:solidFill>
              </a:rPr>
              <a:t>SOURCE:  </a:t>
            </a:r>
            <a:r>
              <a:rPr lang="en-US" sz="1100" dirty="0">
                <a:solidFill>
                  <a:srgbClr val="000000"/>
                </a:solidFill>
              </a:rPr>
              <a:t>Kaiser/HRET Survey of Employer-Sponsored Health Benefits, </a:t>
            </a:r>
            <a:r>
              <a:rPr lang="en-US" sz="1100" dirty="0" smtClean="0">
                <a:solidFill>
                  <a:srgbClr val="000000"/>
                </a:solidFill>
              </a:rPr>
              <a:t>1999-2012.  </a:t>
            </a:r>
            <a:r>
              <a:rPr lang="en-US" sz="1100" dirty="0">
                <a:solidFill>
                  <a:srgbClr val="000000"/>
                </a:solidFill>
              </a:rPr>
              <a:t>Bureau of Labor Statistics, Consumer Price Index, U.S. City Average of Annual Inflation (April to April), </a:t>
            </a:r>
            <a:r>
              <a:rPr lang="en-US" sz="1100" dirty="0" smtClean="0">
                <a:solidFill>
                  <a:srgbClr val="000000"/>
                </a:solidFill>
              </a:rPr>
              <a:t>1999-2012; </a:t>
            </a:r>
            <a:r>
              <a:rPr lang="en-US" sz="1100" dirty="0">
                <a:solidFill>
                  <a:srgbClr val="000000"/>
                </a:solidFill>
              </a:rPr>
              <a:t>Bureau of Labor Statistics, Seasonally Adjusted Data from the Current Employment Statistics Survey, </a:t>
            </a:r>
            <a:r>
              <a:rPr lang="en-US" sz="1100" dirty="0" smtClean="0">
                <a:solidFill>
                  <a:srgbClr val="000000"/>
                </a:solidFill>
              </a:rPr>
              <a:t>1999-2012 </a:t>
            </a:r>
            <a:r>
              <a:rPr lang="en-US" sz="1100" dirty="0">
                <a:solidFill>
                  <a:srgbClr val="000000"/>
                </a:solidFill>
              </a:rPr>
              <a:t>(April to April). </a:t>
            </a:r>
          </a:p>
        </p:txBody>
      </p:sp>
    </p:spTree>
    <p:extLst>
      <p:ext uri="{BB962C8B-B14F-4D97-AF65-F5344CB8AC3E}">
        <p14:creationId xmlns:p14="http://schemas.microsoft.com/office/powerpoint/2010/main" val="207793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93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Cumulative Increases in Health Insurance Premiums, Workers’ Contributions to Premiums, Inflation, and Workers’ Earnings, 1999-2012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Cumulative Increases in Health Insurance Premiums, Workers’ Contributions to Premiums, Inflation, and Workers’ Earnings, 1999-2011</dc:title>
  <dc:creator>NirmitaP</dc:creator>
  <cp:lastModifiedBy>NirmitaP</cp:lastModifiedBy>
  <cp:revision>2</cp:revision>
  <dcterms:created xsi:type="dcterms:W3CDTF">2013-03-08T16:31:51Z</dcterms:created>
  <dcterms:modified xsi:type="dcterms:W3CDTF">2013-05-10T13:20:19Z</dcterms:modified>
</cp:coreProperties>
</file>