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26264820345739E-2"/>
          <c:y val="3.3622936963388049E-2"/>
          <c:w val="0.90503235586930941"/>
          <c:h val="0.8605155923306196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Single Coverage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39*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58*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75*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Sheet1!$B$1:$O$1</c:f>
              <c:strCach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strCache>
            </c:strRef>
          </c:cat>
          <c:val>
            <c:numRef>
              <c:f>Sheet1!$B$2:$O$2</c:f>
              <c:numCache>
                <c:formatCode>_("$"* #,##0_);_("$"* \(#,##0\);_("$"* "-"??_);_(@_)</c:formatCode>
                <c:ptCount val="14"/>
                <c:pt idx="0">
                  <c:v>27</c:v>
                </c:pt>
                <c:pt idx="1">
                  <c:v>28</c:v>
                </c:pt>
                <c:pt idx="2">
                  <c:v>30</c:v>
                </c:pt>
                <c:pt idx="3">
                  <c:v>39</c:v>
                </c:pt>
                <c:pt idx="4">
                  <c:v>42</c:v>
                </c:pt>
                <c:pt idx="5">
                  <c:v>47</c:v>
                </c:pt>
                <c:pt idx="6">
                  <c:v>51</c:v>
                </c:pt>
                <c:pt idx="7">
                  <c:v>52</c:v>
                </c:pt>
                <c:pt idx="8">
                  <c:v>57.819699999999997</c:v>
                </c:pt>
                <c:pt idx="9">
                  <c:v>60</c:v>
                </c:pt>
                <c:pt idx="10">
                  <c:v>65</c:v>
                </c:pt>
                <c:pt idx="11">
                  <c:v>75</c:v>
                </c:pt>
                <c:pt idx="12">
                  <c:v>77</c:v>
                </c:pt>
                <c:pt idx="13">
                  <c:v>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Family Coverage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149*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178*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201*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222*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248*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273*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100"/>
                      <a:t> $</a:t>
                    </a:r>
                    <a:r>
                      <a:rPr lang="en-US" sz="1100" smtClean="0"/>
                      <a:t>333* 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Sheet1!$B$1:$O$1</c:f>
              <c:strCach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strCache>
            </c:strRef>
          </c:cat>
          <c:val>
            <c:numRef>
              <c:f>Sheet1!$B$3:$O$3</c:f>
              <c:numCache>
                <c:formatCode>_("$"* #,##0_);_("$"* \(#,##0\);_("$"* "-"??_);_(@_)</c:formatCode>
                <c:ptCount val="14"/>
                <c:pt idx="0">
                  <c:v>129</c:v>
                </c:pt>
                <c:pt idx="1">
                  <c:v>135</c:v>
                </c:pt>
                <c:pt idx="2">
                  <c:v>149</c:v>
                </c:pt>
                <c:pt idx="3">
                  <c:v>178</c:v>
                </c:pt>
                <c:pt idx="4">
                  <c:v>201</c:v>
                </c:pt>
                <c:pt idx="5">
                  <c:v>222</c:v>
                </c:pt>
                <c:pt idx="6">
                  <c:v>226</c:v>
                </c:pt>
                <c:pt idx="7">
                  <c:v>248</c:v>
                </c:pt>
                <c:pt idx="8">
                  <c:v>273.44119999999998</c:v>
                </c:pt>
                <c:pt idx="9">
                  <c:v>280</c:v>
                </c:pt>
                <c:pt idx="10">
                  <c:v>293</c:v>
                </c:pt>
                <c:pt idx="11">
                  <c:v>333</c:v>
                </c:pt>
                <c:pt idx="12">
                  <c:v>344</c:v>
                </c:pt>
                <c:pt idx="13">
                  <c:v>360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778112"/>
        <c:axId val="140804480"/>
      </c:lineChart>
      <c:catAx>
        <c:axId val="140778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40804480"/>
        <c:crosses val="autoZero"/>
        <c:auto val="1"/>
        <c:lblAlgn val="ctr"/>
        <c:lblOffset val="100"/>
        <c:noMultiLvlLbl val="0"/>
      </c:catAx>
      <c:valAx>
        <c:axId val="140804480"/>
        <c:scaling>
          <c:orientation val="minMax"/>
        </c:scaling>
        <c:delete val="0"/>
        <c:axPos val="l"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40778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7843922526925527E-2"/>
          <c:y val="3.4806263623826682E-2"/>
          <c:w val="0.27534663770476964"/>
          <c:h val="0.1262774144757329"/>
        </c:manualLayout>
      </c:layout>
      <c:overlay val="1"/>
      <c:spPr>
        <a:ln>
          <a:noFill/>
        </a:ln>
      </c:spPr>
      <c:txPr>
        <a:bodyPr/>
        <a:lstStyle/>
        <a:p>
          <a:pPr>
            <a:defRPr sz="1200" b="1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17BFD-B4BB-46AE-A507-2044D709CACC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9B06E-5C11-4824-B850-B5BB902AB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3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6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32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61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51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9345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4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228954"/>
              </p:ext>
            </p:extLst>
          </p:nvPr>
        </p:nvGraphicFramePr>
        <p:xfrm>
          <a:off x="152400" y="1600200"/>
          <a:ext cx="8839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096000"/>
            <a:ext cx="8229600" cy="685800"/>
          </a:xfrm>
        </p:spPr>
        <p:txBody>
          <a:bodyPr anchor="b" anchorCtr="0"/>
          <a:lstStyle/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altLang="en-US" sz="1100" dirty="0">
                <a:latin typeface="+mn-lt"/>
              </a:rPr>
              <a:t>* Estimate is statistically different from estimate for the previous year shown (p&lt;.05).</a:t>
            </a:r>
          </a:p>
          <a:p>
            <a:pPr>
              <a:lnSpc>
                <a:spcPct val="85000"/>
              </a:lnSpc>
              <a:spcBef>
                <a:spcPct val="50000"/>
              </a:spcBef>
              <a:tabLst>
                <a:tab pos="569913" algn="l"/>
              </a:tabLst>
            </a:pPr>
            <a:r>
              <a:rPr lang="en-US" sz="1100" dirty="0">
                <a:latin typeface="+mn-lt"/>
              </a:rPr>
              <a:t>SOURCE:  Kaiser/HRET Survey of Employer-Sponsored Health Benefits, 1999-2012.</a:t>
            </a:r>
            <a:endParaRPr lang="en-US" altLang="en-US" sz="1100" dirty="0">
              <a:latin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052560" cy="1005840"/>
          </a:xfrm>
        </p:spPr>
        <p:txBody>
          <a:bodyPr/>
          <a:lstStyle/>
          <a:p>
            <a:r>
              <a:rPr lang="en-US" altLang="en-US" sz="2400" dirty="0" smtClean="0"/>
              <a:t>Average </a:t>
            </a:r>
            <a:r>
              <a:rPr lang="en-US" altLang="en-US" sz="2400" dirty="0"/>
              <a:t>Monthly Worker Premium Contributions Paid by Covered Workers for Single and Family Coverage, 1999-2012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52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Average Monthly Worker Premium Contributions Paid by Covered Workers for Single and Family Coverage, 1999-2012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Monthly Worker Premium Contributions Paid by Covered Workers for Single and Family Coverage, 1999-2012</dc:title>
  <dc:creator>NirmitaP</dc:creator>
  <cp:lastModifiedBy>NirmitaP</cp:lastModifiedBy>
  <cp:revision>1</cp:revision>
  <dcterms:created xsi:type="dcterms:W3CDTF">2013-03-08T16:31:40Z</dcterms:created>
  <dcterms:modified xsi:type="dcterms:W3CDTF">2013-03-08T16:31:40Z</dcterms:modified>
</cp:coreProperties>
</file>