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0.02</c:v>
                </c:pt>
                <c:pt idx="1">
                  <c:v>0.02</c:v>
                </c:pt>
                <c:pt idx="2">
                  <c:v>0.04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6</a:t>
                    </a:r>
                    <a:r>
                      <a:rPr lang="en-US" smtClean="0"/>
                      <a:t>%*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0.01</c:v>
                </c:pt>
                <c:pt idx="1">
                  <c:v>0.06</c:v>
                </c:pt>
                <c:pt idx="2">
                  <c:v>7.0000000000000007E-2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0.03</c:v>
                </c:pt>
                <c:pt idx="1">
                  <c:v>7.0000000000000007E-2</c:v>
                </c:pt>
                <c:pt idx="2">
                  <c:v>0.1</c:v>
                </c:pt>
              </c:numCache>
            </c:numRef>
          </c: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4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Sheet1!$B$5:$D$5</c:f>
              <c:numCache>
                <c:formatCode>0%</c:formatCode>
                <c:ptCount val="3"/>
                <c:pt idx="0">
                  <c:v>0.03</c:v>
                </c:pt>
                <c:pt idx="1">
                  <c:v>0.1</c:v>
                </c:pt>
                <c:pt idx="2">
                  <c:v>0.13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Sheet1!$B$6:$D$6</c:f>
              <c:numCache>
                <c:formatCode>0%</c:formatCode>
                <c:ptCount val="3"/>
                <c:pt idx="0">
                  <c:v>0.02</c:v>
                </c:pt>
                <c:pt idx="1">
                  <c:v>0.1</c:v>
                </c:pt>
                <c:pt idx="2">
                  <c:v>0.11</c:v>
                </c:pt>
              </c:numCache>
            </c:numRef>
          </c:val>
        </c:ser>
        <c:ser>
          <c:idx val="6"/>
          <c:order val="5"/>
          <c:tx>
            <c:strRef>
              <c:f>Sheet1!$A$7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6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Sheet1!$B$7:$D$7</c:f>
              <c:numCache>
                <c:formatCode>0%</c:formatCode>
                <c:ptCount val="3"/>
                <c:pt idx="0">
                  <c:v>0.04</c:v>
                </c:pt>
                <c:pt idx="1">
                  <c:v>0.12</c:v>
                </c:pt>
                <c:pt idx="2">
                  <c:v>0.15</c:v>
                </c:pt>
              </c:numCache>
            </c:numRef>
          </c:val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Sheet1!$B$8:$D$8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0.18</c:v>
                </c:pt>
                <c:pt idx="2">
                  <c:v>0.23</c:v>
                </c:pt>
              </c:numCache>
            </c:numRef>
          </c:val>
        </c:ser>
        <c:ser>
          <c:idx val="8"/>
          <c:order val="7"/>
          <c:tx>
            <c:strRef>
              <c:f>Sheet1!$A$9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HDHP/HRA</c:v>
                </c:pt>
                <c:pt idx="1">
                  <c:v>HSA-Qualified HDHP</c:v>
                </c:pt>
                <c:pt idx="2">
                  <c:v>Either HDHP/HRA or HSA- Qualified HDHP‡
</c:v>
                </c:pt>
              </c:strCache>
            </c:strRef>
          </c:cat>
          <c:val>
            <c:numRef>
              <c:f>Sheet1!$B$9:$D$9</c:f>
              <c:numCache>
                <c:formatCode>0%</c:formatCode>
                <c:ptCount val="3"/>
                <c:pt idx="0">
                  <c:v>0.05</c:v>
                </c:pt>
                <c:pt idx="1">
                  <c:v>0.26</c:v>
                </c:pt>
                <c:pt idx="2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5"/>
        <c:overlap val="-30"/>
        <c:axId val="141683328"/>
        <c:axId val="141705600"/>
      </c:barChart>
      <c:catAx>
        <c:axId val="14168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41705600"/>
        <c:crosses val="autoZero"/>
        <c:auto val="1"/>
        <c:lblAlgn val="ctr"/>
        <c:lblOffset val="100"/>
        <c:noMultiLvlLbl val="0"/>
      </c:catAx>
      <c:valAx>
        <c:axId val="141705600"/>
        <c:scaling>
          <c:orientation val="minMax"/>
          <c:max val="0.5"/>
        </c:scaling>
        <c:delete val="0"/>
        <c:axPos val="l"/>
        <c:numFmt formatCode="0%" sourceLinked="1"/>
        <c:majorTickMark val="out"/>
        <c:minorTickMark val="none"/>
        <c:tickLblPos val="nextTo"/>
        <c:crossAx val="141683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566162273301009"/>
          <c:y val="0.9294862311669112"/>
          <c:w val="0.56867664140155683"/>
          <c:h val="6.7345451606199619E-2"/>
        </c:manualLayout>
      </c:layout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1E17C-6DDA-4554-B611-E3B78D44774F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144BD-8A4E-4F7A-AA61-B1C5D4B64F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7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8.1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57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324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61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51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8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3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6570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4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439895"/>
              </p:ext>
            </p:extLst>
          </p:nvPr>
        </p:nvGraphicFramePr>
        <p:xfrm>
          <a:off x="152400" y="1600200"/>
          <a:ext cx="8839199" cy="385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5791200"/>
            <a:ext cx="8321040" cy="975360"/>
          </a:xfrm>
        </p:spPr>
        <p:txBody>
          <a:bodyPr/>
          <a:lstStyle/>
          <a:p>
            <a:pPr>
              <a:spcAft>
                <a:spcPts val="400"/>
              </a:spcAft>
            </a:pPr>
            <a:r>
              <a:rPr lang="en-US" sz="1100" dirty="0"/>
              <a:t>* Estimate is statistically different from estimate for the previous year shown (p&lt;.05</a:t>
            </a:r>
            <a:r>
              <a:rPr lang="en-US" sz="1100" dirty="0" smtClean="0"/>
              <a:t>).</a:t>
            </a:r>
            <a:endParaRPr lang="en-US" sz="1100" dirty="0"/>
          </a:p>
          <a:p>
            <a:pPr>
              <a:spcAft>
                <a:spcPts val="400"/>
              </a:spcAft>
            </a:pPr>
            <a:r>
              <a:rPr lang="en-US" sz="1100" dirty="0"/>
              <a:t>‡ The 2012 estimate includes 0.6% of all firms offering health benefits that offer both an HDHP/HRA and an HSA-qualified HDHP.  The comparable percentages for previous years are: 2005 [0.3%], 2006 [0.4%], 2007 [0.2%], 2008 [0.3%], 2009 [&lt;0.1%], 2010 [0.3%], and </a:t>
            </a:r>
            <a:r>
              <a:rPr lang="en-US" sz="1100" dirty="0" smtClean="0"/>
              <a:t>2011[1.8%]. </a:t>
            </a:r>
          </a:p>
          <a:p>
            <a:pPr>
              <a:spcAft>
                <a:spcPts val="400"/>
              </a:spcAft>
            </a:pPr>
            <a:r>
              <a:rPr lang="en-US" sz="1100" dirty="0" smtClean="0"/>
              <a:t>SOURCE:  Kaiser/HRET Survey of Employer-Sponsored Health Benefits, 2005-2012.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sz="2400" dirty="0" smtClean="0"/>
              <a:t>Among </a:t>
            </a:r>
            <a:r>
              <a:rPr lang="en-US" sz="2400" dirty="0"/>
              <a:t>Firms Offering Health Benefits, Percentage That Offer an HDHP/HRA and/or an HSA-Qualified HDHP, 2005-2012</a:t>
            </a:r>
          </a:p>
        </p:txBody>
      </p:sp>
    </p:spTree>
    <p:extLst>
      <p:ext uri="{BB962C8B-B14F-4D97-AF65-F5344CB8AC3E}">
        <p14:creationId xmlns:p14="http://schemas.microsoft.com/office/powerpoint/2010/main" val="1411311012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Among Firms Offering Health Benefits, Percentage That Offer an HDHP/HRA and/or an HSA-Qualified HDHP, 2005-2012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Among Firms Offering Health Benefits, Percentage That Offer an HDHP/HRA and/or an HSA-Qualified HDHP, 2005-2012</dc:title>
  <dc:creator>NirmitaP</dc:creator>
  <cp:lastModifiedBy>NirmitaP</cp:lastModifiedBy>
  <cp:revision>1</cp:revision>
  <dcterms:created xsi:type="dcterms:W3CDTF">2013-03-08T16:31:35Z</dcterms:created>
  <dcterms:modified xsi:type="dcterms:W3CDTF">2013-03-08T16:31:36Z</dcterms:modified>
</cp:coreProperties>
</file>