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2.7777777777777776E-2"/>
          <c:w val="0.69855544456659435"/>
          <c:h val="0.7697641772051221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2010</c:v>
                </c:pt>
                <c:pt idx="1">
                  <c:v>2050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0.65</c:v>
                </c:pt>
                <c:pt idx="1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2010</c:v>
                </c:pt>
                <c:pt idx="1">
                  <c:v>2050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0.16</c:v>
                </c:pt>
                <c:pt idx="1">
                  <c:v>0.3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Black, non-Hispanic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2010</c:v>
                </c:pt>
                <c:pt idx="1">
                  <c:v>2050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0.12</c:v>
                </c:pt>
                <c:pt idx="1">
                  <c:v>0.12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2010</c:v>
                </c:pt>
                <c:pt idx="1">
                  <c:v>2050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0.05</c:v>
                </c:pt>
                <c:pt idx="1">
                  <c:v>0.08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.11906449326718645"/>
                  <c:y val="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91424521615875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2010</c:v>
                </c:pt>
                <c:pt idx="1">
                  <c:v>2050</c:v>
                </c:pt>
              </c:strCache>
            </c:strRef>
          </c:cat>
          <c:val>
            <c:numRef>
              <c:f>Sheet1!$B$6:$C$6</c:f>
              <c:numCache>
                <c:formatCode>0%</c:formatCode>
                <c:ptCount val="2"/>
                <c:pt idx="0">
                  <c:v>0.02</c:v>
                </c:pt>
                <c:pt idx="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100"/>
        <c:axId val="189118336"/>
        <c:axId val="189119872"/>
      </c:barChart>
      <c:catAx>
        <c:axId val="189118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89119872"/>
        <c:crosses val="autoZero"/>
        <c:auto val="1"/>
        <c:lblAlgn val="ctr"/>
        <c:lblOffset val="100"/>
        <c:noMultiLvlLbl val="0"/>
      </c:catAx>
      <c:valAx>
        <c:axId val="1891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9118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48046005234458"/>
          <c:y val="0.25293824067446119"/>
          <c:w val="0.23358828551817273"/>
          <c:h val="0.36281018849916485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0.05776</cdr:x>
      <cdr:y>0.88794</cdr:y>
    </cdr:from>
    <cdr:to>
      <cdr:x>0.35542</cdr:x>
      <cdr:y>0.96138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7525" y="4465637"/>
          <a:ext cx="266700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50000"/>
            </a:spcBef>
          </a:pPr>
          <a:r>
            <a:rPr lang="en-US" b="1" dirty="0">
              <a:solidFill>
                <a:srgbClr val="000000"/>
              </a:solidFill>
              <a:latin typeface="+mj-lt"/>
            </a:rPr>
            <a:t>Total = 310.2 million</a:t>
          </a:r>
        </a:p>
      </cdr:txBody>
    </cdr:sp>
  </cdr:relSizeAnchor>
  <cdr:relSizeAnchor xmlns:cdr="http://schemas.openxmlformats.org/drawingml/2006/chartDrawing">
    <cdr:from>
      <cdr:x>0.38944</cdr:x>
      <cdr:y>0.88794</cdr:y>
    </cdr:from>
    <cdr:to>
      <cdr:x>0.6871</cdr:x>
      <cdr:y>0.96138</cdr:y>
    </cdr:to>
    <cdr:sp macro="" textlink="">
      <cdr:nvSpPr>
        <cdr:cNvPr id="3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89325" y="4465637"/>
          <a:ext cx="2667000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50000"/>
            </a:spcBef>
          </a:pPr>
          <a:r>
            <a:rPr lang="en-US" b="1" dirty="0">
              <a:solidFill>
                <a:srgbClr val="000000"/>
              </a:solidFill>
              <a:latin typeface="+mj-lt"/>
            </a:rPr>
            <a:t>Total = 439.0 million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676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population/www/projections/downloadablefiles.htm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838420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534400" cy="548640"/>
          </a:xfrm>
        </p:spPr>
        <p:txBody>
          <a:bodyPr/>
          <a:lstStyle/>
          <a:p>
            <a:r>
              <a:rPr lang="en-US" sz="1100" dirty="0"/>
              <a:t>NOTES: All racial groups non-Hispanic. Other includes Native Hawaiians and Pacific Islanders, Native Americans/Alaska Natives, and individuals with two or more races. Data do not include residents of Puerto Rico, Guam, the U.S. Virgin Islands, or the Northern Marina Islands. </a:t>
            </a:r>
          </a:p>
          <a:p>
            <a:r>
              <a:rPr lang="en-US" sz="1100" dirty="0"/>
              <a:t>SOURCE: U.S. Census Bureau, 2008, Projected Population by Single Year of Age, Sex, Race, and Hispanic Origin for the United States: July 1, 2000 to July 1, 2050.  </a:t>
            </a:r>
            <a:r>
              <a:rPr lang="en-US" sz="1100" dirty="0">
                <a:hlinkClick r:id="rId3"/>
              </a:rPr>
              <a:t>http://www.census.gov/population/www/projections/downloadablefiles.html</a:t>
            </a:r>
            <a:r>
              <a:rPr lang="en-US" sz="1100" dirty="0" smtClean="0"/>
              <a:t>. 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U.S. Population by Race/Ethnicity, 2010 and 2050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Distribution of U.S. Population by Race/Ethnicity, 2010 and 2050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U.S. Population by Race/Ethnicity, 2010 and 2050</dc:title>
  <dc:creator>Jamie Firth</dc:creator>
  <cp:lastModifiedBy>Jamie Firth</cp:lastModifiedBy>
  <cp:revision>1</cp:revision>
  <dcterms:created xsi:type="dcterms:W3CDTF">2013-03-15T22:23:30Z</dcterms:created>
  <dcterms:modified xsi:type="dcterms:W3CDTF">2013-03-15T22:23:34Z</dcterms:modified>
</cp:coreProperties>
</file>