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9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085992327563642E-2"/>
          <c:y val="4.3478260869565223E-2"/>
          <c:w val="0.94591400767243639"/>
          <c:h val="0.91304347826086962"/>
        </c:manualLayout>
      </c:layout>
      <c:barChart>
        <c:barDir val="col"/>
        <c:grouping val="clustered"/>
        <c:varyColors val="0"/>
        <c:ser>
          <c:idx val="0"/>
          <c:order val="0"/>
          <c:tx>
            <c:strRef>
              <c:f>Sheet1!$A$2</c:f>
              <c:strCache>
                <c:ptCount val="1"/>
                <c:pt idx="0">
                  <c:v>2001</c:v>
                </c:pt>
              </c:strCache>
            </c:strRef>
          </c:tx>
          <c:spPr>
            <a:solidFill>
              <a:schemeClr val="accent1"/>
            </a:solidFill>
            <a:ln w="12700">
              <a:solidFill>
                <a:schemeClr val="tx1"/>
              </a:solidFill>
              <a:prstDash val="solid"/>
            </a:ln>
          </c:spPr>
          <c:invertIfNegative val="0"/>
          <c:dLbls>
            <c:dLbl>
              <c:idx val="0"/>
              <c:layout>
                <c:manualLayout>
                  <c:x val="-7.3130714221627474E-3"/>
                  <c:y val="-1.627701239503182E-2"/>
                </c:manualLayout>
              </c:layout>
              <c:dLblPos val="outEnd"/>
              <c:showLegendKey val="0"/>
              <c:showVal val="1"/>
              <c:showCatName val="0"/>
              <c:showSerName val="0"/>
              <c:showPercent val="0"/>
              <c:showBubbleSize val="0"/>
            </c:dLbl>
            <c:dLbl>
              <c:idx val="4"/>
              <c:layout>
                <c:manualLayout>
                  <c:x val="4.3421143954540248E-3"/>
                  <c:y val="6.5708410391966208E-3"/>
                </c:manualLayout>
              </c:layout>
              <c:showLegendKey val="0"/>
              <c:showVal val="1"/>
              <c:showCatName val="0"/>
              <c:showSerName val="0"/>
              <c:showPercent val="0"/>
              <c:showBubbleSize val="0"/>
            </c:dLbl>
            <c:dLbl>
              <c:idx val="5"/>
              <c:layout>
                <c:manualLayout>
                  <c:x val="-3.6922787974782005E-3"/>
                  <c:y val="3.4458111276416931E-4"/>
                </c:manualLayout>
              </c:layout>
              <c:dLblPos val="outEnd"/>
              <c:showLegendKey val="0"/>
              <c:showVal val="1"/>
              <c:showCatName val="0"/>
              <c:showSerName val="0"/>
              <c:showPercent val="0"/>
              <c:showBubbleSize val="0"/>
            </c:dLbl>
            <c:numFmt formatCode="0.0%" sourceLinked="0"/>
            <c:spPr>
              <a:noFill/>
              <a:ln w="25761">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Sheet1!#REF!</c:f>
            </c:multiLvlStrRef>
          </c:cat>
          <c:val>
            <c:numRef>
              <c:f>Sheet1!$B$2:$H$2</c:f>
              <c:numCache>
                <c:formatCode>0.0%</c:formatCode>
                <c:ptCount val="7"/>
                <c:pt idx="0">
                  <c:v>0.30090662116708328</c:v>
                </c:pt>
                <c:pt idx="1">
                  <c:v>0.21141502946066795</c:v>
                </c:pt>
                <c:pt idx="2">
                  <c:v>9.2869239366336162E-2</c:v>
                </c:pt>
                <c:pt idx="3">
                  <c:v>6.0790291874561003E-2</c:v>
                </c:pt>
                <c:pt idx="4">
                  <c:v>2.304889620429813E-2</c:v>
                </c:pt>
                <c:pt idx="5">
                  <c:v>0.15827533721231576</c:v>
                </c:pt>
                <c:pt idx="6">
                  <c:v>0.15269458471473815</c:v>
                </c:pt>
              </c:numCache>
            </c:numRef>
          </c:val>
        </c:ser>
        <c:ser>
          <c:idx val="1"/>
          <c:order val="1"/>
          <c:tx>
            <c:strRef>
              <c:f>Sheet1!$A$3</c:f>
              <c:strCache>
                <c:ptCount val="1"/>
                <c:pt idx="0">
                  <c:v>2011</c:v>
                </c:pt>
              </c:strCache>
            </c:strRef>
          </c:tx>
          <c:spPr>
            <a:solidFill>
              <a:schemeClr val="accent5"/>
            </a:solidFill>
            <a:ln w="12700">
              <a:solidFill>
                <a:schemeClr val="tx1"/>
              </a:solidFill>
              <a:prstDash val="solid"/>
            </a:ln>
          </c:spPr>
          <c:invertIfNegative val="0"/>
          <c:dLbls>
            <c:dLbl>
              <c:idx val="0"/>
              <c:layout>
                <c:manualLayout>
                  <c:x val="5.6173968123865818E-3"/>
                  <c:y val="-2.7853639948437012E-3"/>
                </c:manualLayout>
              </c:layout>
              <c:dLblPos val="outEnd"/>
              <c:showLegendKey val="0"/>
              <c:showVal val="1"/>
              <c:showCatName val="0"/>
              <c:showSerName val="0"/>
              <c:showPercent val="0"/>
              <c:showBubbleSize val="0"/>
            </c:dLbl>
            <c:dLbl>
              <c:idx val="1"/>
              <c:layout>
                <c:manualLayout>
                  <c:x val="1.4061931263166145E-2"/>
                  <c:y val="5.9057811608975207E-3"/>
                </c:manualLayout>
              </c:layout>
              <c:dLblPos val="outEnd"/>
              <c:showLegendKey val="0"/>
              <c:showVal val="1"/>
              <c:showCatName val="0"/>
              <c:showSerName val="0"/>
              <c:showPercent val="0"/>
              <c:showBubbleSize val="0"/>
            </c:dLbl>
            <c:dLbl>
              <c:idx val="2"/>
              <c:layout>
                <c:manualLayout>
                  <c:x val="2.8947429303026809E-3"/>
                  <c:y val="0"/>
                </c:manualLayout>
              </c:layout>
              <c:showLegendKey val="0"/>
              <c:showVal val="1"/>
              <c:showCatName val="0"/>
              <c:showSerName val="0"/>
              <c:showPercent val="0"/>
              <c:showBubbleSize val="0"/>
            </c:dLbl>
            <c:dLbl>
              <c:idx val="3"/>
              <c:layout>
                <c:manualLayout>
                  <c:x val="8.9307892844643182E-3"/>
                  <c:y val="1.419636061410256E-2"/>
                </c:manualLayout>
              </c:layout>
              <c:dLblPos val="outEnd"/>
              <c:showLegendKey val="0"/>
              <c:showVal val="1"/>
              <c:showCatName val="0"/>
              <c:showSerName val="0"/>
              <c:showPercent val="0"/>
              <c:showBubbleSize val="0"/>
            </c:dLbl>
            <c:dLbl>
              <c:idx val="4"/>
              <c:layout>
                <c:manualLayout>
                  <c:x val="1.0116204600568595E-2"/>
                  <c:y val="1.4280407236361807E-2"/>
                </c:manualLayout>
              </c:layout>
              <c:dLblPos val="outEnd"/>
              <c:showLegendKey val="0"/>
              <c:showVal val="1"/>
              <c:showCatName val="0"/>
              <c:showSerName val="0"/>
              <c:showPercent val="0"/>
              <c:showBubbleSize val="0"/>
            </c:dLbl>
            <c:dLbl>
              <c:idx val="5"/>
              <c:layout>
                <c:manualLayout>
                  <c:x val="5.5512963832694395E-3"/>
                  <c:y val="-1.1361863718169908E-3"/>
                </c:manualLayout>
              </c:layout>
              <c:dLblPos val="outEnd"/>
              <c:showLegendKey val="0"/>
              <c:showVal val="1"/>
              <c:showCatName val="0"/>
              <c:showSerName val="0"/>
              <c:showPercent val="0"/>
              <c:showBubbleSize val="0"/>
            </c:dLbl>
            <c:dLbl>
              <c:idx val="6"/>
              <c:layout>
                <c:manualLayout>
                  <c:x val="5.0633807088509303E-3"/>
                  <c:y val="-1.3494347551939578E-2"/>
                </c:manualLayout>
              </c:layout>
              <c:dLblPos val="outEnd"/>
              <c:showLegendKey val="0"/>
              <c:showVal val="1"/>
              <c:showCatName val="0"/>
              <c:showSerName val="0"/>
              <c:showPercent val="0"/>
              <c:showBubbleSize val="0"/>
            </c:dLbl>
            <c:dLbl>
              <c:idx val="7"/>
              <c:layout>
                <c:manualLayout>
                  <c:xMode val="edge"/>
                  <c:yMode val="edge"/>
                  <c:x val="0.7300995024875635"/>
                  <c:y val="0.61872909698996781"/>
                </c:manualLayout>
              </c:layout>
              <c:dLblPos val="outEnd"/>
              <c:showLegendKey val="0"/>
              <c:showVal val="1"/>
              <c:showCatName val="0"/>
              <c:showSerName val="0"/>
              <c:showPercent val="0"/>
              <c:showBubbleSize val="0"/>
            </c:dLbl>
            <c:numFmt formatCode="0.0%" sourceLinked="0"/>
            <c:spPr>
              <a:noFill/>
              <a:ln w="25761">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multiLvlStrRef>
              <c:f>Sheet1!#REF!</c:f>
            </c:multiLvlStrRef>
          </c:cat>
          <c:val>
            <c:numRef>
              <c:f>Sheet1!$B$3:$H$3</c:f>
              <c:numCache>
                <c:formatCode>0.0%</c:formatCode>
                <c:ptCount val="7"/>
                <c:pt idx="0">
                  <c:v>0.31493306091406842</c:v>
                </c:pt>
                <c:pt idx="1">
                  <c:v>0.20047142652436986</c:v>
                </c:pt>
                <c:pt idx="2">
                  <c:v>9.7378162051201533E-2</c:v>
                </c:pt>
                <c:pt idx="3">
                  <c:v>5.5293014245360282E-2</c:v>
                </c:pt>
                <c:pt idx="4">
                  <c:v>2.7527280496190125E-2</c:v>
                </c:pt>
                <c:pt idx="5">
                  <c:v>0.14836235563673503</c:v>
                </c:pt>
                <c:pt idx="6">
                  <c:v>0.15600000000000006</c:v>
                </c:pt>
              </c:numCache>
            </c:numRef>
          </c:val>
        </c:ser>
        <c:dLbls>
          <c:showLegendKey val="0"/>
          <c:showVal val="1"/>
          <c:showCatName val="0"/>
          <c:showSerName val="0"/>
          <c:showPercent val="0"/>
          <c:showBubbleSize val="0"/>
        </c:dLbls>
        <c:gapWidth val="150"/>
        <c:overlap val="-50"/>
        <c:axId val="78516992"/>
        <c:axId val="78528512"/>
      </c:barChart>
      <c:catAx>
        <c:axId val="78516992"/>
        <c:scaling>
          <c:orientation val="minMax"/>
        </c:scaling>
        <c:delete val="0"/>
        <c:axPos val="b"/>
        <c:numFmt formatCode="General" sourceLinked="1"/>
        <c:majorTickMark val="out"/>
        <c:minorTickMark val="none"/>
        <c:tickLblPos val="nextTo"/>
        <c:spPr>
          <a:ln w="3220">
            <a:solidFill>
              <a:schemeClr val="tx1"/>
            </a:solidFill>
            <a:prstDash val="solid"/>
          </a:ln>
        </c:spPr>
        <c:txPr>
          <a:bodyPr rot="0" vert="horz"/>
          <a:lstStyle/>
          <a:p>
            <a:pPr>
              <a:defRPr sz="887" b="1" i="0" u="none" strike="noStrike" baseline="0">
                <a:solidFill>
                  <a:schemeClr val="tx1"/>
                </a:solidFill>
                <a:latin typeface="Tahoma"/>
                <a:ea typeface="Tahoma"/>
                <a:cs typeface="Tahoma"/>
              </a:defRPr>
            </a:pPr>
            <a:endParaRPr lang="en-US"/>
          </a:p>
        </c:txPr>
        <c:crossAx val="78528512"/>
        <c:crosses val="autoZero"/>
        <c:auto val="1"/>
        <c:lblAlgn val="ctr"/>
        <c:lblOffset val="100"/>
        <c:tickLblSkip val="1"/>
        <c:tickMarkSkip val="1"/>
        <c:noMultiLvlLbl val="0"/>
      </c:catAx>
      <c:valAx>
        <c:axId val="78528512"/>
        <c:scaling>
          <c:orientation val="minMax"/>
          <c:max val="0.4"/>
        </c:scaling>
        <c:delete val="0"/>
        <c:axPos val="l"/>
        <c:numFmt formatCode="0%" sourceLinked="0"/>
        <c:majorTickMark val="out"/>
        <c:minorTickMark val="none"/>
        <c:tickLblPos val="nextTo"/>
        <c:spPr>
          <a:ln w="3220">
            <a:solidFill>
              <a:schemeClr val="tx1"/>
            </a:solidFill>
            <a:prstDash val="solid"/>
          </a:ln>
        </c:spPr>
        <c:txPr>
          <a:bodyPr rot="0" vert="horz"/>
          <a:lstStyle/>
          <a:p>
            <a:pPr>
              <a:defRPr sz="1200" b="0" i="0" u="none" strike="noStrike" baseline="0">
                <a:solidFill>
                  <a:schemeClr val="tx1"/>
                </a:solidFill>
                <a:latin typeface="+mj-lt"/>
                <a:ea typeface="Tahoma"/>
                <a:cs typeface="Tahoma"/>
              </a:defRPr>
            </a:pPr>
            <a:endParaRPr lang="en-US"/>
          </a:p>
        </c:txPr>
        <c:crossAx val="78516992"/>
        <c:crosses val="autoZero"/>
        <c:crossBetween val="between"/>
        <c:majorUnit val="0.1"/>
        <c:minorUnit val="5.0000000000000024E-2"/>
      </c:valAx>
      <c:spPr>
        <a:noFill/>
        <a:ln w="25383">
          <a:noFill/>
        </a:ln>
      </c:spPr>
    </c:plotArea>
    <c:legend>
      <c:legendPos val="r"/>
      <c:layout>
        <c:manualLayout>
          <c:xMode val="edge"/>
          <c:yMode val="edge"/>
          <c:x val="0.7271311195956015"/>
          <c:y val="9.1991774548752667E-2"/>
          <c:w val="0.13669016915660775"/>
          <c:h val="7.8458687647827749E-2"/>
        </c:manualLayout>
      </c:layout>
      <c:overlay val="0"/>
      <c:spPr>
        <a:noFill/>
        <a:ln w="25761">
          <a:noFill/>
        </a:ln>
      </c:spPr>
      <c:txPr>
        <a:bodyPr/>
        <a:lstStyle/>
        <a:p>
          <a:pPr>
            <a:defRPr sz="1198"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1293"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833656-4C20-4B89-90A5-B586A12332D4}" type="datetimeFigureOut">
              <a:rPr lang="en-US" smtClean="0"/>
              <a:t>3/8/2013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3B79F-8B60-4D6D-A344-7CFD94F21E53}" type="slidenum">
              <a:rPr lang="en-US" smtClean="0"/>
              <a:t>‹#›</a:t>
            </a:fld>
            <a:endParaRPr lang="en-US"/>
          </a:p>
        </p:txBody>
      </p:sp>
    </p:spTree>
    <p:extLst>
      <p:ext uri="{BB962C8B-B14F-4D97-AF65-F5344CB8AC3E}">
        <p14:creationId xmlns:p14="http://schemas.microsoft.com/office/powerpoint/2010/main" val="2572999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98EEBE-E2A0-46E2-B007-2F68AE7C1BB6}" type="slidenum">
              <a:rPr lang="en-US" smtClean="0"/>
              <a:pPr/>
              <a:t>1</a:t>
            </a:fld>
            <a:endParaRPr lang="en-US" smtClean="0"/>
          </a:p>
        </p:txBody>
      </p:sp>
      <p:sp>
        <p:nvSpPr>
          <p:cNvPr id="4099" name="Rectangle 2"/>
          <p:cNvSpPr>
            <a:spLocks noGrp="1" noRot="1" noChangeAspect="1" noChangeArrowheads="1" noTextEdit="1"/>
          </p:cNvSpPr>
          <p:nvPr>
            <p:ph type="sldImg"/>
          </p:nvPr>
        </p:nvSpPr>
        <p:spPr>
          <a:xfrm>
            <a:off x="1144588" y="685800"/>
            <a:ext cx="4572000" cy="3429000"/>
          </a:xfrm>
          <a:ln/>
        </p:spPr>
      </p:sp>
      <p:sp>
        <p:nvSpPr>
          <p:cNvPr id="4100" name="Rectangle 3"/>
          <p:cNvSpPr>
            <a:spLocks noGrp="1" noChangeArrowheads="1"/>
          </p:cNvSpPr>
          <p:nvPr>
            <p:ph type="body" idx="1"/>
          </p:nvPr>
        </p:nvSpPr>
        <p:spPr>
          <a:xfrm>
            <a:off x="915988" y="4343400"/>
            <a:ext cx="50260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353037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7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91602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9"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0" y="0"/>
            <a:ext cx="9072563" cy="1384300"/>
          </a:xfrm>
          <a:noFill/>
        </p:spPr>
        <p:txBody>
          <a:bodyPr/>
          <a:lstStyle/>
          <a:p>
            <a:r>
              <a:rPr lang="en-US" b="1" dirty="0" smtClean="0">
                <a:cs typeface="Times New Roman" pitchFamily="18" charset="0"/>
              </a:rPr>
              <a:t>Distribution of National Health Expenditures, </a:t>
            </a:r>
            <a:br>
              <a:rPr lang="en-US" b="1" dirty="0" smtClean="0">
                <a:cs typeface="Times New Roman" pitchFamily="18" charset="0"/>
              </a:rPr>
            </a:br>
            <a:r>
              <a:rPr lang="en-US" b="1" dirty="0" smtClean="0">
                <a:cs typeface="Times New Roman" pitchFamily="18" charset="0"/>
              </a:rPr>
              <a:t>by Type of Service, 2001 and 2011</a:t>
            </a:r>
            <a:endParaRPr lang="en-US" b="1" dirty="0" smtClean="0"/>
          </a:p>
        </p:txBody>
      </p:sp>
      <p:graphicFrame>
        <p:nvGraphicFramePr>
          <p:cNvPr id="2" name="Object 4"/>
          <p:cNvGraphicFramePr>
            <a:graphicFrameLocks noGrp="1" noChangeAspect="1"/>
          </p:cNvGraphicFramePr>
          <p:nvPr>
            <p:ph type="chart" idx="1"/>
            <p:extLst>
              <p:ext uri="{D42A27DB-BD31-4B8C-83A1-F6EECF244321}">
                <p14:modId xmlns:p14="http://schemas.microsoft.com/office/powerpoint/2010/main" val="3089964980"/>
              </p:ext>
            </p:extLst>
          </p:nvPr>
        </p:nvGraphicFramePr>
        <p:xfrm>
          <a:off x="206961" y="1171575"/>
          <a:ext cx="8708439" cy="3865563"/>
        </p:xfrm>
        <a:graphic>
          <a:graphicData uri="http://schemas.openxmlformats.org/drawingml/2006/chart">
            <c:chart xmlns:c="http://schemas.openxmlformats.org/drawingml/2006/chart" xmlns:r="http://schemas.openxmlformats.org/officeDocument/2006/relationships" r:id="rId3"/>
          </a:graphicData>
        </a:graphic>
      </p:graphicFrame>
      <p:sp>
        <p:nvSpPr>
          <p:cNvPr id="1028" name="Text Box 3"/>
          <p:cNvSpPr txBox="1">
            <a:spLocks noChangeArrowheads="1"/>
          </p:cNvSpPr>
          <p:nvPr/>
        </p:nvSpPr>
        <p:spPr bwMode="auto">
          <a:xfrm>
            <a:off x="0" y="5638800"/>
            <a:ext cx="8382000" cy="119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Aft>
                <a:spcPts val="400"/>
              </a:spcAft>
            </a:pPr>
            <a:r>
              <a:rPr lang="en-US" sz="1100" dirty="0" smtClean="0">
                <a:latin typeface="+mj-lt"/>
                <a:ea typeface="Arial Unicode MS" pitchFamily="34" charset="-128"/>
                <a:cs typeface="Arial Unicode MS" pitchFamily="34" charset="-128"/>
              </a:rPr>
              <a:t>NOTE: </a:t>
            </a:r>
            <a:r>
              <a:rPr lang="en-US" sz="1100" dirty="0">
                <a:latin typeface="+mj-lt"/>
                <a:ea typeface="Arial Unicode MS" pitchFamily="34" charset="-128"/>
                <a:cs typeface="Arial Unicode MS" pitchFamily="34" charset="-128"/>
              </a:rPr>
              <a:t>Percentages may not total 100% due to rounding. 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p>
          <a:p>
            <a:pPr>
              <a:spcAft>
                <a:spcPts val="400"/>
              </a:spcAft>
            </a:pPr>
            <a:r>
              <a:rPr lang="en-US" sz="1100" dirty="0" smtClean="0">
                <a:latin typeface="+mj-lt"/>
                <a:ea typeface="Arial Unicode MS" pitchFamily="34" charset="-128"/>
                <a:cs typeface="Arial Unicode MS" pitchFamily="34" charset="-128"/>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1960-2011;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nhe2011.zip). </a:t>
            </a:r>
            <a:endParaRPr lang="en-US" sz="1100" dirty="0">
              <a:latin typeface="+mj-lt"/>
              <a:ea typeface="Arial Unicode MS" pitchFamily="34" charset="-128"/>
              <a:cs typeface="Arial Unicode MS" pitchFamily="34" charset="-128"/>
            </a:endParaRPr>
          </a:p>
        </p:txBody>
      </p:sp>
      <p:sp>
        <p:nvSpPr>
          <p:cNvPr id="1029" name="Text Box 5"/>
          <p:cNvSpPr txBox="1">
            <a:spLocks noChangeArrowheads="1"/>
          </p:cNvSpPr>
          <p:nvPr/>
        </p:nvSpPr>
        <p:spPr bwMode="auto">
          <a:xfrm>
            <a:off x="762000" y="48768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Hospital  Care</a:t>
            </a:r>
          </a:p>
        </p:txBody>
      </p:sp>
      <p:sp>
        <p:nvSpPr>
          <p:cNvPr id="1030" name="Text Box 6"/>
          <p:cNvSpPr txBox="1">
            <a:spLocks noChangeArrowheads="1"/>
          </p:cNvSpPr>
          <p:nvPr/>
        </p:nvSpPr>
        <p:spPr bwMode="auto">
          <a:xfrm>
            <a:off x="1905000" y="4876800"/>
            <a:ext cx="1219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Physician/ Clinical Services</a:t>
            </a:r>
          </a:p>
        </p:txBody>
      </p:sp>
      <p:sp>
        <p:nvSpPr>
          <p:cNvPr id="1031" name="Text Box 7"/>
          <p:cNvSpPr txBox="1">
            <a:spLocks noChangeArrowheads="1"/>
          </p:cNvSpPr>
          <p:nvPr/>
        </p:nvSpPr>
        <p:spPr bwMode="auto">
          <a:xfrm>
            <a:off x="30480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Prescription Drugs</a:t>
            </a:r>
          </a:p>
        </p:txBody>
      </p:sp>
      <p:sp>
        <p:nvSpPr>
          <p:cNvPr id="1032" name="Text Box 8"/>
          <p:cNvSpPr txBox="1">
            <a:spLocks noChangeArrowheads="1"/>
          </p:cNvSpPr>
          <p:nvPr/>
        </p:nvSpPr>
        <p:spPr bwMode="auto">
          <a:xfrm>
            <a:off x="41910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a:latin typeface="+mj-lt"/>
              </a:rPr>
              <a:t>Nursing Home Care</a:t>
            </a:r>
          </a:p>
        </p:txBody>
      </p:sp>
      <p:sp>
        <p:nvSpPr>
          <p:cNvPr id="1033" name="Text Box 9"/>
          <p:cNvSpPr txBox="1">
            <a:spLocks noChangeArrowheads="1"/>
          </p:cNvSpPr>
          <p:nvPr/>
        </p:nvSpPr>
        <p:spPr bwMode="auto">
          <a:xfrm>
            <a:off x="54102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Home Health Care</a:t>
            </a:r>
          </a:p>
        </p:txBody>
      </p:sp>
      <p:sp>
        <p:nvSpPr>
          <p:cNvPr id="1034" name="Text Box 10"/>
          <p:cNvSpPr txBox="1">
            <a:spLocks noChangeArrowheads="1"/>
          </p:cNvSpPr>
          <p:nvPr/>
        </p:nvSpPr>
        <p:spPr bwMode="auto">
          <a:xfrm>
            <a:off x="6553200" y="4876800"/>
            <a:ext cx="1219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Other Personal Health Care</a:t>
            </a:r>
          </a:p>
        </p:txBody>
      </p:sp>
      <p:sp>
        <p:nvSpPr>
          <p:cNvPr id="1035" name="Text Box 11"/>
          <p:cNvSpPr txBox="1">
            <a:spLocks noChangeArrowheads="1"/>
          </p:cNvSpPr>
          <p:nvPr/>
        </p:nvSpPr>
        <p:spPr bwMode="auto">
          <a:xfrm>
            <a:off x="7772400" y="48768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200" b="1" dirty="0">
                <a:latin typeface="+mj-lt"/>
              </a:rPr>
              <a:t>Other Health Spending</a:t>
            </a:r>
          </a:p>
        </p:txBody>
      </p:sp>
    </p:spTree>
    <p:extLst>
      <p:ext uri="{BB962C8B-B14F-4D97-AF65-F5344CB8AC3E}">
        <p14:creationId xmlns:p14="http://schemas.microsoft.com/office/powerpoint/2010/main" val="1061701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166</Words>
  <Application>Microsoft Office PowerPoint</Application>
  <PresentationFormat>On-screen Show (4:3)</PresentationFormat>
  <Paragraphs>21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Distribution of National Health Expenditures,  by Type of Service, 2001 and 2011</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of National Health Expenditures,  by Type of Service, 2001 and 2011</dc:title>
  <dc:creator>NirmitaP</dc:creator>
  <cp:lastModifiedBy>NirmitaP</cp:lastModifiedBy>
  <cp:revision>2</cp:revision>
  <dcterms:created xsi:type="dcterms:W3CDTF">2013-03-08T16:31:57Z</dcterms:created>
  <dcterms:modified xsi:type="dcterms:W3CDTF">2013-03-08T16:51:54Z</dcterms:modified>
</cp:coreProperties>
</file>