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9177888022679E-2"/>
          <c:y val="2.9382306929639366E-2"/>
          <c:w val="0.7654255372578781"/>
          <c:h val="0.8136985068235518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Worse Quality of Care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Poor vs. 
High Income</c:v>
                </c:pt>
                <c:pt idx="1">
                  <c:v>Black vs.
 White</c:v>
                </c:pt>
                <c:pt idx="2">
                  <c:v>Hispanic vs. White</c:v>
                </c:pt>
                <c:pt idx="3">
                  <c:v>AI/AN vs. 
White</c:v>
                </c:pt>
                <c:pt idx="4">
                  <c:v>Asian vs. 
White</c:v>
                </c:pt>
                <c:pt idx="5">
                  <c:v>65+ vs. 
18-44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6"/>
                <c:pt idx="0">
                  <c:v>0.06</c:v>
                </c:pt>
                <c:pt idx="1">
                  <c:v>0.14000000000000001</c:v>
                </c:pt>
                <c:pt idx="2">
                  <c:v>0.22</c:v>
                </c:pt>
                <c:pt idx="3">
                  <c:v>0.1</c:v>
                </c:pt>
                <c:pt idx="4">
                  <c:v>0.24</c:v>
                </c:pt>
                <c:pt idx="5">
                  <c:v>0.44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Same Quality of Care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Poor vs. 
High Income</c:v>
                </c:pt>
                <c:pt idx="1">
                  <c:v>Black vs.
 White</c:v>
                </c:pt>
                <c:pt idx="2">
                  <c:v>Hispanic vs. White</c:v>
                </c:pt>
                <c:pt idx="3">
                  <c:v>AI/AN vs. 
White</c:v>
                </c:pt>
                <c:pt idx="4">
                  <c:v>Asian vs. 
White</c:v>
                </c:pt>
                <c:pt idx="5">
                  <c:v>65+ vs. 
18-44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6"/>
                <c:pt idx="0">
                  <c:v>0.47</c:v>
                </c:pt>
                <c:pt idx="1">
                  <c:v>0.45</c:v>
                </c:pt>
                <c:pt idx="2">
                  <c:v>0.39</c:v>
                </c:pt>
                <c:pt idx="3">
                  <c:v>0.61</c:v>
                </c:pt>
                <c:pt idx="4">
                  <c:v>0.54</c:v>
                </c:pt>
                <c:pt idx="5">
                  <c:v>0.18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Better Quality of Care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Poor vs. 
High Income</c:v>
                </c:pt>
                <c:pt idx="1">
                  <c:v>Black vs.
 White</c:v>
                </c:pt>
                <c:pt idx="2">
                  <c:v>Hispanic vs. White</c:v>
                </c:pt>
                <c:pt idx="3">
                  <c:v>AI/AN vs. 
White</c:v>
                </c:pt>
                <c:pt idx="4">
                  <c:v>Asian vs. 
White</c:v>
                </c:pt>
                <c:pt idx="5">
                  <c:v>65+ vs. 
18-44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6"/>
                <c:pt idx="0">
                  <c:v>0.47</c:v>
                </c:pt>
                <c:pt idx="1">
                  <c:v>0.41</c:v>
                </c:pt>
                <c:pt idx="2">
                  <c:v>0.39</c:v>
                </c:pt>
                <c:pt idx="3">
                  <c:v>0.28999999999999998</c:v>
                </c:pt>
                <c:pt idx="4">
                  <c:v>0.26</c:v>
                </c:pt>
                <c:pt idx="5">
                  <c:v>0.39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overlap val="100"/>
        <c:axId val="189117184"/>
        <c:axId val="189118720"/>
      </c:barChart>
      <c:catAx>
        <c:axId val="1891171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89118720"/>
        <c:crosses val="autoZero"/>
        <c:auto val="1"/>
        <c:lblAlgn val="ctr"/>
        <c:lblOffset val="100"/>
        <c:noMultiLvlLbl val="0"/>
      </c:catAx>
      <c:valAx>
        <c:axId val="189118720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1891171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04451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0893248"/>
              </p:ext>
            </p:extLst>
          </p:nvPr>
        </p:nvGraphicFramePr>
        <p:xfrm>
          <a:off x="92075" y="1371600"/>
          <a:ext cx="8959850" cy="475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AI/AN </a:t>
            </a:r>
            <a:r>
              <a:rPr lang="en-US" dirty="0"/>
              <a:t>= American Indian or Alaska Native.</a:t>
            </a:r>
          </a:p>
          <a:p>
            <a:r>
              <a:rPr lang="en-US" dirty="0"/>
              <a:t>SOURCE: </a:t>
            </a:r>
            <a:r>
              <a:rPr lang="en-US" dirty="0" err="1"/>
              <a:t>AHRQ</a:t>
            </a:r>
            <a:r>
              <a:rPr lang="en-US" dirty="0"/>
              <a:t>, “National Healthcare Disparities Report, 2011, http://</a:t>
            </a:r>
            <a:r>
              <a:rPr lang="en-US" dirty="0" smtClean="0"/>
              <a:t>www.ahrq.gov/qual/qrdr11.htm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Disparities in </a:t>
            </a:r>
            <a:r>
              <a:rPr lang="en-US" dirty="0" smtClean="0"/>
              <a:t>Quality of Care </a:t>
            </a:r>
            <a:r>
              <a:rPr lang="en-US" dirty="0"/>
              <a:t>for Selected Groups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" y="838200"/>
            <a:ext cx="891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Percent of quality measures for which groups experienced worse, same, or better quality of care:</a:t>
            </a:r>
          </a:p>
        </p:txBody>
      </p:sp>
    </p:spTree>
    <p:extLst>
      <p:ext uri="{BB962C8B-B14F-4D97-AF65-F5344CB8AC3E}">
        <p14:creationId xmlns:p14="http://schemas.microsoft.com/office/powerpoint/2010/main" val="39473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Disparities in Quality of Care for Selected Groups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Disparities in Quality of Care for Selected Groups</dc:title>
  <dc:creator>Jamie Firth</dc:creator>
  <cp:lastModifiedBy>Jamie Firth</cp:lastModifiedBy>
  <cp:revision>1</cp:revision>
  <dcterms:created xsi:type="dcterms:W3CDTF">2013-03-15T22:21:27Z</dcterms:created>
  <dcterms:modified xsi:type="dcterms:W3CDTF">2013-03-15T22:21:30Z</dcterms:modified>
</cp:coreProperties>
</file>