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2.9382306929639366E-2"/>
          <c:w val="0.7654255372578781"/>
          <c:h val="0.813698506823551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Better Access to Care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Poor vs. 
High Income</c:v>
                </c:pt>
                <c:pt idx="1">
                  <c:v>Hispanic vs. White</c:v>
                </c:pt>
                <c:pt idx="2">
                  <c:v>AI/AN vs. 
White</c:v>
                </c:pt>
                <c:pt idx="3">
                  <c:v>Black vs.
 White</c:v>
                </c:pt>
                <c:pt idx="4">
                  <c:v>Asian vs. 
White</c:v>
                </c:pt>
                <c:pt idx="5">
                  <c:v>65+ vs. 
18-44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1">
                  <c:v>0.16</c:v>
                </c:pt>
                <c:pt idx="3">
                  <c:v>0.21</c:v>
                </c:pt>
                <c:pt idx="4">
                  <c:v>0.39</c:v>
                </c:pt>
                <c:pt idx="5">
                  <c:v>0.73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Same Access to Care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Poor vs. 
High Income</c:v>
                </c:pt>
                <c:pt idx="1">
                  <c:v>Hispanic vs. White</c:v>
                </c:pt>
                <c:pt idx="2">
                  <c:v>AI/AN vs. 
White</c:v>
                </c:pt>
                <c:pt idx="3">
                  <c:v>Black vs.
 White</c:v>
                </c:pt>
                <c:pt idx="4">
                  <c:v>Asian vs. 
White</c:v>
                </c:pt>
                <c:pt idx="5">
                  <c:v>65+ vs. 
18-44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0.11</c:v>
                </c:pt>
                <c:pt idx="1">
                  <c:v>0.21</c:v>
                </c:pt>
                <c:pt idx="2">
                  <c:v>0.38</c:v>
                </c:pt>
                <c:pt idx="3">
                  <c:v>0.47</c:v>
                </c:pt>
                <c:pt idx="4">
                  <c:v>0.44</c:v>
                </c:pt>
                <c:pt idx="5">
                  <c:v>0.18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Worse Access to Care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Poor vs. 
High Income</c:v>
                </c:pt>
                <c:pt idx="1">
                  <c:v>Hispanic vs. White</c:v>
                </c:pt>
                <c:pt idx="2">
                  <c:v>AI/AN vs. 
White</c:v>
                </c:pt>
                <c:pt idx="3">
                  <c:v>Black vs.
 White</c:v>
                </c:pt>
                <c:pt idx="4">
                  <c:v>Asian vs. 
White</c:v>
                </c:pt>
                <c:pt idx="5">
                  <c:v>65+ vs. 
18-44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6"/>
                <c:pt idx="0">
                  <c:v>0.89</c:v>
                </c:pt>
                <c:pt idx="1">
                  <c:v>0.63</c:v>
                </c:pt>
                <c:pt idx="2">
                  <c:v>0.62</c:v>
                </c:pt>
                <c:pt idx="3">
                  <c:v>0.32</c:v>
                </c:pt>
                <c:pt idx="4">
                  <c:v>0.17</c:v>
                </c:pt>
                <c:pt idx="5">
                  <c:v>0.09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overlap val="100"/>
        <c:axId val="189035264"/>
        <c:axId val="189036800"/>
      </c:barChart>
      <c:catAx>
        <c:axId val="189035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89036800"/>
        <c:crosses val="autoZero"/>
        <c:auto val="1"/>
        <c:lblAlgn val="ctr"/>
        <c:lblOffset val="100"/>
        <c:noMultiLvlLbl val="0"/>
      </c:catAx>
      <c:valAx>
        <c:axId val="189036800"/>
        <c:scaling>
          <c:orientation val="minMax"/>
          <c:max val="1"/>
        </c:scaling>
        <c:delete val="1"/>
        <c:axPos val="l"/>
        <c:numFmt formatCode="0%" sourceLinked="1"/>
        <c:majorTickMark val="out"/>
        <c:minorTickMark val="none"/>
        <c:tickLblPos val="nextTo"/>
        <c:crossAx val="1890352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771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747906"/>
              </p:ext>
            </p:extLst>
          </p:nvPr>
        </p:nvGraphicFramePr>
        <p:xfrm>
          <a:off x="92075" y="1371600"/>
          <a:ext cx="8959850" cy="475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AI/AN </a:t>
            </a:r>
            <a:r>
              <a:rPr lang="en-US" dirty="0"/>
              <a:t>= American Indian or Alaska Native.</a:t>
            </a:r>
          </a:p>
          <a:p>
            <a:r>
              <a:rPr lang="en-US" dirty="0"/>
              <a:t>SOURCE: </a:t>
            </a:r>
            <a:r>
              <a:rPr lang="en-US" dirty="0" err="1"/>
              <a:t>AHRQ</a:t>
            </a:r>
            <a:r>
              <a:rPr lang="en-US" dirty="0"/>
              <a:t>, “National Healthcare Disparities Report, 2011, http://</a:t>
            </a:r>
            <a:r>
              <a:rPr lang="en-US" dirty="0" smtClean="0"/>
              <a:t>www.ahrq.gov/qual/qrdr11.htm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Disparities in Access to Care for Selected Groups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838200"/>
            <a:ext cx="891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Percent of access measures for which groups experienced worse, same, or better access to care: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2452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Disparities in Access to Care for Selected Groups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Disparities in Access to Care for Selected Groups</dc:title>
  <dc:creator>Jamie Firth</dc:creator>
  <cp:lastModifiedBy>Jamie Firth</cp:lastModifiedBy>
  <cp:revision>1</cp:revision>
  <dcterms:created xsi:type="dcterms:W3CDTF">2013-03-15T22:21:40Z</dcterms:created>
  <dcterms:modified xsi:type="dcterms:W3CDTF">2013-03-15T22:21:43Z</dcterms:modified>
</cp:coreProperties>
</file>