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72" d="100"/>
          <a:sy n="72" d="100"/>
        </p:scale>
        <p:origin x="-45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Women</c:v>
                </c:pt>
              </c:strCache>
            </c:strRef>
          </c:tx>
          <c:spPr>
            <a:solidFill>
              <a:schemeClr val="tx2"/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Age 85+</c:v>
                </c:pt>
                <c:pt idx="1">
                  <c:v>Widowed</c:v>
                </c:pt>
                <c:pt idx="2">
                  <c:v>Living alone</c:v>
                </c:pt>
                <c:pt idx="3">
                  <c:v>Income less than $20,000/yr</c:v>
                </c:pt>
              </c:strCache>
            </c:strRef>
          </c:cat>
          <c:val>
            <c:numRef>
              <c:f>Sheet1!$B$2:$E$2</c:f>
              <c:numCache>
                <c:formatCode>0%</c:formatCode>
                <c:ptCount val="4"/>
                <c:pt idx="0">
                  <c:v>0.17</c:v>
                </c:pt>
                <c:pt idx="1">
                  <c:v>0.46</c:v>
                </c:pt>
                <c:pt idx="2">
                  <c:v>0.39</c:v>
                </c:pt>
                <c:pt idx="3">
                  <c:v>0.49</c:v>
                </c:pt>
              </c:numCache>
            </c:numRef>
          </c:val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Men</c:v>
                </c:pt>
              </c:strCache>
            </c:strRef>
          </c:tx>
          <c:spPr>
            <a:solidFill>
              <a:schemeClr val="accent3"/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accent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Sheet1!$B$1:$E$1</c:f>
              <c:strCache>
                <c:ptCount val="4"/>
                <c:pt idx="0">
                  <c:v>Age 85+</c:v>
                </c:pt>
                <c:pt idx="1">
                  <c:v>Widowed</c:v>
                </c:pt>
                <c:pt idx="2">
                  <c:v>Living alone</c:v>
                </c:pt>
                <c:pt idx="3">
                  <c:v>Income less than $20,000/yr</c:v>
                </c:pt>
              </c:strCache>
            </c:strRef>
          </c:cat>
          <c:val>
            <c:numRef>
              <c:f>Sheet1!$B$3:$E$3</c:f>
              <c:numCache>
                <c:formatCode>0%</c:formatCode>
                <c:ptCount val="4"/>
                <c:pt idx="0">
                  <c:v>0.09</c:v>
                </c:pt>
                <c:pt idx="1">
                  <c:v>0.14000000000000001</c:v>
                </c:pt>
                <c:pt idx="2">
                  <c:v>0.19</c:v>
                </c:pt>
                <c:pt idx="3">
                  <c:v>0.28000000000000003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52880768"/>
        <c:axId val="252882304"/>
      </c:barChart>
      <c:catAx>
        <c:axId val="252880768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b="1">
                <a:solidFill>
                  <a:schemeClr val="accent1"/>
                </a:solidFill>
              </a:defRPr>
            </a:pPr>
            <a:endParaRPr lang="en-US"/>
          </a:p>
        </c:txPr>
        <c:crossAx val="252882304"/>
        <c:crosses val="autoZero"/>
        <c:auto val="1"/>
        <c:lblAlgn val="ctr"/>
        <c:lblOffset val="100"/>
        <c:noMultiLvlLbl val="0"/>
      </c:catAx>
      <c:valAx>
        <c:axId val="252882304"/>
        <c:scaling>
          <c:orientation val="minMax"/>
        </c:scaling>
        <c:delete val="1"/>
        <c:axPos val="l"/>
        <c:numFmt formatCode="0%" sourceLinked="1"/>
        <c:majorTickMark val="out"/>
        <c:minorTickMark val="none"/>
        <c:tickLblPos val="nextTo"/>
        <c:crossAx val="25288076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b="1">
              <a:solidFill>
                <a:schemeClr val="accent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786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8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9" name="Content Placeholder 2"/>
          <p:cNvSpPr>
            <a:spLocks noGrp="1"/>
          </p:cNvSpPr>
          <p:nvPr>
            <p:ph idx="12"/>
          </p:nvPr>
        </p:nvSpPr>
        <p:spPr>
          <a:xfrm>
            <a:off x="4617720" y="1097280"/>
            <a:ext cx="443484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99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Fig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4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15" name="Content Placeholder 2"/>
          <p:cNvSpPr>
            <a:spLocks noGrp="1"/>
          </p:cNvSpPr>
          <p:nvPr>
            <p:ph idx="12"/>
          </p:nvPr>
        </p:nvSpPr>
        <p:spPr>
          <a:xfrm>
            <a:off x="310896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3"/>
          </p:nvPr>
        </p:nvSpPr>
        <p:spPr>
          <a:xfrm>
            <a:off x="6126480" y="1097280"/>
            <a:ext cx="292608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341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1097280"/>
            <a:ext cx="8961120" cy="5029200"/>
          </a:xfrm>
          <a:prstGeom prst="rect">
            <a:avLst/>
          </a:prstGeom>
        </p:spPr>
        <p:txBody>
          <a:bodyPr/>
          <a:lstStyle>
            <a:lvl1pPr>
              <a:defRPr sz="2000" b="0" i="0">
                <a:solidFill>
                  <a:schemeClr val="tx1"/>
                </a:solidFill>
                <a:latin typeface="Meta Offc Pro"/>
                <a:cs typeface="Meta Offc Pro"/>
              </a:defRPr>
            </a:lvl1pPr>
            <a:lvl2pPr>
              <a:defRPr sz="1800" b="0" i="0">
                <a:solidFill>
                  <a:schemeClr val="tx1"/>
                </a:solidFill>
                <a:latin typeface="Meta Offc Pro"/>
                <a:cs typeface="Meta Offc Pro"/>
              </a:defRPr>
            </a:lvl2pPr>
            <a:lvl3pPr>
              <a:defRPr sz="1600" b="0" i="0">
                <a:solidFill>
                  <a:schemeClr val="tx1"/>
                </a:solidFill>
                <a:latin typeface="Meta Offc Pro"/>
                <a:cs typeface="Meta Offc Pro"/>
              </a:defRPr>
            </a:lvl3pPr>
            <a:lvl4pPr>
              <a:defRPr sz="1400" b="0" i="0">
                <a:solidFill>
                  <a:schemeClr val="tx1"/>
                </a:solidFill>
                <a:latin typeface="Meta Offc Pro"/>
                <a:cs typeface="Meta Offc Pro"/>
              </a:defRPr>
            </a:lvl4pPr>
            <a:lvl5pPr>
              <a:defRPr sz="1300" b="0" i="0">
                <a:solidFill>
                  <a:schemeClr val="tx1"/>
                </a:solidFill>
                <a:latin typeface="Meta Offc Pro"/>
                <a:cs typeface="Meta Offc Pro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cs typeface="Meta Offc Pro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74368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600" b="1" i="0" dirty="0" smtClean="0">
          <a:solidFill>
            <a:srgbClr val="000000"/>
          </a:solidFill>
          <a:latin typeface="Meta Offc Pro"/>
          <a:ea typeface="+mj-ea"/>
          <a:cs typeface="Meta Offc Pro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2976896"/>
              </p:ext>
            </p:extLst>
          </p:nvPr>
        </p:nvGraphicFramePr>
        <p:xfrm>
          <a:off x="380999" y="1096963"/>
          <a:ext cx="8305801" cy="4541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</a:rPr>
              <a:t>SOURCE: </a:t>
            </a:r>
            <a:r>
              <a:rPr lang="en-US" dirty="0">
                <a:solidFill>
                  <a:schemeClr val="accent1"/>
                </a:solidFill>
              </a:rPr>
              <a:t>KFF analysis of Medicare Current Beneficiary Survey, </a:t>
            </a:r>
            <a:r>
              <a:rPr lang="en-US" dirty="0" smtClean="0">
                <a:solidFill>
                  <a:schemeClr val="accent1"/>
                </a:solidFill>
              </a:rPr>
              <a:t>2006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Demographic Characteristics of Medicare Beneficiaries Ages 65 and Older</a:t>
            </a:r>
          </a:p>
        </p:txBody>
      </p:sp>
    </p:spTree>
    <p:extLst>
      <p:ext uri="{BB962C8B-B14F-4D97-AF65-F5344CB8AC3E}">
        <p14:creationId xmlns:p14="http://schemas.microsoft.com/office/powerpoint/2010/main" val="603728488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Default KFF theme colors">
      <a:dk1>
        <a:srgbClr val="000000"/>
      </a:dk1>
      <a:lt1>
        <a:srgbClr val="FFFFFF"/>
      </a:lt1>
      <a:dk2>
        <a:srgbClr val="FF8811"/>
      </a:dk2>
      <a:lt2>
        <a:srgbClr val="FFD204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Meta Offc Pro">
      <a:majorFont>
        <a:latin typeface="Meta Offc Pro"/>
        <a:ea typeface=""/>
        <a:cs typeface=""/>
      </a:majorFont>
      <a:minorFont>
        <a:latin typeface="Meta Offc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Meta Offc Pro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Demographic Characteristics of Medicare Beneficiaries Ages 65 and Older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Demographic Characteristics of Medicare Beneficiaries Ages 65 and Older</dc:title>
  <dc:creator>Adara Beamesderfer</dc:creator>
  <cp:lastModifiedBy>Adara Beamesderfer</cp:lastModifiedBy>
  <cp:revision>1</cp:revision>
  <dcterms:created xsi:type="dcterms:W3CDTF">2013-02-19T23:13:52Z</dcterms:created>
  <dcterms:modified xsi:type="dcterms:W3CDTF">2013-02-19T23:13:53Z</dcterms:modified>
</cp:coreProperties>
</file>