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9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443768508528274E-2"/>
          <c:y val="2.8138442577749983E-2"/>
          <c:w val="0.93325222102339245"/>
          <c:h val="0.81419464014366627"/>
        </c:manualLayout>
      </c:layout>
      <c:lineChart>
        <c:grouping val="standard"/>
        <c:varyColors val="0"/>
        <c:ser>
          <c:idx val="0"/>
          <c:order val="0"/>
          <c:tx>
            <c:strRef>
              <c:f>Sheet1!$A$2</c:f>
              <c:strCache>
                <c:ptCount val="1"/>
                <c:pt idx="0">
                  <c:v>Private Health Insurance</c:v>
                </c:pt>
              </c:strCache>
            </c:strRef>
          </c:tx>
          <c:spPr>
            <a:ln w="22229">
              <a:solidFill>
                <a:schemeClr val="accent3"/>
              </a:solidFill>
              <a:prstDash val="solid"/>
            </a:ln>
          </c:spPr>
          <c:marker>
            <c:symbol val="diamond"/>
            <c:size val="6"/>
            <c:spPr>
              <a:solidFill>
                <a:schemeClr val="accent3"/>
              </a:solidFill>
              <a:ln>
                <a:solidFill>
                  <a:schemeClr val="accent3"/>
                </a:solidFill>
              </a:ln>
            </c:spPr>
          </c:marker>
          <c:dLbls>
            <c:dLbl>
              <c:idx val="11"/>
              <c:layout>
                <c:manualLayout>
                  <c:x val="-2.9154518950437317E-3"/>
                  <c:y val="3.591160220994475E-2"/>
                </c:manualLayout>
              </c:layout>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showLegendKey val="0"/>
            <c:showVal val="0"/>
            <c:showCatName val="0"/>
            <c:showSerName val="0"/>
            <c:showPercent val="0"/>
            <c:showBubbleSize val="0"/>
          </c:dLbls>
          <c:cat>
            <c:numRef>
              <c:f>Sheet1!$B$1:$M$1</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Sheet1!$B$2:$M$2</c:f>
              <c:numCache>
                <c:formatCode>0.0%</c:formatCode>
                <c:ptCount val="12"/>
                <c:pt idx="0" formatCode="0%">
                  <c:v>0</c:v>
                </c:pt>
                <c:pt idx="1">
                  <c:v>9.4276387567154396E-2</c:v>
                </c:pt>
                <c:pt idx="2">
                  <c:v>0.22259000921161243</c:v>
                </c:pt>
                <c:pt idx="3">
                  <c:v>0.34086449783646899</c:v>
                </c:pt>
                <c:pt idx="4">
                  <c:v>0.43835079474655014</c:v>
                </c:pt>
                <c:pt idx="5">
                  <c:v>0.53317595921629435</c:v>
                </c:pt>
                <c:pt idx="6">
                  <c:v>0.61506131275274778</c:v>
                </c:pt>
                <c:pt idx="7">
                  <c:v>0.696212786066293</c:v>
                </c:pt>
                <c:pt idx="8">
                  <c:v>0.76276287393592823</c:v>
                </c:pt>
                <c:pt idx="9">
                  <c:v>0.81835266755661462</c:v>
                </c:pt>
                <c:pt idx="10">
                  <c:v>0.88087185841555926</c:v>
                </c:pt>
                <c:pt idx="11">
                  <c:v>0.95196459953441082</c:v>
                </c:pt>
              </c:numCache>
            </c:numRef>
          </c:val>
          <c:smooth val="0"/>
        </c:ser>
        <c:ser>
          <c:idx val="3"/>
          <c:order val="1"/>
          <c:tx>
            <c:strRef>
              <c:f>Sheet1!$A$3</c:f>
              <c:strCache>
                <c:ptCount val="1"/>
                <c:pt idx="0">
                  <c:v>Out-of-Pocket</c:v>
                </c:pt>
              </c:strCache>
            </c:strRef>
          </c:tx>
          <c:spPr>
            <a:ln w="22229">
              <a:solidFill>
                <a:schemeClr val="accent1"/>
              </a:solidFill>
            </a:ln>
          </c:spPr>
          <c:marker>
            <c:symbol val="circle"/>
            <c:size val="5"/>
            <c:spPr>
              <a:solidFill>
                <a:schemeClr val="accent1"/>
              </a:solidFill>
              <a:ln>
                <a:solidFill>
                  <a:schemeClr val="accent1"/>
                </a:solidFill>
              </a:ln>
            </c:spPr>
          </c:marker>
          <c:dLbls>
            <c:dLbl>
              <c:idx val="11"/>
              <c:layout>
                <c:manualLayout>
                  <c:x val="-2.9154518950437317E-3"/>
                  <c:y val="3.8674033149171269E-2"/>
                </c:manualLayout>
              </c:layout>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showLegendKey val="0"/>
            <c:showVal val="0"/>
            <c:showCatName val="0"/>
            <c:showSerName val="0"/>
            <c:showPercent val="0"/>
            <c:showBubbleSize val="0"/>
          </c:dLbls>
          <c:cat>
            <c:numRef>
              <c:f>Sheet1!$B$1:$M$1</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Sheet1!$B$3:$M$3</c:f>
              <c:numCache>
                <c:formatCode>0.0%</c:formatCode>
                <c:ptCount val="12"/>
                <c:pt idx="0" formatCode="0%">
                  <c:v>0</c:v>
                </c:pt>
                <c:pt idx="1">
                  <c:v>3.6056846289971523E-2</c:v>
                </c:pt>
                <c:pt idx="2">
                  <c:v>9.9778424384223019E-2</c:v>
                </c:pt>
                <c:pt idx="3">
                  <c:v>0.17168392511041608</c:v>
                </c:pt>
                <c:pt idx="4">
                  <c:v>0.23160848034817616</c:v>
                </c:pt>
                <c:pt idx="5">
                  <c:v>0.30316699465145214</c:v>
                </c:pt>
                <c:pt idx="6">
                  <c:v>0.34650064192488239</c:v>
                </c:pt>
                <c:pt idx="7">
                  <c:v>0.41796497419908096</c:v>
                </c:pt>
                <c:pt idx="8">
                  <c:v>0.45238107040354536</c:v>
                </c:pt>
                <c:pt idx="9">
                  <c:v>0.4540168635401538</c:v>
                </c:pt>
                <c:pt idx="10">
                  <c:v>0.48416006979384063</c:v>
                </c:pt>
                <c:pt idx="11">
                  <c:v>0.52515403718703069</c:v>
                </c:pt>
              </c:numCache>
            </c:numRef>
          </c:val>
          <c:smooth val="0"/>
        </c:ser>
        <c:ser>
          <c:idx val="1"/>
          <c:order val="2"/>
          <c:tx>
            <c:strRef>
              <c:f>Sheet1!$A$4</c:f>
              <c:strCache>
                <c:ptCount val="1"/>
                <c:pt idx="0">
                  <c:v>Medicare </c:v>
                </c:pt>
              </c:strCache>
            </c:strRef>
          </c:tx>
          <c:spPr>
            <a:ln w="22229">
              <a:solidFill>
                <a:schemeClr val="accent5"/>
              </a:solidFill>
              <a:prstDash val="solid"/>
            </a:ln>
          </c:spPr>
          <c:marker>
            <c:symbol val="square"/>
            <c:size val="5"/>
            <c:spPr>
              <a:solidFill>
                <a:schemeClr val="accent5"/>
              </a:solidFill>
              <a:ln>
                <a:solidFill>
                  <a:schemeClr val="accent5"/>
                </a:solidFill>
              </a:ln>
            </c:spPr>
          </c:marker>
          <c:dLbls>
            <c:dLbl>
              <c:idx val="11"/>
              <c:layout>
                <c:manualLayout>
                  <c:x val="-1.4577259475218659E-3"/>
                  <c:y val="-3.3149171270718238E-2"/>
                </c:manualLayout>
              </c:layout>
              <c:showLegendKey val="0"/>
              <c:showVal val="1"/>
              <c:showCatName val="0"/>
              <c:showSerName val="0"/>
              <c:showPercent val="0"/>
              <c:showBubbleSize val="0"/>
            </c:dLbl>
            <c:txPr>
              <a:bodyPr/>
              <a:lstStyle/>
              <a:p>
                <a:pPr>
                  <a:defRPr sz="1200" b="0">
                    <a:latin typeface="+mj-lt"/>
                  </a:defRPr>
                </a:pPr>
                <a:endParaRPr lang="en-US"/>
              </a:p>
            </c:txPr>
            <c:showLegendKey val="0"/>
            <c:showVal val="0"/>
            <c:showCatName val="0"/>
            <c:showSerName val="0"/>
            <c:showPercent val="0"/>
            <c:showBubbleSize val="0"/>
          </c:dLbls>
          <c:cat>
            <c:numRef>
              <c:f>Sheet1!$B$1:$M$1</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Sheet1!$B$4:$M$4</c:f>
              <c:numCache>
                <c:formatCode>0.0%</c:formatCode>
                <c:ptCount val="12"/>
                <c:pt idx="0" formatCode="0%">
                  <c:v>0</c:v>
                </c:pt>
                <c:pt idx="1">
                  <c:v>0.10166393125442008</c:v>
                </c:pt>
                <c:pt idx="2">
                  <c:v>0.18036819093622247</c:v>
                </c:pt>
                <c:pt idx="3">
                  <c:v>0.257386725022128</c:v>
                </c:pt>
                <c:pt idx="4">
                  <c:v>0.38399405770607875</c:v>
                </c:pt>
                <c:pt idx="5">
                  <c:v>0.51137531190371344</c:v>
                </c:pt>
                <c:pt idx="6">
                  <c:v>0.79571140733624213</c:v>
                </c:pt>
                <c:pt idx="7">
                  <c:v>0.92837222956113297</c:v>
                </c:pt>
                <c:pt idx="8">
                  <c:v>1.0826405846220903</c:v>
                </c:pt>
                <c:pt idx="9">
                  <c:v>1.22581161682879</c:v>
                </c:pt>
                <c:pt idx="10">
                  <c:v>1.3217200628032861</c:v>
                </c:pt>
                <c:pt idx="11">
                  <c:v>1.4654248339849394</c:v>
                </c:pt>
              </c:numCache>
            </c:numRef>
          </c:val>
          <c:smooth val="0"/>
        </c:ser>
        <c:ser>
          <c:idx val="2"/>
          <c:order val="3"/>
          <c:tx>
            <c:strRef>
              <c:f>Sheet1!$A$5</c:f>
              <c:strCache>
                <c:ptCount val="1"/>
                <c:pt idx="0">
                  <c:v>Medicaid</c:v>
                </c:pt>
              </c:strCache>
            </c:strRef>
          </c:tx>
          <c:spPr>
            <a:ln w="22229">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11"/>
              <c:layout>
                <c:manualLayout>
                  <c:x val="-1.4577259475218659E-3"/>
                  <c:y val="-3.8674033149171269E-2"/>
                </c:manualLayout>
              </c:layout>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showLegendKey val="0"/>
            <c:showVal val="0"/>
            <c:showCatName val="0"/>
            <c:showSerName val="0"/>
            <c:showPercent val="0"/>
            <c:showBubbleSize val="0"/>
          </c:dLbls>
          <c:cat>
            <c:numRef>
              <c:f>Sheet1!$B$1:$M$1</c:f>
              <c:numCache>
                <c:formatCode>General</c:formatCode>
                <c:ptCount val="12"/>
                <c:pt idx="0">
                  <c:v>2000</c:v>
                </c:pt>
                <c:pt idx="1">
                  <c:v>2001</c:v>
                </c:pt>
                <c:pt idx="2">
                  <c:v>2002</c:v>
                </c:pt>
                <c:pt idx="3">
                  <c:v>2003</c:v>
                </c:pt>
                <c:pt idx="4">
                  <c:v>2004</c:v>
                </c:pt>
                <c:pt idx="5">
                  <c:v>2005</c:v>
                </c:pt>
                <c:pt idx="6">
                  <c:v>2006</c:v>
                </c:pt>
                <c:pt idx="7">
                  <c:v>2007</c:v>
                </c:pt>
                <c:pt idx="8">
                  <c:v>2008</c:v>
                </c:pt>
                <c:pt idx="9">
                  <c:v>2009</c:v>
                </c:pt>
                <c:pt idx="10">
                  <c:v>2010</c:v>
                </c:pt>
                <c:pt idx="11">
                  <c:v>2011</c:v>
                </c:pt>
              </c:numCache>
            </c:numRef>
          </c:cat>
          <c:val>
            <c:numRef>
              <c:f>Sheet1!$B$5:$M$5</c:f>
              <c:numCache>
                <c:formatCode>0.0%</c:formatCode>
                <c:ptCount val="12"/>
                <c:pt idx="0" formatCode="0%">
                  <c:v>0</c:v>
                </c:pt>
                <c:pt idx="1">
                  <c:v>0.11847887352044806</c:v>
                </c:pt>
                <c:pt idx="2">
                  <c:v>0.23809998852770553</c:v>
                </c:pt>
                <c:pt idx="3">
                  <c:v>0.34228338562371885</c:v>
                </c:pt>
                <c:pt idx="4">
                  <c:v>0.45108064025378702</c:v>
                </c:pt>
                <c:pt idx="5">
                  <c:v>0.54396133337988761</c:v>
                </c:pt>
                <c:pt idx="6">
                  <c:v>0.53062853209499061</c:v>
                </c:pt>
                <c:pt idx="7">
                  <c:v>0.62685614241606502</c:v>
                </c:pt>
                <c:pt idx="8">
                  <c:v>0.72042517320670574</c:v>
                </c:pt>
                <c:pt idx="9">
                  <c:v>0.87245302594234908</c:v>
                </c:pt>
                <c:pt idx="10">
                  <c:v>0.98364948649012618</c:v>
                </c:pt>
                <c:pt idx="11">
                  <c:v>1.0333394851433786</c:v>
                </c:pt>
              </c:numCache>
            </c:numRef>
          </c:val>
          <c:smooth val="0"/>
        </c:ser>
        <c:dLbls>
          <c:showLegendKey val="0"/>
          <c:showVal val="0"/>
          <c:showCatName val="0"/>
          <c:showSerName val="0"/>
          <c:showPercent val="0"/>
          <c:showBubbleSize val="0"/>
        </c:dLbls>
        <c:marker val="1"/>
        <c:smooth val="0"/>
        <c:axId val="53967104"/>
        <c:axId val="77986048"/>
      </c:lineChart>
      <c:catAx>
        <c:axId val="53967104"/>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77986048"/>
        <c:crosses val="autoZero"/>
        <c:auto val="1"/>
        <c:lblAlgn val="ctr"/>
        <c:lblOffset val="100"/>
        <c:tickLblSkip val="1"/>
        <c:tickMarkSkip val="1"/>
        <c:noMultiLvlLbl val="0"/>
      </c:catAx>
      <c:valAx>
        <c:axId val="77986048"/>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lgn="ctr">
              <a:defRPr lang="en-US" sz="1200" b="0" i="0" u="none" strike="noStrike" kern="1200" baseline="0">
                <a:solidFill>
                  <a:srgbClr val="000000"/>
                </a:solidFill>
                <a:latin typeface="+mj-lt"/>
                <a:ea typeface="Tahoma"/>
                <a:cs typeface="Tahoma"/>
              </a:defRPr>
            </a:pPr>
            <a:endParaRPr lang="en-US"/>
          </a:p>
        </c:txPr>
        <c:crossAx val="53967104"/>
        <c:crosses val="autoZero"/>
        <c:crossBetween val="between"/>
      </c:valAx>
      <c:spPr>
        <a:noFill/>
        <a:ln w="25401">
          <a:noFill/>
        </a:ln>
      </c:spPr>
    </c:plotArea>
    <c:legend>
      <c:legendPos val="b"/>
      <c:layout/>
      <c:overlay val="0"/>
      <c:spPr>
        <a:noFill/>
        <a:ln w="9525">
          <a:noFill/>
          <a:prstDash val="solid"/>
        </a:ln>
      </c:spPr>
      <c:txPr>
        <a:bodyPr/>
        <a:lstStyle/>
        <a:p>
          <a:pPr>
            <a:defRPr sz="1200" b="1" i="0" u="none" strike="noStrike" baseline="0">
              <a:solidFill>
                <a:schemeClr val="tx1"/>
              </a:solidFill>
              <a:latin typeface="+mj-lt"/>
              <a:ea typeface="Tahoma"/>
              <a:cs typeface="Tahoma"/>
            </a:defRPr>
          </a:pPr>
          <a:endParaRPr lang="en-US"/>
        </a:p>
      </c:txPr>
    </c:legend>
    <c:plotVisOnly val="1"/>
    <c:dispBlanksAs val="gap"/>
    <c:showDLblsOverMax val="0"/>
  </c:chart>
  <c:spPr>
    <a:noFill/>
    <a:ln>
      <a:noFill/>
    </a:ln>
  </c:spPr>
  <c:txPr>
    <a:bodyPr/>
    <a:lstStyle/>
    <a:p>
      <a:pPr>
        <a:defRPr sz="1152" b="1" i="0" u="none" strike="noStrike" baseline="0">
          <a:solidFill>
            <a:schemeClr val="tx1"/>
          </a:solidFill>
          <a:latin typeface="Tahoma"/>
          <a:ea typeface="Tahoma"/>
          <a:cs typeface="Tahoma"/>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BE046E-EF92-4753-9FF5-D3D9F706075F}" type="datetimeFigureOut">
              <a:rPr lang="en-US" smtClean="0"/>
              <a:t>3/8/2013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954EC-BEEF-4953-9E60-900886FAD132}" type="slidenum">
              <a:rPr lang="en-US" smtClean="0"/>
              <a:t>‹#›</a:t>
            </a:fld>
            <a:endParaRPr lang="en-US"/>
          </a:p>
        </p:txBody>
      </p:sp>
    </p:spTree>
    <p:extLst>
      <p:ext uri="{BB962C8B-B14F-4D97-AF65-F5344CB8AC3E}">
        <p14:creationId xmlns:p14="http://schemas.microsoft.com/office/powerpoint/2010/main" val="2269323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a:p>
        </p:txBody>
      </p:sp>
    </p:spTree>
    <p:extLst>
      <p:ext uri="{BB962C8B-B14F-4D97-AF65-F5344CB8AC3E}">
        <p14:creationId xmlns:p14="http://schemas.microsoft.com/office/powerpoint/2010/main" val="130532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714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1"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534400" cy="838200"/>
          </a:xfrm>
        </p:spPr>
        <p:txBody>
          <a:bodyPr/>
          <a:lstStyle/>
          <a:p>
            <a:r>
              <a:rPr lang="en-US" sz="2400" b="1" dirty="0" smtClean="0"/>
              <a:t>Cumulative </a:t>
            </a:r>
            <a:r>
              <a:rPr lang="en-US" sz="2400" b="1" dirty="0" smtClean="0">
                <a:solidFill>
                  <a:srgbClr val="000000"/>
                </a:solidFill>
              </a:rPr>
              <a:t>Percent Change in National Health Expenditures, by Selected Sources of Funds, 2000-2011</a:t>
            </a:r>
          </a:p>
        </p:txBody>
      </p:sp>
      <p:graphicFrame>
        <p:nvGraphicFramePr>
          <p:cNvPr id="2" name="Object 3"/>
          <p:cNvGraphicFramePr>
            <a:graphicFrameLocks noGrp="1" noChangeAspect="1"/>
          </p:cNvGraphicFramePr>
          <p:nvPr>
            <p:ph type="chart" idx="4294967295"/>
            <p:extLst>
              <p:ext uri="{D42A27DB-BD31-4B8C-83A1-F6EECF244321}">
                <p14:modId xmlns:p14="http://schemas.microsoft.com/office/powerpoint/2010/main" val="4220055838"/>
              </p:ext>
            </p:extLst>
          </p:nvPr>
        </p:nvGraphicFramePr>
        <p:xfrm>
          <a:off x="0" y="1041400"/>
          <a:ext cx="8712200" cy="4597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Box 4"/>
          <p:cNvSpPr txBox="1">
            <a:spLocks noChangeArrowheads="1"/>
          </p:cNvSpPr>
          <p:nvPr/>
        </p:nvSpPr>
        <p:spPr bwMode="auto">
          <a:xfrm>
            <a:off x="1" y="5638800"/>
            <a:ext cx="8458200" cy="115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400"/>
              </a:spcAft>
              <a:defRPr/>
            </a:pPr>
            <a:r>
              <a:rPr lang="en-US" sz="1100" dirty="0" smtClean="0">
                <a:solidFill>
                  <a:srgbClr val="000000"/>
                </a:solidFill>
                <a:latin typeface="+mj-lt"/>
                <a:cs typeface="Arial" charset="0"/>
              </a:rPr>
              <a:t>NOTE: </a:t>
            </a:r>
            <a:r>
              <a:rPr lang="en-US" sz="1100" dirty="0" smtClean="0">
                <a:latin typeface="+mj-lt"/>
              </a:rPr>
              <a:t>This figure omits national health spending that belongs in the categories of Other Public Insurance Programs, Other Third Party Payers and Programs, Public Health Activity, and Investment, which together represent about 20% of total national health spending in 2011. </a:t>
            </a:r>
            <a:r>
              <a:rPr lang="en-US" sz="1100" dirty="0">
                <a:solidFill>
                  <a:srgbClr val="000000"/>
                </a:solidFill>
                <a:latin typeface="+mj-lt"/>
                <a:ea typeface="Arial Unicode MS" pitchFamily="34" charset="-128"/>
                <a:cs typeface="Arial Unicode MS" pitchFamily="34" charset="-128"/>
              </a:rPr>
              <a:t>Medicare and Medicaid were enacted in 1965; by January 1970, all states but two were participating in Medicaid</a:t>
            </a:r>
            <a:r>
              <a:rPr lang="en-US" sz="1100" dirty="0" smtClean="0">
                <a:solidFill>
                  <a:srgbClr val="000000"/>
                </a:solidFill>
                <a:latin typeface="+mj-lt"/>
                <a:ea typeface="Arial Unicode MS" pitchFamily="34" charset="-128"/>
                <a:cs typeface="Arial Unicode MS" pitchFamily="34" charset="-128"/>
              </a:rPr>
              <a:t>.</a:t>
            </a:r>
            <a:endParaRPr lang="en-US" sz="1100" dirty="0" smtClean="0">
              <a:solidFill>
                <a:srgbClr val="000000"/>
              </a:solidFill>
              <a:latin typeface="+mj-lt"/>
              <a:cs typeface="Arial" charset="0"/>
            </a:endParaRPr>
          </a:p>
          <a:p>
            <a:pPr eaLnBrk="1" hangingPunct="1">
              <a:spcAft>
                <a:spcPts val="400"/>
              </a:spcAft>
              <a:defRPr/>
            </a:pPr>
            <a:r>
              <a:rPr lang="en-US" sz="1100" dirty="0" smtClean="0">
                <a:solidFill>
                  <a:srgbClr val="000000"/>
                </a:solidFill>
                <a:latin typeface="+mj-lt"/>
                <a:cs typeface="Arial" charset="0"/>
              </a:rPr>
              <a:t>SOURCE: </a:t>
            </a:r>
            <a:r>
              <a:rPr lang="en-US" sz="1100" dirty="0">
                <a:latin typeface="+mj-lt"/>
                <a:ea typeface="Arial Unicode MS" pitchFamily="34" charset="-128"/>
                <a:cs typeface="Arial Unicode MS" pitchFamily="34" charset="-128"/>
              </a:rPr>
              <a:t>Kaiser Family Foundation calculations using NHE data from Centers for Medicare and Medicaid Services, Office of the Actuary, National Health Statistics Group, at </a:t>
            </a:r>
            <a:r>
              <a:rPr lang="en-US" sz="1100" dirty="0">
                <a:latin typeface="+mj-lt"/>
                <a:ea typeface="Arial Unicode MS" pitchFamily="34" charset="-128"/>
                <a:cs typeface="Arial Unicode MS" pitchFamily="34" charset="-128"/>
                <a:hlinkClick r:id="rId4"/>
              </a:rPr>
              <a:t>http://www.cms.hhs.gov/NationalHealthExpendData/</a:t>
            </a:r>
            <a:r>
              <a:rPr lang="en-US" sz="1100" dirty="0">
                <a:latin typeface="+mj-lt"/>
                <a:ea typeface="Arial Unicode MS" pitchFamily="34" charset="-128"/>
                <a:cs typeface="Arial Unicode MS" pitchFamily="34" charset="-128"/>
              </a:rPr>
              <a:t> (see Historical; National Health Expenditures by type of service and source of funds, CY </a:t>
            </a:r>
            <a:r>
              <a:rPr lang="en-US" sz="1100" dirty="0" smtClean="0">
                <a:latin typeface="+mj-lt"/>
                <a:ea typeface="Arial Unicode MS" pitchFamily="34" charset="-128"/>
                <a:cs typeface="Arial Unicode MS" pitchFamily="34" charset="-128"/>
              </a:rPr>
              <a:t>1960-2011; </a:t>
            </a:r>
            <a:r>
              <a:rPr lang="en-US" sz="1100" dirty="0">
                <a:latin typeface="+mj-lt"/>
                <a:ea typeface="Arial Unicode MS" pitchFamily="34" charset="-128"/>
                <a:cs typeface="Arial Unicode MS" pitchFamily="34" charset="-128"/>
              </a:rPr>
              <a:t>file </a:t>
            </a:r>
            <a:r>
              <a:rPr lang="en-US" sz="1100" dirty="0" smtClean="0">
                <a:latin typeface="+mj-lt"/>
                <a:ea typeface="Arial Unicode MS" pitchFamily="34" charset="-128"/>
                <a:cs typeface="Arial Unicode MS" pitchFamily="34" charset="-128"/>
              </a:rPr>
              <a:t>nhe2011.zip). </a:t>
            </a:r>
            <a:endParaRPr lang="en-US" sz="1100" dirty="0">
              <a:latin typeface="+mj-lt"/>
              <a:ea typeface="Arial Unicode MS" pitchFamily="34" charset="-128"/>
              <a:cs typeface="Arial Unicode MS" pitchFamily="34" charset="-128"/>
            </a:endParaRPr>
          </a:p>
        </p:txBody>
      </p:sp>
    </p:spTree>
    <p:extLst>
      <p:ext uri="{BB962C8B-B14F-4D97-AF65-F5344CB8AC3E}">
        <p14:creationId xmlns:p14="http://schemas.microsoft.com/office/powerpoint/2010/main" val="668061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146</Words>
  <Application>Microsoft Office PowerPoint</Application>
  <PresentationFormat>On-screen Show (4:3)</PresentationFormat>
  <Paragraphs>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Cumulative Percent Change in National Health Expenditures, by Selected Sources of Funds, 2000-2011</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Cumulative Percent Change in National Health Expenditures, by Selected Sources of Funds, 2000-2011</dc:title>
  <dc:creator>NirmitaP</dc:creator>
  <cp:lastModifiedBy>NirmitaP</cp:lastModifiedBy>
  <cp:revision>2</cp:revision>
  <dcterms:created xsi:type="dcterms:W3CDTF">2013-03-08T16:31:46Z</dcterms:created>
  <dcterms:modified xsi:type="dcterms:W3CDTF">2013-03-08T16:52:34Z</dcterms:modified>
</cp:coreProperties>
</file>