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85216591515804E-2"/>
          <c:y val="5.6141732283464439E-2"/>
          <c:w val="0.93014783408484192"/>
          <c:h val="0.76345696134574081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Family Premium</c:v>
                </c:pt>
              </c:strCache>
            </c:strRef>
          </c:tx>
          <c:spPr>
            <a:ln w="25325">
              <a:solidFill>
                <a:schemeClr val="accent1"/>
              </a:solidFill>
              <a:prstDash val="solid"/>
            </a:ln>
          </c:spPr>
          <c:marker>
            <c:symbol val="diamond"/>
            <c:size val="2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1"/>
              <c:layout>
                <c:manualLayout>
                  <c:x val="-3.7306028910565281E-2"/>
                  <c:y val="-3.5545454545454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3492537313432916E-2"/>
                  <c:y val="-3.18846125542718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7539201830540415E-2"/>
                  <c:y val="-4.02769327129563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0944168232747338E-2"/>
                  <c:y val="-4.72749058541595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25">
                <a:noFill/>
              </a:ln>
            </c:spPr>
            <c:txPr>
              <a:bodyPr/>
              <a:lstStyle/>
              <a:p>
                <a:pPr>
                  <a:defRPr sz="1196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Sheet1!$B$1:$Q$1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Sheet1!$B$2:$Q$2</c:f>
              <c:numCache>
                <c:formatCode>0%</c:formatCode>
                <c:ptCount val="16"/>
                <c:pt idx="0">
                  <c:v>0</c:v>
                </c:pt>
                <c:pt idx="1">
                  <c:v>7.6301978199434739E-2</c:v>
                </c:pt>
                <c:pt idx="2">
                  <c:v>0.12838110617682674</c:v>
                </c:pt>
                <c:pt idx="3">
                  <c:v>0.2228502220427937</c:v>
                </c:pt>
                <c:pt idx="4">
                  <c:v>0.36697618086394823</c:v>
                </c:pt>
                <c:pt idx="5">
                  <c:v>0.51574485264432779</c:v>
                </c:pt>
                <c:pt idx="6">
                  <c:v>0.70952765442067012</c:v>
                </c:pt>
                <c:pt idx="7">
                  <c:v>0.86697618086394823</c:v>
                </c:pt>
                <c:pt idx="8">
                  <c:v>1.0197819943480018</c:v>
                </c:pt>
                <c:pt idx="9">
                  <c:v>1.1655228098506258</c:v>
                </c:pt>
                <c:pt idx="10">
                  <c:v>1.2973354864755753</c:v>
                </c:pt>
                <c:pt idx="12">
                  <c:v>1.4824384335890191</c:v>
                </c:pt>
                <c:pt idx="13">
                  <c:v>1.6295922486879291</c:v>
                </c:pt>
                <c:pt idx="14">
                  <c:v>1.8</c:v>
                </c:pt>
                <c:pt idx="15">
                  <c:v>2.0299999999999998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Federal Poverty Level</c:v>
                </c:pt>
              </c:strCache>
            </c:strRef>
          </c:tx>
          <c:spPr>
            <a:ln w="25325">
              <a:solidFill>
                <a:schemeClr val="accent5"/>
              </a:solidFill>
              <a:prstDash val="solid"/>
            </a:ln>
          </c:spPr>
          <c:marker>
            <c:symbol val="square"/>
            <c:size val="2"/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2.9263368198378211E-2"/>
                  <c:y val="3.39821424191135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631300996740967E-2"/>
                  <c:y val="2.88179194991931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412446178366678E-2"/>
                  <c:y val="2.5535775419376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167733187430124E-2"/>
                  <c:y val="1.93245952951533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678307205557007E-2"/>
                  <c:y val="3.1746955543600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8210029259937675E-2"/>
                  <c:y val="3.79581356678241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25">
                <a:noFill/>
              </a:ln>
            </c:spPr>
            <c:txPr>
              <a:bodyPr/>
              <a:lstStyle/>
              <a:p>
                <a:pPr algn="ctr">
                  <a:defRPr lang="en-US" sz="1196" b="0" i="0" u="none" strike="noStrike" kern="1200" baseline="0">
                    <a:solidFill>
                      <a:srgbClr val="000000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Sheet1!$B$1:$Q$1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Sheet1!$B$3:$Q$3</c:f>
              <c:numCache>
                <c:formatCode>0%</c:formatCode>
                <c:ptCount val="16"/>
                <c:pt idx="0">
                  <c:v>0</c:v>
                </c:pt>
                <c:pt idx="1">
                  <c:v>1.9379844961240345E-2</c:v>
                </c:pt>
                <c:pt idx="2">
                  <c:v>4.0051679586563305E-2</c:v>
                </c:pt>
                <c:pt idx="3">
                  <c:v>6.4599483204134334E-2</c:v>
                </c:pt>
                <c:pt idx="4">
                  <c:v>7.8811369509043994E-2</c:v>
                </c:pt>
                <c:pt idx="5">
                  <c:v>0.10981912144702832</c:v>
                </c:pt>
                <c:pt idx="6">
                  <c:v>0.14470284237726094</c:v>
                </c:pt>
                <c:pt idx="7">
                  <c:v>0.16020671834625322</c:v>
                </c:pt>
                <c:pt idx="8">
                  <c:v>0.20284237726098198</c:v>
                </c:pt>
                <c:pt idx="9">
                  <c:v>0.23643410852713176</c:v>
                </c:pt>
                <c:pt idx="10">
                  <c:v>0.26614987080103369</c:v>
                </c:pt>
                <c:pt idx="11">
                  <c:v>0.31912144702842382</c:v>
                </c:pt>
                <c:pt idx="12">
                  <c:v>0.34366925064599485</c:v>
                </c:pt>
                <c:pt idx="13">
                  <c:v>0.4</c:v>
                </c:pt>
                <c:pt idx="14">
                  <c:v>0.4</c:v>
                </c:pt>
                <c:pt idx="15">
                  <c:v>0.41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Single Premium</c:v>
                </c:pt>
              </c:strCache>
            </c:strRef>
          </c:tx>
          <c:spPr>
            <a:ln w="12664">
              <a:solidFill>
                <a:schemeClr val="accent3"/>
              </a:solidFill>
              <a:prstDash val="solid"/>
            </a:ln>
          </c:spPr>
          <c:marker>
            <c:symbol val="triangle"/>
            <c:size val="2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0"/>
                  <c:y val="-2.1212121212121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4626865671641824E-3"/>
                  <c:y val="1.86915887850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447761194029851E-2"/>
                  <c:y val="2.8037383177570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2388059701492533E-2"/>
                  <c:y val="3.11526479750779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6417910447761204E-2"/>
                  <c:y val="4.0498442367601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5466136974570022E-3"/>
                  <c:y val="1.8536704651049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7094017094017096E-2"/>
                  <c:y val="3.1444166070150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3.1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25">
                <a:noFill/>
              </a:ln>
            </c:spPr>
            <c:txPr>
              <a:bodyPr/>
              <a:lstStyle/>
              <a:p>
                <a:pPr>
                  <a:defRPr sz="1196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Sheet1!$B$1:$Q$1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Sheet1!$B$4:$Q$4</c:f>
              <c:numCache>
                <c:formatCode>0%</c:formatCode>
                <c:ptCount val="16"/>
                <c:pt idx="0">
                  <c:v>0</c:v>
                </c:pt>
                <c:pt idx="1">
                  <c:v>2.9618473895582254E-2</c:v>
                </c:pt>
                <c:pt idx="2">
                  <c:v>9.1365461847389584E-2</c:v>
                </c:pt>
                <c:pt idx="3">
                  <c:v>0.16716867469879526</c:v>
                </c:pt>
                <c:pt idx="4">
                  <c:v>0.33283132530120474</c:v>
                </c:pt>
                <c:pt idx="5">
                  <c:v>0.45030120481927716</c:v>
                </c:pt>
                <c:pt idx="6">
                  <c:v>0.60090361445783125</c:v>
                </c:pt>
                <c:pt idx="7">
                  <c:v>0.7474899598393574</c:v>
                </c:pt>
                <c:pt idx="8">
                  <c:v>0.85993975903614461</c:v>
                </c:pt>
                <c:pt idx="9">
                  <c:v>1.0035140562248994</c:v>
                </c:pt>
                <c:pt idx="10">
                  <c:v>1.0672690763052208</c:v>
                </c:pt>
                <c:pt idx="12">
                  <c:v>1.2018072289156625</c:v>
                </c:pt>
                <c:pt idx="13">
                  <c:v>1.3438755020080322</c:v>
                </c:pt>
                <c:pt idx="14">
                  <c:v>1.48</c:v>
                </c:pt>
                <c:pt idx="15">
                  <c:v>1.62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832192"/>
        <c:axId val="99833728"/>
      </c:lineChart>
      <c:catAx>
        <c:axId val="99832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algn="ctr">
              <a:defRPr lang="en-US" sz="1196" b="1" i="0" u="none" strike="noStrike" kern="1200" baseline="0">
                <a:solidFill>
                  <a:srgbClr val="000000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99833728"/>
        <c:crosses val="autoZero"/>
        <c:auto val="1"/>
        <c:lblAlgn val="ctr"/>
        <c:lblOffset val="200"/>
        <c:tickLblSkip val="1"/>
        <c:tickMarkSkip val="1"/>
        <c:noMultiLvlLbl val="0"/>
      </c:catAx>
      <c:valAx>
        <c:axId val="9983372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6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99832192"/>
        <c:crosses val="autoZero"/>
        <c:crossBetween val="between"/>
        <c:majorUnit val="0.2"/>
        <c:minorUnit val="5.0000000000000024E-2"/>
      </c:valAx>
      <c:spPr>
        <a:noFill/>
        <a:ln w="25379">
          <a:noFill/>
        </a:ln>
      </c:spPr>
    </c:plotArea>
    <c:legend>
      <c:legendPos val="b"/>
      <c:layout>
        <c:manualLayout>
          <c:xMode val="edge"/>
          <c:yMode val="edge"/>
          <c:x val="0.16934026508294617"/>
          <c:y val="0.92805224928279306"/>
          <c:w val="0.65833441827699057"/>
          <c:h val="5.7976683147164754E-2"/>
        </c:manualLayout>
      </c:layout>
      <c:overlay val="1"/>
      <c:spPr>
        <a:noFill/>
        <a:ln w="3165">
          <a:noFill/>
          <a:prstDash val="solid"/>
        </a:ln>
      </c:spPr>
      <c:txPr>
        <a:bodyPr/>
        <a:lstStyle/>
        <a:p>
          <a:pPr algn="ctr">
            <a:defRPr lang="en-US" sz="1196" b="1" i="0" u="none" strike="noStrike" kern="1200" baseline="0">
              <a:solidFill>
                <a:srgbClr val="000000"/>
              </a:solidFill>
              <a:latin typeface="+mj-lt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9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556FA-4132-4076-B25F-5FBEEC3072B6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1A17D-5B68-4131-8A68-9A5085491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36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2DAE8A4-9A40-426F-8545-B49D24F8117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6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aspe.hhs.gov/poverty/figures-fed-reg.shtml" TargetMode="External"/><Relationship Id="rId4" Type="http://schemas.openxmlformats.org/officeDocument/2006/relationships/hyperlink" Target="http://meps.ahrq.gov/mepsweb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880048"/>
              </p:ext>
            </p:extLst>
          </p:nvPr>
        </p:nvGraphicFramePr>
        <p:xfrm>
          <a:off x="76200" y="914400"/>
          <a:ext cx="891540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09600" y="64912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>
              <a:cs typeface="Arial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5478135"/>
            <a:ext cx="8534400" cy="1379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00"/>
              </a:spcAft>
            </a:pPr>
            <a:r>
              <a:rPr lang="en-US" sz="1100" dirty="0">
                <a:latin typeface="+mj-lt"/>
                <a:cs typeface="Arial" charset="0"/>
              </a:rPr>
              <a:t>*No data are available for 2007 due to MEPS transition from retrospective to current data collection</a:t>
            </a:r>
            <a:r>
              <a:rPr lang="en-US" sz="1100" dirty="0" smtClean="0">
                <a:latin typeface="+mj-lt"/>
                <a:cs typeface="Arial" charset="0"/>
              </a:rPr>
              <a:t>.</a:t>
            </a:r>
            <a:endParaRPr lang="en-US" sz="1100" dirty="0">
              <a:latin typeface="+mj-lt"/>
              <a:cs typeface="Arial" charset="0"/>
            </a:endParaRPr>
          </a:p>
          <a:p>
            <a:pPr eaLnBrk="1" hangingPunct="1">
              <a:spcAft>
                <a:spcPts val="400"/>
              </a:spcAft>
            </a:pPr>
            <a:r>
              <a:rPr lang="en-US" sz="1100" dirty="0" smtClean="0">
                <a:latin typeface="+mj-lt"/>
                <a:cs typeface="Arial" charset="0"/>
              </a:rPr>
              <a:t>NOTE: </a:t>
            </a:r>
            <a:r>
              <a:rPr lang="en-US" sz="1100" dirty="0">
                <a:latin typeface="+mj-lt"/>
                <a:cs typeface="Arial" charset="0"/>
              </a:rPr>
              <a:t>Family premium percentages were calculated based on a family of four. In </a:t>
            </a:r>
            <a:r>
              <a:rPr lang="en-US" sz="1100" dirty="0" smtClean="0">
                <a:latin typeface="+mj-lt"/>
                <a:cs typeface="Arial" charset="0"/>
              </a:rPr>
              <a:t>2011, </a:t>
            </a:r>
            <a:r>
              <a:rPr lang="en-US" sz="1100" dirty="0">
                <a:latin typeface="+mj-lt"/>
                <a:cs typeface="Arial" charset="0"/>
              </a:rPr>
              <a:t>the federal poverty level for a family of four was $</a:t>
            </a:r>
            <a:r>
              <a:rPr lang="en-US" sz="1100" dirty="0" smtClean="0">
                <a:latin typeface="+mj-lt"/>
                <a:cs typeface="Arial" charset="0"/>
              </a:rPr>
              <a:t>22,350</a:t>
            </a:r>
            <a:r>
              <a:rPr lang="en-US" sz="1100" dirty="0">
                <a:latin typeface="+mj-lt"/>
                <a:cs typeface="Arial" charset="0"/>
              </a:rPr>
              <a:t>. </a:t>
            </a:r>
          </a:p>
          <a:p>
            <a:pPr eaLnBrk="1" hangingPunct="1">
              <a:spcAft>
                <a:spcPts val="400"/>
              </a:spcAft>
            </a:pPr>
            <a:r>
              <a:rPr lang="en-US" sz="1100" dirty="0" smtClean="0">
                <a:latin typeface="+mj-lt"/>
                <a:cs typeface="Arial" charset="0"/>
              </a:rPr>
              <a:t>SOURCE: </a:t>
            </a:r>
            <a:r>
              <a:rPr lang="en-US" sz="1100" dirty="0">
                <a:latin typeface="+mj-lt"/>
                <a:cs typeface="Arial" charset="0"/>
              </a:rPr>
              <a:t>Premium data from Agency for Healthcare Research and Quality, Medical Expenditure Panel Survey, private sector data from Insurance Component, 1996-2010, at </a:t>
            </a:r>
            <a:r>
              <a:rPr lang="en-US" sz="1100" dirty="0">
                <a:latin typeface="+mj-lt"/>
                <a:cs typeface="Arial" charset="0"/>
                <a:hlinkClick r:id="rId4"/>
              </a:rPr>
              <a:t>http://meps.ahrq.gov/mepsweb/</a:t>
            </a:r>
            <a:r>
              <a:rPr lang="en-US" sz="1100" dirty="0">
                <a:latin typeface="+mj-lt"/>
                <a:cs typeface="Arial" charset="0"/>
              </a:rPr>
              <a:t>.  Federal Poverty Level based on HHS Federal Poverty Guidelines (1996 through </a:t>
            </a:r>
            <a:r>
              <a:rPr lang="en-US" sz="1100" dirty="0" smtClean="0">
                <a:latin typeface="+mj-lt"/>
                <a:cs typeface="Arial" charset="0"/>
              </a:rPr>
              <a:t>2011) </a:t>
            </a:r>
            <a:r>
              <a:rPr lang="en-US" sz="1100" dirty="0">
                <a:latin typeface="+mj-lt"/>
                <a:cs typeface="Arial" charset="0"/>
              </a:rPr>
              <a:t>at </a:t>
            </a:r>
            <a:r>
              <a:rPr lang="en-US" sz="1100" dirty="0">
                <a:latin typeface="+mj-lt"/>
                <a:cs typeface="Arial" charset="0"/>
                <a:hlinkClick r:id="rId5"/>
              </a:rPr>
              <a:t>http://aspe.hhs.gov/poverty/figures-fed-reg.shtml</a:t>
            </a:r>
            <a:r>
              <a:rPr lang="en-US" sz="1100" dirty="0">
                <a:latin typeface="+mj-lt"/>
                <a:cs typeface="Arial" charset="0"/>
              </a:rPr>
              <a:t>; rate of growth based on change for one person (change for a four-person family would be  </a:t>
            </a:r>
            <a:r>
              <a:rPr lang="en-US" sz="1100" dirty="0" smtClean="0">
                <a:latin typeface="+mj-lt"/>
                <a:cs typeface="Arial" charset="0"/>
              </a:rPr>
              <a:t>43.3</a:t>
            </a:r>
            <a:r>
              <a:rPr lang="en-US" sz="1100" dirty="0">
                <a:latin typeface="+mj-lt"/>
                <a:cs typeface="Arial" charset="0"/>
              </a:rPr>
              <a:t>% rather than </a:t>
            </a:r>
            <a:r>
              <a:rPr lang="en-US" sz="1100" dirty="0" smtClean="0">
                <a:latin typeface="+mj-lt"/>
                <a:cs typeface="Arial" charset="0"/>
              </a:rPr>
              <a:t>40.7% </a:t>
            </a:r>
            <a:r>
              <a:rPr lang="en-US" sz="1100" dirty="0">
                <a:latin typeface="+mj-lt"/>
                <a:cs typeface="Arial" charset="0"/>
              </a:rPr>
              <a:t>over the period).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" y="76200"/>
            <a:ext cx="830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latin typeface="+mj-lt"/>
                <a:cs typeface="Arial" charset="0"/>
              </a:rPr>
              <a:t>Cumulative </a:t>
            </a:r>
            <a:r>
              <a:rPr lang="en-US" sz="2400" b="1" dirty="0">
                <a:latin typeface="+mj-lt"/>
                <a:cs typeface="Arial" charset="0"/>
              </a:rPr>
              <a:t>Change in Single and Family Health Insurance Premiums and Federal Poverty Level, </a:t>
            </a:r>
            <a:r>
              <a:rPr lang="en-US" sz="2400" b="1" dirty="0" smtClean="0">
                <a:latin typeface="+mj-lt"/>
                <a:cs typeface="Arial" charset="0"/>
              </a:rPr>
              <a:t>1996-2011</a:t>
            </a:r>
            <a:endParaRPr lang="en-US" sz="2400" b="1" dirty="0">
              <a:latin typeface="+mj-lt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2743200"/>
            <a:ext cx="261938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latin typeface="+mj-lt"/>
              </a:rPr>
              <a:t>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2328863"/>
            <a:ext cx="261938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latin typeface="+mj-lt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5147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179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PowerPoint Presentation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NirmitaP</dc:creator>
  <cp:lastModifiedBy>NirmitaP</cp:lastModifiedBy>
  <cp:revision>2</cp:revision>
  <dcterms:created xsi:type="dcterms:W3CDTF">2013-03-08T16:32:02Z</dcterms:created>
  <dcterms:modified xsi:type="dcterms:W3CDTF">2013-03-08T16:50:23Z</dcterms:modified>
</cp:coreProperties>
</file>