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Uninsured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Sheet1!$B$2:$C$2</c:f>
              <c:numCache>
                <c:formatCode>0%</c:formatCode>
                <c:ptCount val="2"/>
                <c:pt idx="0">
                  <c:v>0.2</c:v>
                </c:pt>
                <c:pt idx="1">
                  <c:v>0.23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Job-Based, Own Name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Sheet1!$B$3:$C$3</c:f>
              <c:numCache>
                <c:formatCode>0%</c:formatCode>
                <c:ptCount val="2"/>
                <c:pt idx="0">
                  <c:v>0.35</c:v>
                </c:pt>
                <c:pt idx="1">
                  <c:v>0.44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Job-Based, Dependent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Sheet1!$B$4:$C$4</c:f>
              <c:numCache>
                <c:formatCode>0%</c:formatCode>
                <c:ptCount val="2"/>
                <c:pt idx="0">
                  <c:v>0.2349</c:v>
                </c:pt>
                <c:pt idx="1">
                  <c:v>0.14000000000000001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Individual/Private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Sheet1!$B$5:$C$5</c:f>
              <c:numCache>
                <c:formatCode>0%</c:formatCode>
                <c:ptCount val="2"/>
                <c:pt idx="0">
                  <c:v>7.0000000000000007E-2</c:v>
                </c:pt>
                <c:pt idx="1">
                  <c:v>0.06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Sheet1!$B$6:$C$6</c:f>
              <c:numCache>
                <c:formatCode>0%</c:formatCode>
                <c:ptCount val="2"/>
                <c:pt idx="0">
                  <c:v>0.12</c:v>
                </c:pt>
                <c:pt idx="1">
                  <c:v>0.09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Sheet1!$B$7:$C$7</c:f>
              <c:numCache>
                <c:formatCode>0%</c:formatCode>
                <c:ptCount val="2"/>
                <c:pt idx="0">
                  <c:v>0.04</c:v>
                </c:pt>
                <c:pt idx="1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236641664"/>
        <c:axId val="255870080"/>
      </c:barChart>
      <c:catAx>
        <c:axId val="23664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55870080"/>
        <c:crosses val="autoZero"/>
        <c:auto val="1"/>
        <c:lblAlgn val="ctr"/>
        <c:lblOffset val="100"/>
        <c:noMultiLvlLbl val="0"/>
      </c:catAx>
      <c:valAx>
        <c:axId val="2558700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36641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solidFill>
            <a:schemeClr val="accent1"/>
          </a:solidFill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5129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005674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NOTE:  </a:t>
            </a:r>
            <a:r>
              <a:rPr lang="en-US" dirty="0">
                <a:solidFill>
                  <a:schemeClr val="accent1"/>
                </a:solidFill>
              </a:rPr>
              <a:t>Other includes Medicare, TRICARE, and other sources of coverage.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SOURCE:  </a:t>
            </a:r>
            <a:r>
              <a:rPr lang="en-US" dirty="0">
                <a:solidFill>
                  <a:schemeClr val="accent1"/>
                </a:solidFill>
              </a:rPr>
              <a:t>Kaiser Family Foundation estimates of Urban Institute tabulations of 2012 ASEC Supplement to CPS.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Coverage </a:t>
            </a:r>
            <a:r>
              <a:rPr lang="en-US" dirty="0" smtClean="0">
                <a:solidFill>
                  <a:schemeClr val="accent1"/>
                </a:solidFill>
              </a:rPr>
              <a:t>Patterns Differ Between </a:t>
            </a:r>
            <a:r>
              <a:rPr lang="en-US" dirty="0">
                <a:solidFill>
                  <a:schemeClr val="accent1"/>
                </a:solidFill>
              </a:rPr>
              <a:t>W</a:t>
            </a:r>
            <a:r>
              <a:rPr lang="en-US" dirty="0" smtClean="0">
                <a:solidFill>
                  <a:schemeClr val="accent1"/>
                </a:solidFill>
              </a:rPr>
              <a:t>omen </a:t>
            </a:r>
            <a:r>
              <a:rPr lang="en-US" dirty="0">
                <a:solidFill>
                  <a:schemeClr val="accent1"/>
                </a:solidFill>
              </a:rPr>
              <a:t>and </a:t>
            </a:r>
            <a:r>
              <a:rPr lang="en-US" dirty="0" smtClean="0">
                <a:solidFill>
                  <a:schemeClr val="accent1"/>
                </a:solidFill>
              </a:rPr>
              <a:t>Men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685800"/>
            <a:ext cx="720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cs typeface="Meta Offc Pro"/>
              </a:rPr>
              <a:t>Health Insurance Coverage of Adults Ages 18 to 64, by Gender, 2011</a:t>
            </a:r>
          </a:p>
          <a:p>
            <a:pPr algn="ctr"/>
            <a:endParaRPr lang="en-US" b="1" dirty="0" err="1" smtClean="0">
              <a:solidFill>
                <a:schemeClr val="accent1"/>
              </a:solidFill>
              <a:latin typeface="Meta Offc Pro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38268862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Coverage Patterns Differ Between Women and Men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Coverage Patterns Differ Between Women and Men</dc:title>
  <dc:creator>Adara Beamesderfer</dc:creator>
  <cp:lastModifiedBy>Adara Beamesderfer</cp:lastModifiedBy>
  <cp:revision>1</cp:revision>
  <dcterms:created xsi:type="dcterms:W3CDTF">2013-02-19T23:14:18Z</dcterms:created>
  <dcterms:modified xsi:type="dcterms:W3CDTF">2013-02-19T23:14:18Z</dcterms:modified>
</cp:coreProperties>
</file>