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283" autoAdjust="0"/>
  </p:normalViewPr>
  <p:slideViewPr>
    <p:cSldViewPr>
      <p:cViewPr varScale="1">
        <p:scale>
          <a:sx n="86" d="100"/>
          <a:sy n="86" d="100"/>
        </p:scale>
        <p:origin x="-1092" y="-78"/>
      </p:cViewPr>
      <p:guideLst>
        <p:guide orient="horz" pos="2160"/>
        <p:guide pos="2880"/>
      </p:guideLst>
    </p:cSldViewPr>
  </p:slideViewPr>
  <p:notesTextViewPr>
    <p:cViewPr>
      <p:scale>
        <a:sx n="1" d="1"/>
        <a:sy n="1" d="1"/>
      </p:scale>
      <p:origin x="24" y="6"/>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manualLayout>
          <c:layoutTarget val="inner"/>
          <c:xMode val="edge"/>
          <c:yMode val="edge"/>
          <c:x val="0.11352307979588941"/>
          <c:y val="5.3452115812917679E-2"/>
          <c:w val="0.87347454077016995"/>
          <c:h val="0.71482645386048072"/>
        </c:manualLayout>
      </c:layout>
      <c:barChart>
        <c:barDir val="col"/>
        <c:grouping val="clustered"/>
        <c:varyColors val="0"/>
        <c:ser>
          <c:idx val="0"/>
          <c:order val="0"/>
          <c:tx>
            <c:strRef>
              <c:f>Sheet1!$A$2</c:f>
              <c:strCache>
                <c:ptCount val="1"/>
              </c:strCache>
            </c:strRef>
          </c:tx>
          <c:spPr>
            <a:solidFill>
              <a:schemeClr val="accent1"/>
            </a:solidFill>
            <a:ln w="12626">
              <a:solidFill>
                <a:schemeClr val="tx1"/>
              </a:solidFill>
              <a:prstDash val="solid"/>
            </a:ln>
          </c:spPr>
          <c:invertIfNegative val="0"/>
          <c:dLbls>
            <c:numFmt formatCode="0.0%" sourceLinked="0"/>
            <c:spPr>
              <a:noFill/>
              <a:ln w="25257">
                <a:noFill/>
              </a:ln>
            </c:spPr>
            <c:txPr>
              <a:bodyPr/>
              <a:lstStyle/>
              <a:p>
                <a:pPr>
                  <a:defRPr sz="1200" b="0" i="0" u="none" strike="noStrike" baseline="0">
                    <a:solidFill>
                      <a:schemeClr val="tx1"/>
                    </a:solidFill>
                    <a:latin typeface="+mj-lt"/>
                    <a:ea typeface="Tahoma"/>
                    <a:cs typeface="Tahoma"/>
                  </a:defRPr>
                </a:pPr>
                <a:endParaRPr lang="en-US"/>
              </a:p>
            </c:txPr>
            <c:showLegendKey val="0"/>
            <c:showVal val="1"/>
            <c:showCatName val="0"/>
            <c:showSerName val="0"/>
            <c:showPercent val="0"/>
            <c:showBubbleSize val="0"/>
            <c:showLeaderLines val="0"/>
          </c:dLbls>
          <c:cat>
            <c:strRef>
              <c:f>Sheet1!$B$1:$H$1</c:f>
              <c:strCache>
                <c:ptCount val="7"/>
                <c:pt idx="0">
                  <c:v>Top 1%</c:v>
                </c:pt>
                <c:pt idx="1">
                  <c:v>Top 5%</c:v>
                </c:pt>
                <c:pt idx="2">
                  <c:v>Top 10%</c:v>
                </c:pt>
                <c:pt idx="3">
                  <c:v>Top 15%</c:v>
                </c:pt>
                <c:pt idx="4">
                  <c:v>Top 20%</c:v>
                </c:pt>
                <c:pt idx="5">
                  <c:v>Top 50%</c:v>
                </c:pt>
                <c:pt idx="6">
                  <c:v>Bottom 50%</c:v>
                </c:pt>
              </c:strCache>
            </c:strRef>
          </c:cat>
          <c:val>
            <c:numRef>
              <c:f>Sheet1!$B$2:$H$2</c:f>
              <c:numCache>
                <c:formatCode>0.00%</c:formatCode>
                <c:ptCount val="7"/>
                <c:pt idx="0">
                  <c:v>0.20979999999999999</c:v>
                </c:pt>
                <c:pt idx="1">
                  <c:v>0.495</c:v>
                </c:pt>
                <c:pt idx="2">
                  <c:v>0.65229999999999999</c:v>
                </c:pt>
                <c:pt idx="3">
                  <c:v>0.75</c:v>
                </c:pt>
                <c:pt idx="4">
                  <c:v>0.81699999999999995</c:v>
                </c:pt>
                <c:pt idx="5">
                  <c:v>0.97299999999999998</c:v>
                </c:pt>
                <c:pt idx="6">
                  <c:v>2.7E-2</c:v>
                </c:pt>
              </c:numCache>
            </c:numRef>
          </c:val>
        </c:ser>
        <c:dLbls>
          <c:showLegendKey val="0"/>
          <c:showVal val="0"/>
          <c:showCatName val="0"/>
          <c:showSerName val="0"/>
          <c:showPercent val="0"/>
          <c:showBubbleSize val="0"/>
        </c:dLbls>
        <c:gapWidth val="150"/>
        <c:axId val="78471936"/>
        <c:axId val="78474240"/>
      </c:barChart>
      <c:catAx>
        <c:axId val="78471936"/>
        <c:scaling>
          <c:orientation val="minMax"/>
        </c:scaling>
        <c:delete val="0"/>
        <c:axPos val="b"/>
        <c:numFmt formatCode="General" sourceLinked="1"/>
        <c:majorTickMark val="out"/>
        <c:minorTickMark val="none"/>
        <c:tickLblPos val="nextTo"/>
        <c:spPr>
          <a:ln w="3157">
            <a:solidFill>
              <a:schemeClr val="tx1"/>
            </a:solidFill>
            <a:prstDash val="solid"/>
          </a:ln>
        </c:spPr>
        <c:txPr>
          <a:bodyPr rot="0" vert="horz"/>
          <a:lstStyle/>
          <a:p>
            <a:pPr algn="ctr">
              <a:defRPr lang="en-US" sz="1200" b="1" i="0" u="none" strike="noStrike" kern="1200" baseline="0">
                <a:solidFill>
                  <a:srgbClr val="000000"/>
                </a:solidFill>
                <a:latin typeface="+mj-lt"/>
                <a:ea typeface="Tahoma"/>
                <a:cs typeface="Tahoma"/>
              </a:defRPr>
            </a:pPr>
            <a:endParaRPr lang="en-US"/>
          </a:p>
        </c:txPr>
        <c:crossAx val="78474240"/>
        <c:crosses val="autoZero"/>
        <c:auto val="1"/>
        <c:lblAlgn val="ctr"/>
        <c:lblOffset val="100"/>
        <c:tickLblSkip val="1"/>
        <c:tickMarkSkip val="1"/>
        <c:noMultiLvlLbl val="0"/>
      </c:catAx>
      <c:valAx>
        <c:axId val="78474240"/>
        <c:scaling>
          <c:orientation val="minMax"/>
          <c:max val="1"/>
        </c:scaling>
        <c:delete val="0"/>
        <c:axPos val="l"/>
        <c:numFmt formatCode="0%" sourceLinked="0"/>
        <c:majorTickMark val="out"/>
        <c:minorTickMark val="none"/>
        <c:tickLblPos val="nextTo"/>
        <c:spPr>
          <a:ln w="3157">
            <a:solidFill>
              <a:schemeClr val="tx1"/>
            </a:solidFill>
            <a:prstDash val="solid"/>
          </a:ln>
        </c:spPr>
        <c:txPr>
          <a:bodyPr rot="0" vert="horz"/>
          <a:lstStyle/>
          <a:p>
            <a:pPr>
              <a:defRPr sz="1200" b="0" i="0" u="none" strike="noStrike" baseline="0">
                <a:solidFill>
                  <a:schemeClr val="tx1"/>
                </a:solidFill>
                <a:latin typeface="+mj-lt"/>
                <a:ea typeface="Tahoma"/>
                <a:cs typeface="Tahoma"/>
              </a:defRPr>
            </a:pPr>
            <a:endParaRPr lang="en-US"/>
          </a:p>
        </c:txPr>
        <c:crossAx val="78471936"/>
        <c:crosses val="autoZero"/>
        <c:crossBetween val="between"/>
        <c:majorUnit val="0.2"/>
        <c:minorUnit val="5.0000000000000024E-2"/>
      </c:valAx>
      <c:spPr>
        <a:noFill/>
        <a:ln w="25391">
          <a:noFill/>
        </a:ln>
      </c:spPr>
    </c:plotArea>
    <c:plotVisOnly val="1"/>
    <c:dispBlanksAs val="gap"/>
    <c:showDLblsOverMax val="0"/>
  </c:chart>
  <c:spPr>
    <a:noFill/>
    <a:ln>
      <a:noFill/>
    </a:ln>
  </c:spPr>
  <c:txPr>
    <a:bodyPr/>
    <a:lstStyle/>
    <a:p>
      <a:pPr>
        <a:defRPr sz="1789" b="1" i="0" u="none" strike="noStrike" baseline="0">
          <a:solidFill>
            <a:schemeClr val="tx1"/>
          </a:solidFill>
          <a:latin typeface="Times New Roman"/>
          <a:ea typeface="Times New Roman"/>
          <a:cs typeface="Times New Roman"/>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0.12557</cdr:x>
      <cdr:y>0.93376</cdr:y>
    </cdr:from>
    <cdr:to>
      <cdr:x>0.97032</cdr:x>
      <cdr:y>0.99551</cdr:y>
    </cdr:to>
    <cdr:sp macro="" textlink="">
      <cdr:nvSpPr>
        <cdr:cNvPr id="1025" name="Text Box 1"/>
        <cdr:cNvSpPr txBox="1">
          <a:spLocks xmlns:a="http://schemas.openxmlformats.org/drawingml/2006/main" noChangeArrowheads="1"/>
        </cdr:cNvSpPr>
      </cdr:nvSpPr>
      <cdr:spPr bwMode="auto">
        <a:xfrm xmlns:a="http://schemas.openxmlformats.org/drawingml/2006/main">
          <a:off x="1091401" y="4296570"/>
          <a:ext cx="7342198" cy="284134"/>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36576" tIns="32004" rIns="36576" bIns="0" anchor="t" upright="1"/>
        <a:lstStyle xmlns:a="http://schemas.openxmlformats.org/drawingml/2006/main"/>
        <a:p xmlns:a="http://schemas.openxmlformats.org/drawingml/2006/main">
          <a:pPr algn="ctr" rtl="0">
            <a:defRPr sz="1000"/>
          </a:pPr>
          <a:r>
            <a:rPr lang="en-US" sz="1200" b="1" i="0" u="none" strike="noStrike" baseline="0" dirty="0">
              <a:solidFill>
                <a:srgbClr val="000000"/>
              </a:solidFill>
              <a:latin typeface="+mj-lt"/>
              <a:cs typeface="Times New Roman"/>
            </a:rPr>
            <a:t>Percent of Population, Ranked by Health Care Spending</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377D7-0FF0-4D42-9408-1DDD13E0F4FC}" type="datetimeFigureOut">
              <a:rPr lang="en-US" smtClean="0"/>
              <a:t>3/8/2013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527F21-953C-459A-BAEE-C405A3502B4C}" type="slidenum">
              <a:rPr lang="en-US" smtClean="0"/>
              <a:t>‹#›</a:t>
            </a:fld>
            <a:endParaRPr lang="en-US"/>
          </a:p>
        </p:txBody>
      </p:sp>
    </p:spTree>
    <p:extLst>
      <p:ext uri="{BB962C8B-B14F-4D97-AF65-F5344CB8AC3E}">
        <p14:creationId xmlns:p14="http://schemas.microsoft.com/office/powerpoint/2010/main" val="4273319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EFDA706-54B2-4605-82C2-D6D056E93DE8}" type="slidenum">
              <a:rPr lang="en-US"/>
              <a:pPr/>
              <a:t>1</a:t>
            </a:fld>
            <a:endParaRPr lang="en-US"/>
          </a:p>
        </p:txBody>
      </p:sp>
      <p:sp>
        <p:nvSpPr>
          <p:cNvPr id="409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94" tIns="45547" rIns="91094" bIns="45547" anchor="b"/>
          <a:lstStyle>
            <a:lvl1pPr defTabSz="896938">
              <a:defRPr>
                <a:solidFill>
                  <a:schemeClr val="tx1"/>
                </a:solidFill>
                <a:latin typeface="Arial" charset="0"/>
              </a:defRPr>
            </a:lvl1pPr>
            <a:lvl2pPr marL="742950" indent="-285750" defTabSz="896938">
              <a:defRPr>
                <a:solidFill>
                  <a:schemeClr val="tx1"/>
                </a:solidFill>
                <a:latin typeface="Arial" charset="0"/>
              </a:defRPr>
            </a:lvl2pPr>
            <a:lvl3pPr marL="1143000" indent="-228600" defTabSz="896938">
              <a:defRPr>
                <a:solidFill>
                  <a:schemeClr val="tx1"/>
                </a:solidFill>
                <a:latin typeface="Arial" charset="0"/>
              </a:defRPr>
            </a:lvl3pPr>
            <a:lvl4pPr marL="1600200" indent="-228600" defTabSz="896938">
              <a:defRPr>
                <a:solidFill>
                  <a:schemeClr val="tx1"/>
                </a:solidFill>
                <a:latin typeface="Arial" charset="0"/>
              </a:defRPr>
            </a:lvl4pPr>
            <a:lvl5pPr marL="2057400" indent="-228600" defTabSz="896938">
              <a:defRPr>
                <a:solidFill>
                  <a:schemeClr val="tx1"/>
                </a:solidFill>
                <a:latin typeface="Arial" charset="0"/>
              </a:defRPr>
            </a:lvl5pPr>
            <a:lvl6pPr marL="2514600" indent="-228600" defTabSz="896938" eaLnBrk="0" fontAlgn="base" hangingPunct="0">
              <a:spcBef>
                <a:spcPct val="0"/>
              </a:spcBef>
              <a:spcAft>
                <a:spcPct val="0"/>
              </a:spcAft>
              <a:defRPr>
                <a:solidFill>
                  <a:schemeClr val="tx1"/>
                </a:solidFill>
                <a:latin typeface="Arial" charset="0"/>
              </a:defRPr>
            </a:lvl6pPr>
            <a:lvl7pPr marL="2971800" indent="-228600" defTabSz="896938" eaLnBrk="0" fontAlgn="base" hangingPunct="0">
              <a:spcBef>
                <a:spcPct val="0"/>
              </a:spcBef>
              <a:spcAft>
                <a:spcPct val="0"/>
              </a:spcAft>
              <a:defRPr>
                <a:solidFill>
                  <a:schemeClr val="tx1"/>
                </a:solidFill>
                <a:latin typeface="Arial" charset="0"/>
              </a:defRPr>
            </a:lvl7pPr>
            <a:lvl8pPr marL="3429000" indent="-228600" defTabSz="896938" eaLnBrk="0" fontAlgn="base" hangingPunct="0">
              <a:spcBef>
                <a:spcPct val="0"/>
              </a:spcBef>
              <a:spcAft>
                <a:spcPct val="0"/>
              </a:spcAft>
              <a:defRPr>
                <a:solidFill>
                  <a:schemeClr val="tx1"/>
                </a:solidFill>
                <a:latin typeface="Arial" charset="0"/>
              </a:defRPr>
            </a:lvl8pPr>
            <a:lvl9pPr marL="3886200" indent="-228600" defTabSz="896938" eaLnBrk="0" fontAlgn="base" hangingPunct="0">
              <a:spcBef>
                <a:spcPct val="0"/>
              </a:spcBef>
              <a:spcAft>
                <a:spcPct val="0"/>
              </a:spcAft>
              <a:defRPr>
                <a:solidFill>
                  <a:schemeClr val="tx1"/>
                </a:solidFill>
                <a:latin typeface="Arial" charset="0"/>
              </a:defRPr>
            </a:lvl9pPr>
          </a:lstStyle>
          <a:p>
            <a:pPr algn="r"/>
            <a:fld id="{CC003981-84B9-4716-BFE1-9B848C6419C8}" type="slidenum">
              <a:rPr lang="en-US" sz="1200"/>
              <a:pPr algn="r"/>
              <a:t>1</a:t>
            </a:fld>
            <a:endParaRPr lang="en-US" sz="1200"/>
          </a:p>
        </p:txBody>
      </p:sp>
      <p:sp>
        <p:nvSpPr>
          <p:cNvPr id="4100" name="Rectangle 2"/>
          <p:cNvSpPr>
            <a:spLocks noGrp="1" noRot="1" noChangeAspect="1" noChangeArrowheads="1" noTextEdit="1"/>
          </p:cNvSpPr>
          <p:nvPr>
            <p:ph type="sldImg"/>
          </p:nvPr>
        </p:nvSpPr>
        <p:spPr>
          <a:ln/>
        </p:spPr>
      </p:sp>
      <p:sp>
        <p:nvSpPr>
          <p:cNvPr id="410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094" tIns="45547" rIns="91094" bIns="45547"/>
          <a:lstStyle/>
          <a:p>
            <a:pPr eaLnBrk="1" hangingPunct="1"/>
            <a:r>
              <a:rPr lang="en-US" dirty="0" smtClean="0"/>
              <a:t>A small proportion of the U.S. population accounts for half of all U.S. health care spending.  The 5% of the population with higher health care expenses (</a:t>
            </a:r>
            <a:r>
              <a:rPr lang="en-US" dirty="0" smtClean="0">
                <a:cs typeface="Arial" charset="0"/>
              </a:rPr>
              <a:t>≥$18,086 annually) was responsible for half (49.5%) of total health care spending, while the 50% of the population with the lowest expenses (&lt;$829) accounted for only 2.7% of total </a:t>
            </a:r>
            <a:r>
              <a:rPr lang="en-US" smtClean="0">
                <a:cs typeface="Arial" charset="0"/>
              </a:rPr>
              <a:t>spending</a:t>
            </a:r>
            <a:r>
              <a:rPr lang="en-US" smtClean="0">
                <a:cs typeface="Arial" charset="0"/>
              </a:rPr>
              <a:t>.</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7601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7"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iming>
    <p:tnLst>
      <p:par>
        <p:cTn id="1" dur="indefinite" restart="never" nodeType="tmRoot"/>
      </p:par>
    </p:tnLst>
  </p:timing>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noChangeAspect="1"/>
          </p:cNvGraphicFramePr>
          <p:nvPr>
            <p:ph type="chart" idx="4294967295"/>
            <p:extLst>
              <p:ext uri="{D42A27DB-BD31-4B8C-83A1-F6EECF244321}">
                <p14:modId xmlns:p14="http://schemas.microsoft.com/office/powerpoint/2010/main" val="2801329517"/>
              </p:ext>
            </p:extLst>
          </p:nvPr>
        </p:nvGraphicFramePr>
        <p:xfrm>
          <a:off x="0" y="1036638"/>
          <a:ext cx="8691563" cy="4602162"/>
        </p:xfrm>
        <a:graphic>
          <a:graphicData uri="http://schemas.openxmlformats.org/drawingml/2006/chart">
            <c:chart xmlns:c="http://schemas.openxmlformats.org/drawingml/2006/chart" xmlns:r="http://schemas.openxmlformats.org/officeDocument/2006/relationships" r:id="rId3"/>
          </a:graphicData>
        </a:graphic>
      </p:graphicFrame>
      <p:sp>
        <p:nvSpPr>
          <p:cNvPr id="2051" name="Text Box 3"/>
          <p:cNvSpPr txBox="1">
            <a:spLocks noChangeArrowheads="1"/>
          </p:cNvSpPr>
          <p:nvPr/>
        </p:nvSpPr>
        <p:spPr bwMode="auto">
          <a:xfrm>
            <a:off x="1" y="5698708"/>
            <a:ext cx="8534400" cy="1159292"/>
          </a:xfrm>
          <a:prstGeom prst="rect">
            <a:avLst/>
          </a:prstGeom>
          <a:noFill/>
          <a:ln w="9525" cap="sq">
            <a:noFill/>
            <a:miter lim="800000"/>
            <a:headEnd type="none" w="sm" len="sm"/>
            <a:tailEnd type="none" w="sm" len="sm"/>
          </a:ln>
        </p:spPr>
        <p:txBody>
          <a:bodyPr wrap="square">
            <a:spAutoFit/>
          </a:bodyPr>
          <a:lstStyle/>
          <a:p>
            <a:pPr>
              <a:spcAft>
                <a:spcPts val="400"/>
              </a:spcAft>
              <a:defRPr/>
            </a:pPr>
            <a:r>
              <a:rPr lang="en-US" sz="1100" dirty="0" smtClean="0">
                <a:latin typeface="+mj-lt"/>
              </a:rPr>
              <a:t>NOTE: </a:t>
            </a:r>
            <a:r>
              <a:rPr lang="en-US" sz="1100" dirty="0">
                <a:latin typeface="+mj-lt"/>
              </a:rPr>
              <a:t>Dollar amounts in parentheses are the annual expenses per person in each percentile. Population is the civilian </a:t>
            </a:r>
            <a:r>
              <a:rPr lang="en-US" sz="1100" dirty="0" err="1">
                <a:latin typeface="+mj-lt"/>
              </a:rPr>
              <a:t>noninstitutionalized</a:t>
            </a:r>
            <a:r>
              <a:rPr lang="en-US" sz="1100" dirty="0">
                <a:latin typeface="+mj-lt"/>
              </a:rPr>
              <a:t> population, including those without any health care spending. Health care spending is total payments from all sources (including direct payments from individuals and families, private insurance, Medicare, Medicaid, and miscellaneous other sources) to hospitals, physicians, other providers (including dental care), and pharmacies; health insurance premiums are not included. </a:t>
            </a:r>
          </a:p>
          <a:p>
            <a:pPr>
              <a:spcAft>
                <a:spcPts val="400"/>
              </a:spcAft>
              <a:defRPr/>
            </a:pPr>
            <a:r>
              <a:rPr lang="en-US" sz="1100" dirty="0" smtClean="0">
                <a:latin typeface="+mj-lt"/>
              </a:rPr>
              <a:t>SOURCE: </a:t>
            </a:r>
            <a:r>
              <a:rPr lang="en-US" sz="1100" dirty="0">
                <a:latin typeface="+mj-lt"/>
              </a:rPr>
              <a:t>Kaiser Family Foundation calculations using data from U.S. Department of Health and Human Services, Agency for Healthcare Research and Quality, Medical Expenditure Panel Survey (MEPS), Household Component, </a:t>
            </a:r>
            <a:r>
              <a:rPr lang="en-US" sz="1100" dirty="0" smtClean="0">
                <a:latin typeface="+mj-lt"/>
              </a:rPr>
              <a:t>2010.</a:t>
            </a:r>
            <a:endParaRPr lang="en-US" sz="1100" dirty="0">
              <a:latin typeface="+mj-lt"/>
            </a:endParaRPr>
          </a:p>
        </p:txBody>
      </p:sp>
      <p:sp>
        <p:nvSpPr>
          <p:cNvPr id="2052" name="Rectangle 4"/>
          <p:cNvSpPr>
            <a:spLocks noChangeArrowheads="1"/>
          </p:cNvSpPr>
          <p:nvPr/>
        </p:nvSpPr>
        <p:spPr bwMode="auto">
          <a:xfrm>
            <a:off x="76200" y="76200"/>
            <a:ext cx="8686800" cy="850899"/>
          </a:xfrm>
          <a:prstGeom prst="rect">
            <a:avLst/>
          </a:prstGeom>
          <a:noFill/>
          <a:ln w="9525">
            <a:noFill/>
            <a:miter lim="800000"/>
            <a:headEnd/>
            <a:tailEnd/>
          </a:ln>
        </p:spPr>
        <p:txBody>
          <a:bodyPr anchor="ctr"/>
          <a:lstStyle/>
          <a:p>
            <a:pPr>
              <a:defRPr/>
            </a:pPr>
            <a:r>
              <a:rPr lang="en-US" sz="2400" b="1" dirty="0">
                <a:latin typeface="+mj-lt"/>
              </a:rPr>
              <a:t>Concentration of Health Care Spending in the U.S. Population, </a:t>
            </a:r>
            <a:r>
              <a:rPr lang="en-US" sz="2400" b="1" dirty="0" smtClean="0">
                <a:latin typeface="+mj-lt"/>
              </a:rPr>
              <a:t>2010</a:t>
            </a:r>
            <a:endParaRPr lang="en-US" sz="2400" b="1" dirty="0">
              <a:latin typeface="+mj-lt"/>
            </a:endParaRPr>
          </a:p>
        </p:txBody>
      </p:sp>
      <p:sp>
        <p:nvSpPr>
          <p:cNvPr id="2053" name="Text Box 5"/>
          <p:cNvSpPr txBox="1">
            <a:spLocks noChangeArrowheads="1"/>
          </p:cNvSpPr>
          <p:nvPr/>
        </p:nvSpPr>
        <p:spPr bwMode="auto">
          <a:xfrm>
            <a:off x="1096962" y="4905375"/>
            <a:ext cx="1143000" cy="276225"/>
          </a:xfrm>
          <a:prstGeom prst="rect">
            <a:avLst/>
          </a:prstGeom>
          <a:noFill/>
          <a:ln w="9525" algn="ctr">
            <a:noFill/>
            <a:miter lim="800000"/>
            <a:headEnd/>
            <a:tailEnd/>
          </a:ln>
        </p:spPr>
        <p:txBody>
          <a:bodyPr anchorCtr="1">
            <a:spAutoFit/>
          </a:bodyPr>
          <a:lstStyle/>
          <a:p>
            <a:pPr>
              <a:defRPr/>
            </a:pPr>
            <a:r>
              <a:rPr lang="en-US" sz="1200" b="1" dirty="0">
                <a:latin typeface="+mj-lt"/>
                <a:cs typeface="Tahoma" pitchFamily="34" charset="0"/>
              </a:rPr>
              <a:t>(≥$</a:t>
            </a:r>
            <a:r>
              <a:rPr lang="en-US" sz="1200" b="1" dirty="0" smtClean="0">
                <a:latin typeface="+mj-lt"/>
                <a:cs typeface="Tahoma" pitchFamily="34" charset="0"/>
              </a:rPr>
              <a:t>53,238)</a:t>
            </a:r>
            <a:endParaRPr lang="en-US" sz="1200" b="1" dirty="0">
              <a:latin typeface="+mj-lt"/>
              <a:cs typeface="Tahoma" pitchFamily="34" charset="0"/>
            </a:endParaRPr>
          </a:p>
        </p:txBody>
      </p:sp>
      <p:sp>
        <p:nvSpPr>
          <p:cNvPr id="2054" name="Text Box 6"/>
          <p:cNvSpPr txBox="1">
            <a:spLocks noChangeArrowheads="1"/>
          </p:cNvSpPr>
          <p:nvPr/>
        </p:nvSpPr>
        <p:spPr bwMode="auto">
          <a:xfrm>
            <a:off x="2209800" y="4905375"/>
            <a:ext cx="1143000" cy="276225"/>
          </a:xfrm>
          <a:prstGeom prst="rect">
            <a:avLst/>
          </a:prstGeom>
          <a:noFill/>
          <a:ln w="9525" algn="ctr">
            <a:noFill/>
            <a:miter lim="800000"/>
            <a:headEnd/>
            <a:tailEnd/>
          </a:ln>
        </p:spPr>
        <p:txBody>
          <a:bodyPr anchorCtr="1">
            <a:spAutoFit/>
          </a:bodyPr>
          <a:lstStyle/>
          <a:p>
            <a:pPr>
              <a:defRPr/>
            </a:pPr>
            <a:r>
              <a:rPr lang="en-US" sz="1200" b="1" dirty="0">
                <a:latin typeface="+mj-lt"/>
                <a:cs typeface="Tahoma" pitchFamily="34" charset="0"/>
              </a:rPr>
              <a:t>(≥$</a:t>
            </a:r>
            <a:r>
              <a:rPr lang="en-US" sz="1200" b="1" dirty="0" smtClean="0">
                <a:latin typeface="+mj-lt"/>
                <a:cs typeface="Tahoma" pitchFamily="34" charset="0"/>
              </a:rPr>
              <a:t>18,086)</a:t>
            </a:r>
            <a:endParaRPr lang="en-US" sz="1200" b="1" dirty="0">
              <a:latin typeface="+mj-lt"/>
              <a:cs typeface="Tahoma" pitchFamily="34" charset="0"/>
            </a:endParaRPr>
          </a:p>
        </p:txBody>
      </p:sp>
      <p:sp>
        <p:nvSpPr>
          <p:cNvPr id="2055" name="Text Box 7"/>
          <p:cNvSpPr txBox="1">
            <a:spLocks noChangeArrowheads="1"/>
          </p:cNvSpPr>
          <p:nvPr/>
        </p:nvSpPr>
        <p:spPr bwMode="auto">
          <a:xfrm>
            <a:off x="3276600" y="4905375"/>
            <a:ext cx="1143000" cy="276225"/>
          </a:xfrm>
          <a:prstGeom prst="rect">
            <a:avLst/>
          </a:prstGeom>
          <a:noFill/>
          <a:ln w="9525" algn="ctr">
            <a:noFill/>
            <a:miter lim="800000"/>
            <a:headEnd/>
            <a:tailEnd/>
          </a:ln>
        </p:spPr>
        <p:txBody>
          <a:bodyPr anchorCtr="1">
            <a:spAutoFit/>
          </a:bodyPr>
          <a:lstStyle/>
          <a:p>
            <a:pPr>
              <a:defRPr/>
            </a:pPr>
            <a:r>
              <a:rPr lang="en-US" sz="1200" b="1" dirty="0">
                <a:latin typeface="+mj-lt"/>
                <a:cs typeface="Tahoma" pitchFamily="34" charset="0"/>
              </a:rPr>
              <a:t>(≥</a:t>
            </a:r>
            <a:r>
              <a:rPr lang="en-US" sz="1200" b="1" dirty="0" smtClean="0">
                <a:latin typeface="+mj-lt"/>
                <a:cs typeface="Tahoma" pitchFamily="34" charset="0"/>
              </a:rPr>
              <a:t>$10,044)</a:t>
            </a:r>
            <a:endParaRPr lang="en-US" sz="1200" b="1" dirty="0">
              <a:latin typeface="+mj-lt"/>
              <a:cs typeface="Tahoma" pitchFamily="34" charset="0"/>
            </a:endParaRPr>
          </a:p>
        </p:txBody>
      </p:sp>
      <p:sp>
        <p:nvSpPr>
          <p:cNvPr id="2056" name="Text Box 8"/>
          <p:cNvSpPr txBox="1">
            <a:spLocks noChangeArrowheads="1"/>
          </p:cNvSpPr>
          <p:nvPr/>
        </p:nvSpPr>
        <p:spPr bwMode="auto">
          <a:xfrm>
            <a:off x="4343400" y="4905375"/>
            <a:ext cx="1143000" cy="276225"/>
          </a:xfrm>
          <a:prstGeom prst="rect">
            <a:avLst/>
          </a:prstGeom>
          <a:noFill/>
          <a:ln w="9525" algn="ctr">
            <a:noFill/>
            <a:miter lim="800000"/>
            <a:headEnd/>
            <a:tailEnd/>
          </a:ln>
        </p:spPr>
        <p:txBody>
          <a:bodyPr anchorCtr="1">
            <a:spAutoFit/>
          </a:bodyPr>
          <a:lstStyle/>
          <a:p>
            <a:pPr>
              <a:defRPr/>
            </a:pPr>
            <a:r>
              <a:rPr lang="en-US" sz="1200" b="1" dirty="0">
                <a:latin typeface="+mj-lt"/>
                <a:cs typeface="Tahoma" pitchFamily="34" charset="0"/>
              </a:rPr>
              <a:t>(≥$</a:t>
            </a:r>
            <a:r>
              <a:rPr lang="en-US" sz="1200" b="1" dirty="0" smtClean="0">
                <a:latin typeface="+mj-lt"/>
                <a:cs typeface="Tahoma" pitchFamily="34" charset="0"/>
              </a:rPr>
              <a:t>6,696)</a:t>
            </a:r>
            <a:endParaRPr lang="en-US" sz="1200" b="1" dirty="0">
              <a:latin typeface="+mj-lt"/>
              <a:cs typeface="Tahoma" pitchFamily="34" charset="0"/>
            </a:endParaRPr>
          </a:p>
        </p:txBody>
      </p:sp>
      <p:sp>
        <p:nvSpPr>
          <p:cNvPr id="2057" name="Text Box 9"/>
          <p:cNvSpPr txBox="1">
            <a:spLocks noChangeArrowheads="1"/>
          </p:cNvSpPr>
          <p:nvPr/>
        </p:nvSpPr>
        <p:spPr bwMode="auto">
          <a:xfrm>
            <a:off x="5410200" y="4905375"/>
            <a:ext cx="1143000" cy="276225"/>
          </a:xfrm>
          <a:prstGeom prst="rect">
            <a:avLst/>
          </a:prstGeom>
          <a:noFill/>
          <a:ln w="9525" algn="ctr">
            <a:noFill/>
            <a:miter lim="800000"/>
            <a:headEnd/>
            <a:tailEnd/>
          </a:ln>
        </p:spPr>
        <p:txBody>
          <a:bodyPr anchorCtr="1">
            <a:spAutoFit/>
          </a:bodyPr>
          <a:lstStyle/>
          <a:p>
            <a:pPr>
              <a:defRPr/>
            </a:pPr>
            <a:r>
              <a:rPr lang="en-US" sz="1200" b="1" dirty="0">
                <a:latin typeface="+mj-lt"/>
                <a:cs typeface="Tahoma" pitchFamily="34" charset="0"/>
              </a:rPr>
              <a:t>(≥$</a:t>
            </a:r>
            <a:r>
              <a:rPr lang="en-US" sz="1200" b="1" dirty="0" smtClean="0">
                <a:latin typeface="+mj-lt"/>
                <a:cs typeface="Tahoma" pitchFamily="34" charset="0"/>
              </a:rPr>
              <a:t>4,639)</a:t>
            </a:r>
            <a:endParaRPr lang="en-US" sz="1200" b="1" dirty="0">
              <a:latin typeface="+mj-lt"/>
              <a:cs typeface="Tahoma" pitchFamily="34" charset="0"/>
            </a:endParaRPr>
          </a:p>
        </p:txBody>
      </p:sp>
      <p:sp>
        <p:nvSpPr>
          <p:cNvPr id="2058" name="Text Box 10"/>
          <p:cNvSpPr txBox="1">
            <a:spLocks noChangeArrowheads="1"/>
          </p:cNvSpPr>
          <p:nvPr/>
        </p:nvSpPr>
        <p:spPr bwMode="auto">
          <a:xfrm>
            <a:off x="6507162" y="4905375"/>
            <a:ext cx="1143000" cy="276225"/>
          </a:xfrm>
          <a:prstGeom prst="rect">
            <a:avLst/>
          </a:prstGeom>
          <a:noFill/>
          <a:ln w="9525" algn="ctr">
            <a:noFill/>
            <a:miter lim="800000"/>
            <a:headEnd/>
            <a:tailEnd/>
          </a:ln>
        </p:spPr>
        <p:txBody>
          <a:bodyPr anchorCtr="1">
            <a:spAutoFit/>
          </a:bodyPr>
          <a:lstStyle/>
          <a:p>
            <a:pPr>
              <a:defRPr/>
            </a:pPr>
            <a:r>
              <a:rPr lang="en-US" sz="1200" b="1" dirty="0">
                <a:latin typeface="+mj-lt"/>
                <a:cs typeface="Tahoma" pitchFamily="34" charset="0"/>
              </a:rPr>
              <a:t>(≥$</a:t>
            </a:r>
            <a:r>
              <a:rPr lang="en-US" sz="1200" b="1" dirty="0" smtClean="0">
                <a:latin typeface="+mj-lt"/>
                <a:cs typeface="Tahoma" pitchFamily="34" charset="0"/>
              </a:rPr>
              <a:t>829)</a:t>
            </a:r>
            <a:endParaRPr lang="en-US" sz="1200" b="1" dirty="0">
              <a:latin typeface="+mj-lt"/>
              <a:cs typeface="Tahoma" pitchFamily="34" charset="0"/>
            </a:endParaRPr>
          </a:p>
        </p:txBody>
      </p:sp>
      <p:sp>
        <p:nvSpPr>
          <p:cNvPr id="2059" name="Text Box 11"/>
          <p:cNvSpPr txBox="1">
            <a:spLocks noChangeArrowheads="1"/>
          </p:cNvSpPr>
          <p:nvPr/>
        </p:nvSpPr>
        <p:spPr bwMode="auto">
          <a:xfrm>
            <a:off x="7620000" y="4905375"/>
            <a:ext cx="1143000" cy="276225"/>
          </a:xfrm>
          <a:prstGeom prst="rect">
            <a:avLst/>
          </a:prstGeom>
          <a:noFill/>
          <a:ln w="9525" algn="ctr">
            <a:noFill/>
            <a:miter lim="800000"/>
            <a:headEnd/>
            <a:tailEnd/>
          </a:ln>
        </p:spPr>
        <p:txBody>
          <a:bodyPr anchorCtr="1">
            <a:spAutoFit/>
          </a:bodyPr>
          <a:lstStyle/>
          <a:p>
            <a:pPr>
              <a:defRPr/>
            </a:pPr>
            <a:r>
              <a:rPr lang="en-US" sz="1200" b="1" dirty="0">
                <a:latin typeface="+mj-lt"/>
                <a:cs typeface="Tahoma" pitchFamily="34" charset="0"/>
              </a:rPr>
              <a:t>(&lt;$</a:t>
            </a:r>
            <a:r>
              <a:rPr lang="en-US" sz="1200" b="1" dirty="0" smtClean="0">
                <a:latin typeface="+mj-lt"/>
                <a:cs typeface="Tahoma" pitchFamily="34" charset="0"/>
              </a:rPr>
              <a:t>829)</a:t>
            </a:r>
            <a:endParaRPr lang="en-US" sz="1200" b="1" dirty="0">
              <a:latin typeface="+mj-lt"/>
              <a:cs typeface="Tahoma" pitchFamily="34" charset="0"/>
            </a:endParaRPr>
          </a:p>
        </p:txBody>
      </p:sp>
      <p:sp>
        <p:nvSpPr>
          <p:cNvPr id="2060" name="Text Box 12"/>
          <p:cNvSpPr txBox="1">
            <a:spLocks noChangeArrowheads="1"/>
          </p:cNvSpPr>
          <p:nvPr/>
        </p:nvSpPr>
        <p:spPr bwMode="auto">
          <a:xfrm rot="-5400000">
            <a:off x="-1309687" y="2757487"/>
            <a:ext cx="3352801" cy="276225"/>
          </a:xfrm>
          <a:prstGeom prst="rect">
            <a:avLst/>
          </a:prstGeom>
          <a:noFill/>
          <a:ln w="9525" algn="ctr">
            <a:noFill/>
            <a:miter lim="800000"/>
            <a:headEnd/>
            <a:tailEnd/>
          </a:ln>
        </p:spPr>
        <p:txBody>
          <a:bodyPr wrap="square">
            <a:spAutoFit/>
          </a:bodyPr>
          <a:lstStyle/>
          <a:p>
            <a:pPr algn="ctr">
              <a:defRPr/>
            </a:pPr>
            <a:r>
              <a:rPr lang="en-US" sz="1200" dirty="0">
                <a:latin typeface="+mj-lt"/>
              </a:rPr>
              <a:t>Percent of Total Health Care Spending</a:t>
            </a:r>
          </a:p>
        </p:txBody>
      </p:sp>
    </p:spTree>
    <p:extLst>
      <p:ext uri="{BB962C8B-B14F-4D97-AF65-F5344CB8AC3E}">
        <p14:creationId xmlns:p14="http://schemas.microsoft.com/office/powerpoint/2010/main" val="243826716"/>
      </p:ext>
    </p:extLst>
  </p:cSld>
  <p:clrMapOvr>
    <a:masterClrMapping/>
  </p:clrMapOvr>
  <p:transition advClick="0" advTm="25000"/>
  <p:timing>
    <p:tnLst>
      <p:par>
        <p:cTn id="1" dur="indefinite" restart="never" nodeType="tmRoot"/>
      </p:par>
    </p:tnLst>
  </p:timing>
</p:sld>
</file>

<file path=ppt/theme/theme1.xml><?xml version="1.0" encoding="utf-8"?>
<a:theme xmlns:a="http://schemas.openxmlformats.org/drawingml/2006/main" name="2013 Fast Facts Slides">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Meta Offc Pro">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254</Words>
  <Application>Microsoft Office PowerPoint</Application>
  <PresentationFormat>On-screen Show (4:3)</PresentationFormat>
  <Paragraphs>15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2013 Fast Facts Slides</vt:lpstr>
      <vt:lpstr>PowerPoint Presentation</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NirmitaP</dc:creator>
  <cp:lastModifiedBy>NirmitaP</cp:lastModifiedBy>
  <cp:revision>2</cp:revision>
  <dcterms:created xsi:type="dcterms:W3CDTF">2013-03-08T16:32:04Z</dcterms:created>
  <dcterms:modified xsi:type="dcterms:W3CDTF">2013-03-08T16:51:33Z</dcterms:modified>
</cp:coreProperties>
</file>