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76" r:id="rId2"/>
    <p:sldMasterId id="2147483681" r:id="rId3"/>
    <p:sldMasterId id="2147483686" r:id="rId4"/>
    <p:sldMasterId id="2147483691" r:id="rId5"/>
  </p:sldMasterIdLst>
  <p:notesMasterIdLst>
    <p:notesMasterId r:id="rId7"/>
  </p:notes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71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9BABD-FBC4-408F-8611-A592019505D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CDA1F-8C98-401F-AF40-BB0E6A148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76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5336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7249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74798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414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24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20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8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8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04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484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add SOURCE here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8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76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484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add SOURCE here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7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6764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3276600" y="914400"/>
            <a:ext cx="23622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Figure</a:t>
            </a:r>
          </a:p>
        </p:txBody>
      </p:sp>
    </p:spTree>
    <p:extLst>
      <p:ext uri="{BB962C8B-B14F-4D97-AF65-F5344CB8AC3E}">
        <p14:creationId xmlns:p14="http://schemas.microsoft.com/office/powerpoint/2010/main" val="409306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cs typeface="Meta Offc Pro"/>
              </a:rPr>
              <a:t>Figure </a:t>
            </a:r>
            <a:fld id="{0C16F13B-3659-4888-B784-82F22626CC5F}" type="slidenum">
              <a:rPr lang="en-US" sz="1400" b="1">
                <a:solidFill>
                  <a:srgbClr val="000000"/>
                </a:solidFill>
                <a:cs typeface="Meta Offc Pro"/>
              </a:rPr>
              <a:pPr/>
              <a:t>‹#›</a:t>
            </a:fld>
            <a:endParaRPr lang="en-US" sz="1400" b="1" dirty="0" err="1">
              <a:solidFill>
                <a:srgbClr val="000000"/>
              </a:solidFill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46798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NOTES: ID’s MMCP program, which is secondary to Medicare, has been re-categorized by CMS from a PAHP to an MCO by CMS but is not counted here as such. CA has a small PCCM program operating in LA county for those with HIV. </a:t>
            </a:r>
          </a:p>
          <a:p>
            <a:r>
              <a:rPr lang="en-US" dirty="0" smtClean="0"/>
              <a:t>SOURCE: KCMU survey of Medicaid officials in 50 states and DC conducted by Health Management Associates, October 2014.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Medicaid Managed Care Models in the States, 2014</a:t>
            </a:r>
            <a:endParaRPr lang="en-US" dirty="0"/>
          </a:p>
        </p:txBody>
      </p:sp>
      <p:grpSp>
        <p:nvGrpSpPr>
          <p:cNvPr id="139" name="Group 138"/>
          <p:cNvGrpSpPr/>
          <p:nvPr/>
        </p:nvGrpSpPr>
        <p:grpSpPr>
          <a:xfrm>
            <a:off x="468313" y="1371600"/>
            <a:ext cx="8083552" cy="4291201"/>
            <a:chOff x="455611" y="1096814"/>
            <a:chExt cx="8083552" cy="4291201"/>
          </a:xfrm>
        </p:grpSpPr>
        <p:sp>
          <p:nvSpPr>
            <p:cNvPr id="4" name="Shape - Wyoming"/>
            <p:cNvSpPr>
              <a:spLocks noChangeAspect="1"/>
            </p:cNvSpPr>
            <p:nvPr/>
          </p:nvSpPr>
          <p:spPr bwMode="auto">
            <a:xfrm>
              <a:off x="2720974" y="1969939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5" name="Shape - Wisconsin"/>
            <p:cNvSpPr>
              <a:spLocks noChangeAspect="1"/>
            </p:cNvSpPr>
            <p:nvPr/>
          </p:nvSpPr>
          <p:spPr bwMode="auto">
            <a:xfrm>
              <a:off x="4908549" y="1658789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" name="Shape - West Virginia"/>
            <p:cNvSpPr>
              <a:spLocks noChangeAspect="1"/>
            </p:cNvSpPr>
            <p:nvPr/>
          </p:nvSpPr>
          <p:spPr bwMode="auto">
            <a:xfrm>
              <a:off x="6278563" y="2511276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7" name="Shape - Washington"/>
            <p:cNvSpPr>
              <a:spLocks noChangeAspect="1"/>
            </p:cNvSpPr>
            <p:nvPr/>
          </p:nvSpPr>
          <p:spPr bwMode="auto">
            <a:xfrm>
              <a:off x="1397001" y="1119039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grpSp>
          <p:nvGrpSpPr>
            <p:cNvPr id="8" name="Shape - Virginia"/>
            <p:cNvGrpSpPr>
              <a:grpSpLocks/>
            </p:cNvGrpSpPr>
            <p:nvPr/>
          </p:nvGrpSpPr>
          <p:grpSpPr bwMode="auto">
            <a:xfrm>
              <a:off x="6210298" y="2630338"/>
              <a:ext cx="1009651" cy="596900"/>
              <a:chOff x="3911" y="1540"/>
              <a:chExt cx="636" cy="376"/>
            </a:xfrm>
            <a:solidFill>
              <a:schemeClr val="accent1"/>
            </a:solidFill>
          </p:grpSpPr>
          <p:sp>
            <p:nvSpPr>
              <p:cNvPr id="9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10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11" name="Shape - Vermont"/>
            <p:cNvSpPr>
              <a:spLocks noChangeAspect="1"/>
            </p:cNvSpPr>
            <p:nvPr/>
          </p:nvSpPr>
          <p:spPr bwMode="auto">
            <a:xfrm>
              <a:off x="7105651" y="1565126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" name="Shape - Utah"/>
            <p:cNvSpPr>
              <a:spLocks noChangeAspect="1"/>
            </p:cNvSpPr>
            <p:nvPr/>
          </p:nvSpPr>
          <p:spPr bwMode="auto">
            <a:xfrm>
              <a:off x="2284414" y="2403326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" name="Shape - Texas"/>
            <p:cNvSpPr>
              <a:spLocks noChangeAspect="1"/>
            </p:cNvSpPr>
            <p:nvPr/>
          </p:nvSpPr>
          <p:spPr bwMode="auto">
            <a:xfrm>
              <a:off x="3159124" y="3409800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4" name="Shape - Tennessee"/>
            <p:cNvSpPr>
              <a:spLocks noChangeAspect="1"/>
            </p:cNvSpPr>
            <p:nvPr/>
          </p:nvSpPr>
          <p:spPr bwMode="auto">
            <a:xfrm>
              <a:off x="5351463" y="3179614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" name="Shape - South Dakota"/>
            <p:cNvSpPr>
              <a:spLocks noChangeAspect="1"/>
            </p:cNvSpPr>
            <p:nvPr/>
          </p:nvSpPr>
          <p:spPr bwMode="auto">
            <a:xfrm>
              <a:off x="3589338" y="1874689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6" name="Shape - South Carolina"/>
            <p:cNvSpPr>
              <a:spLocks noChangeAspect="1"/>
            </p:cNvSpPr>
            <p:nvPr/>
          </p:nvSpPr>
          <p:spPr bwMode="auto">
            <a:xfrm>
              <a:off x="6292850" y="3371700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7" name="Shape - Rhode Island"/>
            <p:cNvSpPr>
              <a:spLocks noChangeAspect="1"/>
            </p:cNvSpPr>
            <p:nvPr/>
          </p:nvSpPr>
          <p:spPr bwMode="auto">
            <a:xfrm>
              <a:off x="7416798" y="2017564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8" name="Shape - Pennsylvania"/>
            <p:cNvSpPr>
              <a:spLocks noChangeAspect="1"/>
            </p:cNvSpPr>
            <p:nvPr/>
          </p:nvSpPr>
          <p:spPr bwMode="auto">
            <a:xfrm>
              <a:off x="6400800" y="2147739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9" name="Shape - Oregon"/>
            <p:cNvSpPr>
              <a:spLocks noChangeAspect="1"/>
            </p:cNvSpPr>
            <p:nvPr/>
          </p:nvSpPr>
          <p:spPr bwMode="auto">
            <a:xfrm>
              <a:off x="1196975" y="1555601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0" name="Shape - Oklahoma"/>
            <p:cNvSpPr>
              <a:spLocks noChangeAspect="1"/>
            </p:cNvSpPr>
            <p:nvPr/>
          </p:nvSpPr>
          <p:spPr bwMode="auto">
            <a:xfrm>
              <a:off x="3686174" y="3314550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1" name="Shape - Ohio"/>
            <p:cNvSpPr>
              <a:spLocks noChangeAspect="1"/>
            </p:cNvSpPr>
            <p:nvPr/>
          </p:nvSpPr>
          <p:spPr bwMode="auto">
            <a:xfrm>
              <a:off x="5895974" y="2281088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2" name="Shape - North Dakota"/>
            <p:cNvSpPr>
              <a:spLocks noChangeAspect="1"/>
            </p:cNvSpPr>
            <p:nvPr/>
          </p:nvSpPr>
          <p:spPr bwMode="auto">
            <a:xfrm>
              <a:off x="3611880" y="1380744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3" name="Shape - North Carolina"/>
            <p:cNvSpPr>
              <a:spLocks noChangeAspect="1"/>
            </p:cNvSpPr>
            <p:nvPr/>
          </p:nvSpPr>
          <p:spPr bwMode="auto">
            <a:xfrm>
              <a:off x="6164263" y="3025626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grpSp>
          <p:nvGrpSpPr>
            <p:cNvPr id="24" name="Shape - New York"/>
            <p:cNvGrpSpPr>
              <a:grpSpLocks/>
            </p:cNvGrpSpPr>
            <p:nvPr/>
          </p:nvGrpSpPr>
          <p:grpSpPr bwMode="auto">
            <a:xfrm>
              <a:off x="6464300" y="1601639"/>
              <a:ext cx="1044575" cy="700087"/>
              <a:chOff x="4071" y="893"/>
              <a:chExt cx="658" cy="440"/>
            </a:xfrm>
            <a:solidFill>
              <a:schemeClr val="accent1"/>
            </a:solidFill>
          </p:grpSpPr>
          <p:sp>
            <p:nvSpPr>
              <p:cNvPr id="25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26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27" name="Shape - New Mexico"/>
            <p:cNvSpPr>
              <a:spLocks noChangeAspect="1"/>
            </p:cNvSpPr>
            <p:nvPr/>
          </p:nvSpPr>
          <p:spPr bwMode="auto">
            <a:xfrm>
              <a:off x="2801937" y="3281213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8" name="Shape - New Jersey"/>
            <p:cNvSpPr>
              <a:spLocks noChangeAspect="1"/>
            </p:cNvSpPr>
            <p:nvPr/>
          </p:nvSpPr>
          <p:spPr bwMode="auto">
            <a:xfrm>
              <a:off x="7077074" y="2203301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9" name="Shape - New Hampshire"/>
            <p:cNvSpPr>
              <a:spLocks noChangeAspect="1"/>
            </p:cNvSpPr>
            <p:nvPr/>
          </p:nvSpPr>
          <p:spPr bwMode="auto">
            <a:xfrm>
              <a:off x="7267575" y="1488926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0" name="Shape - Nevada"/>
            <p:cNvSpPr>
              <a:spLocks noChangeAspect="1"/>
            </p:cNvSpPr>
            <p:nvPr/>
          </p:nvSpPr>
          <p:spPr bwMode="auto">
            <a:xfrm>
              <a:off x="1593849" y="2266800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1" name="Shape - Nebraska"/>
            <p:cNvSpPr>
              <a:spLocks noChangeAspect="1"/>
            </p:cNvSpPr>
            <p:nvPr/>
          </p:nvSpPr>
          <p:spPr bwMode="auto">
            <a:xfrm>
              <a:off x="3581400" y="2368401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2" name="Shape - Montana"/>
            <p:cNvSpPr>
              <a:spLocks noChangeAspect="1"/>
            </p:cNvSpPr>
            <p:nvPr/>
          </p:nvSpPr>
          <p:spPr bwMode="auto">
            <a:xfrm>
              <a:off x="2307284" y="1261914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3" name="Shape - Missouri"/>
            <p:cNvSpPr>
              <a:spLocks noChangeAspect="1"/>
            </p:cNvSpPr>
            <p:nvPr/>
          </p:nvSpPr>
          <p:spPr bwMode="auto">
            <a:xfrm>
              <a:off x="4621212" y="2719239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4" name="Shape - Mississippi"/>
            <p:cNvSpPr>
              <a:spLocks noChangeAspect="1"/>
            </p:cNvSpPr>
            <p:nvPr/>
          </p:nvSpPr>
          <p:spPr bwMode="auto">
            <a:xfrm>
              <a:off x="5237161" y="3552675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35" name="Shape - Minnesota"/>
            <p:cNvSpPr>
              <a:spLocks noChangeAspect="1"/>
            </p:cNvSpPr>
            <p:nvPr/>
          </p:nvSpPr>
          <p:spPr bwMode="auto">
            <a:xfrm>
              <a:off x="4352924" y="1327001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grpSp>
          <p:nvGrpSpPr>
            <p:cNvPr id="36" name="Shape - Michigan"/>
            <p:cNvGrpSpPr>
              <a:grpSpLocks/>
            </p:cNvGrpSpPr>
            <p:nvPr/>
          </p:nvGrpSpPr>
          <p:grpSpPr bwMode="auto">
            <a:xfrm>
              <a:off x="5165724" y="1550839"/>
              <a:ext cx="990600" cy="882650"/>
              <a:chOff x="3254" y="860"/>
              <a:chExt cx="623" cy="557"/>
            </a:xfrm>
            <a:solidFill>
              <a:schemeClr val="accent3"/>
            </a:solidFill>
          </p:grpSpPr>
          <p:sp>
            <p:nvSpPr>
              <p:cNvPr id="37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38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39" name="Shape - Massachusetts"/>
            <p:cNvSpPr>
              <a:spLocks noChangeAspect="1"/>
            </p:cNvSpPr>
            <p:nvPr/>
          </p:nvSpPr>
          <p:spPr bwMode="auto">
            <a:xfrm>
              <a:off x="7212012" y="1874689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0" name="Shape - Maryland"/>
            <p:cNvSpPr>
              <a:spLocks noChangeAspect="1"/>
            </p:cNvSpPr>
            <p:nvPr/>
          </p:nvSpPr>
          <p:spPr bwMode="auto">
            <a:xfrm>
              <a:off x="6584949" y="2531913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1" name="Shape - Maine"/>
            <p:cNvSpPr>
              <a:spLocks noChangeAspect="1"/>
            </p:cNvSpPr>
            <p:nvPr/>
          </p:nvSpPr>
          <p:spPr bwMode="auto">
            <a:xfrm>
              <a:off x="7321549" y="1096814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2" name="Shape - Louisiana"/>
            <p:cNvSpPr>
              <a:spLocks noChangeAspect="1"/>
            </p:cNvSpPr>
            <p:nvPr/>
          </p:nvSpPr>
          <p:spPr bwMode="auto">
            <a:xfrm>
              <a:off x="4879975" y="3903513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3" name="Shape - Kentucky"/>
            <p:cNvSpPr>
              <a:spLocks noChangeAspect="1"/>
            </p:cNvSpPr>
            <p:nvPr/>
          </p:nvSpPr>
          <p:spPr bwMode="auto">
            <a:xfrm>
              <a:off x="5413375" y="2839888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4" name="Shape - Kansas"/>
            <p:cNvSpPr>
              <a:spLocks noChangeAspect="1"/>
            </p:cNvSpPr>
            <p:nvPr/>
          </p:nvSpPr>
          <p:spPr bwMode="auto">
            <a:xfrm>
              <a:off x="3813175" y="2841476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5" name="Shape - Iowa"/>
            <p:cNvSpPr>
              <a:spLocks noChangeAspect="1"/>
            </p:cNvSpPr>
            <p:nvPr/>
          </p:nvSpPr>
          <p:spPr bwMode="auto">
            <a:xfrm>
              <a:off x="4495800" y="2255688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6" name="Shape - Indiana"/>
            <p:cNvSpPr>
              <a:spLocks noChangeAspect="1"/>
            </p:cNvSpPr>
            <p:nvPr/>
          </p:nvSpPr>
          <p:spPr bwMode="auto">
            <a:xfrm>
              <a:off x="5568950" y="2420789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7" name="Shape - Illinois"/>
            <p:cNvSpPr>
              <a:spLocks noChangeAspect="1"/>
            </p:cNvSpPr>
            <p:nvPr/>
          </p:nvSpPr>
          <p:spPr bwMode="auto">
            <a:xfrm>
              <a:off x="5106458" y="2358876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48" name="Shape - Idaho"/>
            <p:cNvSpPr>
              <a:spLocks noChangeAspect="1"/>
            </p:cNvSpPr>
            <p:nvPr/>
          </p:nvSpPr>
          <p:spPr bwMode="auto">
            <a:xfrm>
              <a:off x="2051049" y="1250801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grpSp>
          <p:nvGrpSpPr>
            <p:cNvPr id="49" name="Shape - Hawaii"/>
            <p:cNvGrpSpPr/>
            <p:nvPr/>
          </p:nvGrpSpPr>
          <p:grpSpPr>
            <a:xfrm>
              <a:off x="2238257" y="4779448"/>
              <a:ext cx="622300" cy="477838"/>
              <a:chOff x="2322512" y="5000625"/>
              <a:chExt cx="622300" cy="477838"/>
            </a:xfrm>
            <a:solidFill>
              <a:schemeClr val="accent3"/>
            </a:solidFill>
          </p:grpSpPr>
          <p:sp>
            <p:nvSpPr>
              <p:cNvPr id="50" name="Freeform 4"/>
              <p:cNvSpPr>
                <a:spLocks noChangeAspect="1"/>
              </p:cNvSpPr>
              <p:nvPr/>
            </p:nvSpPr>
            <p:spPr bwMode="auto">
              <a:xfrm>
                <a:off x="2322512" y="5060535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1" name="Freeform 5"/>
              <p:cNvSpPr>
                <a:spLocks noChangeAspect="1"/>
              </p:cNvSpPr>
              <p:nvPr/>
            </p:nvSpPr>
            <p:spPr bwMode="auto">
              <a:xfrm>
                <a:off x="2390531" y="5000625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2" name="Freeform 6"/>
              <p:cNvSpPr>
                <a:spLocks noChangeAspect="1"/>
              </p:cNvSpPr>
              <p:nvPr/>
            </p:nvSpPr>
            <p:spPr bwMode="auto">
              <a:xfrm>
                <a:off x="2474469" y="5060535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3" name="Freeform 7"/>
              <p:cNvSpPr>
                <a:spLocks noChangeAspect="1"/>
              </p:cNvSpPr>
              <p:nvPr/>
            </p:nvSpPr>
            <p:spPr bwMode="auto">
              <a:xfrm>
                <a:off x="2611954" y="5134882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4" name="Freeform 8"/>
              <p:cNvSpPr>
                <a:spLocks noChangeAspect="1"/>
              </p:cNvSpPr>
              <p:nvPr/>
            </p:nvSpPr>
            <p:spPr bwMode="auto">
              <a:xfrm>
                <a:off x="2643069" y="5208506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5" name="Freeform 9"/>
              <p:cNvSpPr>
                <a:spLocks noChangeAspect="1"/>
              </p:cNvSpPr>
              <p:nvPr/>
            </p:nvSpPr>
            <p:spPr bwMode="auto">
              <a:xfrm>
                <a:off x="2690103" y="5248928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6" name="Freeform"/>
              <p:cNvSpPr>
                <a:spLocks noChangeAspect="1"/>
              </p:cNvSpPr>
              <p:nvPr/>
            </p:nvSpPr>
            <p:spPr bwMode="auto">
              <a:xfrm>
                <a:off x="2764634" y="5266251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  <p:sp>
            <p:nvSpPr>
              <p:cNvPr id="57" name="Freeform"/>
              <p:cNvSpPr>
                <a:spLocks noChangeAspect="1"/>
              </p:cNvSpPr>
              <p:nvPr/>
            </p:nvSpPr>
            <p:spPr bwMode="auto">
              <a:xfrm>
                <a:off x="2700957" y="5167363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b="1">
                  <a:solidFill>
                    <a:srgbClr val="000000"/>
                  </a:solidFill>
                  <a:cs typeface="Calibri" pitchFamily="34" charset="0"/>
                </a:endParaRPr>
              </a:p>
            </p:txBody>
          </p:sp>
        </p:grpSp>
        <p:sp>
          <p:nvSpPr>
            <p:cNvPr id="58" name="Shape - Georgia"/>
            <p:cNvSpPr>
              <a:spLocks noChangeAspect="1"/>
            </p:cNvSpPr>
            <p:nvPr/>
          </p:nvSpPr>
          <p:spPr bwMode="auto">
            <a:xfrm>
              <a:off x="5994401" y="3470126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59" name="Shape - Florida"/>
            <p:cNvSpPr>
              <a:spLocks noChangeAspect="1"/>
            </p:cNvSpPr>
            <p:nvPr/>
          </p:nvSpPr>
          <p:spPr bwMode="auto">
            <a:xfrm>
              <a:off x="5834063" y="4089251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0" name="Shape - Delaware"/>
            <p:cNvSpPr>
              <a:spLocks noChangeAspect="1"/>
            </p:cNvSpPr>
            <p:nvPr/>
          </p:nvSpPr>
          <p:spPr bwMode="auto">
            <a:xfrm>
              <a:off x="7062788" y="2519213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1" name="Shape - Connecticut"/>
            <p:cNvSpPr>
              <a:spLocks noChangeAspect="1"/>
            </p:cNvSpPr>
            <p:nvPr/>
          </p:nvSpPr>
          <p:spPr bwMode="auto">
            <a:xfrm>
              <a:off x="7227888" y="2031850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2" name="Shape - Colorado"/>
            <p:cNvSpPr>
              <a:spLocks noChangeAspect="1"/>
            </p:cNvSpPr>
            <p:nvPr/>
          </p:nvSpPr>
          <p:spPr bwMode="auto">
            <a:xfrm>
              <a:off x="2905124" y="2643039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3" name="Shape - California"/>
            <p:cNvSpPr>
              <a:spLocks noChangeAspect="1"/>
            </p:cNvSpPr>
            <p:nvPr/>
          </p:nvSpPr>
          <p:spPr bwMode="auto">
            <a:xfrm>
              <a:off x="1114424" y="2165201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4" name="Shape - Arkansas"/>
            <p:cNvSpPr>
              <a:spLocks noChangeAspect="1"/>
            </p:cNvSpPr>
            <p:nvPr/>
          </p:nvSpPr>
          <p:spPr bwMode="auto">
            <a:xfrm>
              <a:off x="4787900" y="3341538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5" name="Shape - Arizona"/>
            <p:cNvSpPr>
              <a:spLocks noChangeAspect="1"/>
            </p:cNvSpPr>
            <p:nvPr/>
          </p:nvSpPr>
          <p:spPr bwMode="auto">
            <a:xfrm>
              <a:off x="2066924" y="3216125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6" name="Shape - Alaska"/>
            <p:cNvSpPr>
              <a:spLocks noChangeAspect="1"/>
            </p:cNvSpPr>
            <p:nvPr/>
          </p:nvSpPr>
          <p:spPr bwMode="auto">
            <a:xfrm>
              <a:off x="455611" y="3811627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7" name="Shape - Alabama"/>
            <p:cNvSpPr>
              <a:spLocks noChangeAspect="1"/>
            </p:cNvSpPr>
            <p:nvPr/>
          </p:nvSpPr>
          <p:spPr bwMode="auto">
            <a:xfrm>
              <a:off x="5665788" y="3506639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accent5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8" name="Shape - District of Columbia (star)"/>
            <p:cNvSpPr>
              <a:spLocks noChangeArrowheads="1"/>
            </p:cNvSpPr>
            <p:nvPr/>
          </p:nvSpPr>
          <p:spPr bwMode="auto">
            <a:xfrm>
              <a:off x="6792912" y="2601763"/>
              <a:ext cx="207963" cy="201612"/>
            </a:xfrm>
            <a:prstGeom prst="star5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69" name="Text - Wyoming"/>
            <p:cNvSpPr txBox="1">
              <a:spLocks noChangeArrowheads="1"/>
            </p:cNvSpPr>
            <p:nvPr/>
          </p:nvSpPr>
          <p:spPr bwMode="auto">
            <a:xfrm>
              <a:off x="2843212" y="219218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WY</a:t>
              </a:r>
            </a:p>
          </p:txBody>
        </p:sp>
        <p:sp>
          <p:nvSpPr>
            <p:cNvPr id="70" name="Text - Wisconsin"/>
            <p:cNvSpPr txBox="1">
              <a:spLocks noChangeArrowheads="1"/>
            </p:cNvSpPr>
            <p:nvPr/>
          </p:nvSpPr>
          <p:spPr bwMode="auto">
            <a:xfrm>
              <a:off x="4884738" y="190643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WI</a:t>
              </a:r>
            </a:p>
          </p:txBody>
        </p:sp>
        <p:sp>
          <p:nvSpPr>
            <p:cNvPr id="71" name="Text - West Virginia"/>
            <p:cNvSpPr txBox="1">
              <a:spLocks noChangeArrowheads="1"/>
            </p:cNvSpPr>
            <p:nvPr/>
          </p:nvSpPr>
          <p:spPr bwMode="auto">
            <a:xfrm>
              <a:off x="6119814" y="278750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WV</a:t>
              </a:r>
            </a:p>
          </p:txBody>
        </p:sp>
        <p:sp>
          <p:nvSpPr>
            <p:cNvPr id="72" name="Text - Washington"/>
            <p:cNvSpPr txBox="1">
              <a:spLocks noChangeArrowheads="1"/>
            </p:cNvSpPr>
            <p:nvPr/>
          </p:nvSpPr>
          <p:spPr bwMode="auto">
            <a:xfrm>
              <a:off x="1543050" y="128890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WA</a:t>
              </a:r>
            </a:p>
          </p:txBody>
        </p:sp>
        <p:sp>
          <p:nvSpPr>
            <p:cNvPr id="73" name="Text - Virginia"/>
            <p:cNvSpPr txBox="1">
              <a:spLocks noChangeArrowheads="1"/>
            </p:cNvSpPr>
            <p:nvPr/>
          </p:nvSpPr>
          <p:spPr bwMode="auto">
            <a:xfrm>
              <a:off x="6523038" y="283036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VA</a:t>
              </a:r>
            </a:p>
          </p:txBody>
        </p:sp>
        <p:sp>
          <p:nvSpPr>
            <p:cNvPr id="74" name="Text - Vermont"/>
            <p:cNvSpPr txBox="1">
              <a:spLocks noChangeArrowheads="1"/>
            </p:cNvSpPr>
            <p:nvPr/>
          </p:nvSpPr>
          <p:spPr bwMode="auto">
            <a:xfrm>
              <a:off x="6473826" y="1271439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VT</a:t>
              </a:r>
            </a:p>
          </p:txBody>
        </p:sp>
        <p:sp>
          <p:nvSpPr>
            <p:cNvPr id="75" name="Text - Utah"/>
            <p:cNvSpPr txBox="1">
              <a:spLocks noChangeArrowheads="1"/>
            </p:cNvSpPr>
            <p:nvPr/>
          </p:nvSpPr>
          <p:spPr bwMode="auto">
            <a:xfrm>
              <a:off x="2281238" y="277321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UT</a:t>
              </a:r>
            </a:p>
          </p:txBody>
        </p:sp>
        <p:sp>
          <p:nvSpPr>
            <p:cNvPr id="76" name="Text - Texas"/>
            <p:cNvSpPr txBox="1">
              <a:spLocks noChangeArrowheads="1"/>
            </p:cNvSpPr>
            <p:nvPr/>
          </p:nvSpPr>
          <p:spPr bwMode="auto">
            <a:xfrm>
              <a:off x="3886199" y="405750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TX</a:t>
              </a:r>
            </a:p>
          </p:txBody>
        </p:sp>
        <p:sp>
          <p:nvSpPr>
            <p:cNvPr id="77" name="Text - Tennessee"/>
            <p:cNvSpPr txBox="1">
              <a:spLocks noChangeArrowheads="1"/>
            </p:cNvSpPr>
            <p:nvPr/>
          </p:nvSpPr>
          <p:spPr bwMode="auto">
            <a:xfrm>
              <a:off x="5505450" y="328438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TN</a:t>
              </a:r>
            </a:p>
          </p:txBody>
        </p:sp>
        <p:sp>
          <p:nvSpPr>
            <p:cNvPr id="78" name="Text - South Dakota"/>
            <p:cNvSpPr txBox="1">
              <a:spLocks noChangeArrowheads="1"/>
            </p:cNvSpPr>
            <p:nvPr/>
          </p:nvSpPr>
          <p:spPr bwMode="auto">
            <a:xfrm>
              <a:off x="3708399" y="200645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SD</a:t>
              </a:r>
            </a:p>
          </p:txBody>
        </p:sp>
        <p:sp>
          <p:nvSpPr>
            <p:cNvPr id="79" name="Text - South Carolina"/>
            <p:cNvSpPr txBox="1">
              <a:spLocks noChangeArrowheads="1"/>
            </p:cNvSpPr>
            <p:nvPr/>
          </p:nvSpPr>
          <p:spPr bwMode="auto">
            <a:xfrm>
              <a:off x="6319838" y="342726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SC</a:t>
              </a:r>
            </a:p>
          </p:txBody>
        </p:sp>
        <p:sp>
          <p:nvSpPr>
            <p:cNvPr id="80" name="Text - Rhode Island"/>
            <p:cNvSpPr txBox="1">
              <a:spLocks noChangeArrowheads="1"/>
            </p:cNvSpPr>
            <p:nvPr/>
          </p:nvSpPr>
          <p:spPr bwMode="auto">
            <a:xfrm>
              <a:off x="7467600" y="206360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RI</a:t>
              </a:r>
            </a:p>
          </p:txBody>
        </p:sp>
        <p:sp>
          <p:nvSpPr>
            <p:cNvPr id="81" name="Text - Pennsylvania"/>
            <p:cNvSpPr txBox="1">
              <a:spLocks noChangeArrowheads="1"/>
            </p:cNvSpPr>
            <p:nvPr/>
          </p:nvSpPr>
          <p:spPr bwMode="auto">
            <a:xfrm>
              <a:off x="6375401" y="2268389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PA</a:t>
              </a:r>
            </a:p>
          </p:txBody>
        </p:sp>
        <p:sp>
          <p:nvSpPr>
            <p:cNvPr id="82" name="Text - Oregon"/>
            <p:cNvSpPr txBox="1">
              <a:spLocks noChangeArrowheads="1"/>
            </p:cNvSpPr>
            <p:nvPr/>
          </p:nvSpPr>
          <p:spPr bwMode="auto">
            <a:xfrm>
              <a:off x="1101724" y="173340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OR</a:t>
              </a:r>
            </a:p>
          </p:txBody>
        </p:sp>
        <p:sp>
          <p:nvSpPr>
            <p:cNvPr id="83" name="Text - Oklahoma"/>
            <p:cNvSpPr txBox="1">
              <a:spLocks noChangeArrowheads="1"/>
            </p:cNvSpPr>
            <p:nvPr/>
          </p:nvSpPr>
          <p:spPr bwMode="auto">
            <a:xfrm>
              <a:off x="4067174" y="3438376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OK</a:t>
              </a:r>
            </a:p>
          </p:txBody>
        </p:sp>
        <p:sp>
          <p:nvSpPr>
            <p:cNvPr id="84" name="Text - Ohio"/>
            <p:cNvSpPr txBox="1">
              <a:spLocks noChangeArrowheads="1"/>
            </p:cNvSpPr>
            <p:nvPr/>
          </p:nvSpPr>
          <p:spPr bwMode="auto">
            <a:xfrm>
              <a:off x="5803899" y="248428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OH</a:t>
              </a:r>
            </a:p>
          </p:txBody>
        </p:sp>
        <p:sp>
          <p:nvSpPr>
            <p:cNvPr id="85" name="Text - North Dakota"/>
            <p:cNvSpPr txBox="1">
              <a:spLocks noChangeArrowheads="1"/>
            </p:cNvSpPr>
            <p:nvPr/>
          </p:nvSpPr>
          <p:spPr bwMode="auto">
            <a:xfrm>
              <a:off x="3686175" y="150956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ND</a:t>
              </a:r>
            </a:p>
          </p:txBody>
        </p:sp>
        <p:sp>
          <p:nvSpPr>
            <p:cNvPr id="86" name="Text - North Carolina"/>
            <p:cNvSpPr txBox="1">
              <a:spLocks noChangeArrowheads="1"/>
            </p:cNvSpPr>
            <p:nvPr/>
          </p:nvSpPr>
          <p:spPr bwMode="auto">
            <a:xfrm>
              <a:off x="6483349" y="3133576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NC</a:t>
              </a:r>
            </a:p>
          </p:txBody>
        </p:sp>
        <p:sp>
          <p:nvSpPr>
            <p:cNvPr id="87" name="Text - New York"/>
            <p:cNvSpPr txBox="1">
              <a:spLocks noChangeArrowheads="1"/>
            </p:cNvSpPr>
            <p:nvPr/>
          </p:nvSpPr>
          <p:spPr bwMode="auto">
            <a:xfrm>
              <a:off x="6619875" y="188262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NY</a:t>
              </a:r>
            </a:p>
          </p:txBody>
        </p:sp>
        <p:sp>
          <p:nvSpPr>
            <p:cNvPr id="88" name="Text - New Mexico"/>
            <p:cNvSpPr txBox="1">
              <a:spLocks noChangeArrowheads="1"/>
            </p:cNvSpPr>
            <p:nvPr/>
          </p:nvSpPr>
          <p:spPr bwMode="auto">
            <a:xfrm>
              <a:off x="2916238" y="354791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NM</a:t>
              </a:r>
            </a:p>
          </p:txBody>
        </p:sp>
        <p:sp>
          <p:nvSpPr>
            <p:cNvPr id="89" name="Text - New Jersey"/>
            <p:cNvSpPr txBox="1">
              <a:spLocks noChangeArrowheads="1"/>
            </p:cNvSpPr>
            <p:nvPr/>
          </p:nvSpPr>
          <p:spPr bwMode="auto">
            <a:xfrm>
              <a:off x="7299325" y="2328931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NJ</a:t>
              </a:r>
            </a:p>
          </p:txBody>
        </p:sp>
        <p:sp>
          <p:nvSpPr>
            <p:cNvPr id="90" name="Text - New Hampshire"/>
            <p:cNvSpPr txBox="1">
              <a:spLocks noChangeArrowheads="1"/>
            </p:cNvSpPr>
            <p:nvPr/>
          </p:nvSpPr>
          <p:spPr bwMode="auto">
            <a:xfrm>
              <a:off x="7427914" y="1423839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NH</a:t>
              </a:r>
            </a:p>
          </p:txBody>
        </p:sp>
        <p:sp>
          <p:nvSpPr>
            <p:cNvPr id="91" name="Text - Nevada"/>
            <p:cNvSpPr txBox="1">
              <a:spLocks noChangeArrowheads="1"/>
            </p:cNvSpPr>
            <p:nvPr/>
          </p:nvSpPr>
          <p:spPr bwMode="auto">
            <a:xfrm>
              <a:off x="1409700" y="2642609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NV</a:t>
              </a:r>
            </a:p>
          </p:txBody>
        </p:sp>
        <p:sp>
          <p:nvSpPr>
            <p:cNvPr id="92" name="Text - Nebraska"/>
            <p:cNvSpPr txBox="1">
              <a:spLocks noChangeArrowheads="1"/>
            </p:cNvSpPr>
            <p:nvPr/>
          </p:nvSpPr>
          <p:spPr bwMode="auto">
            <a:xfrm>
              <a:off x="3760786" y="246042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NE</a:t>
              </a:r>
            </a:p>
          </p:txBody>
        </p:sp>
        <p:sp>
          <p:nvSpPr>
            <p:cNvPr id="93" name="Text - Montana"/>
            <p:cNvSpPr txBox="1">
              <a:spLocks noChangeArrowheads="1"/>
            </p:cNvSpPr>
            <p:nvPr/>
          </p:nvSpPr>
          <p:spPr bwMode="auto">
            <a:xfrm>
              <a:off x="2697163" y="148098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MT</a:t>
              </a:r>
            </a:p>
          </p:txBody>
        </p:sp>
        <p:sp>
          <p:nvSpPr>
            <p:cNvPr id="94" name="Text - Missouri"/>
            <p:cNvSpPr txBox="1">
              <a:spLocks noChangeArrowheads="1"/>
            </p:cNvSpPr>
            <p:nvPr/>
          </p:nvSpPr>
          <p:spPr bwMode="auto">
            <a:xfrm>
              <a:off x="4714874" y="2981176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MO</a:t>
              </a:r>
            </a:p>
          </p:txBody>
        </p:sp>
        <p:sp>
          <p:nvSpPr>
            <p:cNvPr id="95" name="Text - Mississippi"/>
            <p:cNvSpPr txBox="1">
              <a:spLocks noChangeArrowheads="1"/>
            </p:cNvSpPr>
            <p:nvPr/>
          </p:nvSpPr>
          <p:spPr bwMode="auto">
            <a:xfrm>
              <a:off x="5089524" y="375746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</a:t>
              </a:r>
              <a:r>
                <a:rPr lang="en-US" sz="1200" b="1" dirty="0" smtClean="0">
                  <a:solidFill>
                    <a:srgbClr val="FFFFFF"/>
                  </a:solidFill>
                  <a:cs typeface="Calibri" pitchFamily="34" charset="0"/>
                </a:rPr>
                <a:t>MS</a:t>
              </a:r>
              <a:endParaRPr lang="en-US" sz="1200" b="1" dirty="0">
                <a:solidFill>
                  <a:srgbClr val="FFFFFF"/>
                </a:solidFill>
                <a:cs typeface="Calibri" pitchFamily="34" charset="0"/>
              </a:endParaRPr>
            </a:p>
          </p:txBody>
        </p:sp>
        <p:sp>
          <p:nvSpPr>
            <p:cNvPr id="96" name="Text - Minnesota"/>
            <p:cNvSpPr txBox="1">
              <a:spLocks noChangeArrowheads="1"/>
            </p:cNvSpPr>
            <p:nvPr/>
          </p:nvSpPr>
          <p:spPr bwMode="auto">
            <a:xfrm>
              <a:off x="4106862" y="1557189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MN</a:t>
              </a:r>
            </a:p>
          </p:txBody>
        </p:sp>
        <p:sp>
          <p:nvSpPr>
            <p:cNvPr id="97" name="Text - Michigan"/>
            <p:cNvSpPr txBox="1">
              <a:spLocks noChangeArrowheads="1"/>
            </p:cNvSpPr>
            <p:nvPr/>
          </p:nvSpPr>
          <p:spPr bwMode="auto">
            <a:xfrm>
              <a:off x="5503864" y="205725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MI</a:t>
              </a:r>
            </a:p>
          </p:txBody>
        </p:sp>
        <p:sp>
          <p:nvSpPr>
            <p:cNvPr id="98" name="Text - Massachusetts"/>
            <p:cNvSpPr txBox="1">
              <a:spLocks noChangeArrowheads="1"/>
            </p:cNvSpPr>
            <p:nvPr/>
          </p:nvSpPr>
          <p:spPr bwMode="auto">
            <a:xfrm>
              <a:off x="7602538" y="183500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MA</a:t>
              </a:r>
            </a:p>
          </p:txBody>
        </p:sp>
        <p:sp>
          <p:nvSpPr>
            <p:cNvPr id="99" name="Text - Maryland"/>
            <p:cNvSpPr txBox="1">
              <a:spLocks noChangeArrowheads="1"/>
            </p:cNvSpPr>
            <p:nvPr/>
          </p:nvSpPr>
          <p:spPr bwMode="auto">
            <a:xfrm>
              <a:off x="7305675" y="2643039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MD</a:t>
              </a:r>
            </a:p>
          </p:txBody>
        </p:sp>
        <p:sp>
          <p:nvSpPr>
            <p:cNvPr id="100" name="Text - Maine"/>
            <p:cNvSpPr txBox="1">
              <a:spLocks noChangeArrowheads="1"/>
            </p:cNvSpPr>
            <p:nvPr/>
          </p:nvSpPr>
          <p:spPr bwMode="auto">
            <a:xfrm>
              <a:off x="7086600" y="11476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ME</a:t>
              </a:r>
            </a:p>
          </p:txBody>
        </p:sp>
        <p:sp>
          <p:nvSpPr>
            <p:cNvPr id="101" name="Text - Louisiana"/>
            <p:cNvSpPr txBox="1">
              <a:spLocks noChangeArrowheads="1"/>
            </p:cNvSpPr>
            <p:nvPr/>
          </p:nvSpPr>
          <p:spPr bwMode="auto">
            <a:xfrm>
              <a:off x="4776787" y="4024115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LA</a:t>
              </a:r>
            </a:p>
          </p:txBody>
        </p:sp>
        <p:sp>
          <p:nvSpPr>
            <p:cNvPr id="102" name="Text - Kentucky"/>
            <p:cNvSpPr txBox="1">
              <a:spLocks noChangeArrowheads="1"/>
            </p:cNvSpPr>
            <p:nvPr/>
          </p:nvSpPr>
          <p:spPr bwMode="auto">
            <a:xfrm>
              <a:off x="5683249" y="299387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KY</a:t>
              </a:r>
            </a:p>
          </p:txBody>
        </p:sp>
        <p:sp>
          <p:nvSpPr>
            <p:cNvPr id="103" name="Text - Kansas"/>
            <p:cNvSpPr txBox="1">
              <a:spLocks noChangeArrowheads="1"/>
            </p:cNvSpPr>
            <p:nvPr/>
          </p:nvSpPr>
          <p:spPr bwMode="auto">
            <a:xfrm>
              <a:off x="3929063" y="2960539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KS</a:t>
              </a:r>
            </a:p>
          </p:txBody>
        </p:sp>
        <p:sp>
          <p:nvSpPr>
            <p:cNvPr id="104" name="Text - Iowa"/>
            <p:cNvSpPr txBox="1">
              <a:spLocks noChangeArrowheads="1"/>
            </p:cNvSpPr>
            <p:nvPr/>
          </p:nvSpPr>
          <p:spPr bwMode="auto">
            <a:xfrm>
              <a:off x="4500563" y="236840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IA</a:t>
              </a:r>
            </a:p>
          </p:txBody>
        </p:sp>
        <p:sp>
          <p:nvSpPr>
            <p:cNvPr id="105" name="Text - Indiana"/>
            <p:cNvSpPr txBox="1">
              <a:spLocks noChangeArrowheads="1"/>
            </p:cNvSpPr>
            <p:nvPr/>
          </p:nvSpPr>
          <p:spPr bwMode="auto">
            <a:xfrm>
              <a:off x="5424487" y="2611289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IN</a:t>
              </a:r>
            </a:p>
          </p:txBody>
        </p:sp>
        <p:sp>
          <p:nvSpPr>
            <p:cNvPr id="106" name="Text - Illinois"/>
            <p:cNvSpPr txBox="1">
              <a:spLocks noChangeArrowheads="1"/>
            </p:cNvSpPr>
            <p:nvPr/>
          </p:nvSpPr>
          <p:spPr bwMode="auto">
            <a:xfrm>
              <a:off x="5024438" y="2623989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IL</a:t>
              </a:r>
            </a:p>
          </p:txBody>
        </p:sp>
        <p:sp>
          <p:nvSpPr>
            <p:cNvPr id="107" name="Text - Idaho"/>
            <p:cNvSpPr txBox="1">
              <a:spLocks noChangeArrowheads="1"/>
            </p:cNvSpPr>
            <p:nvPr/>
          </p:nvSpPr>
          <p:spPr bwMode="auto">
            <a:xfrm>
              <a:off x="2101849" y="2028676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ID</a:t>
              </a:r>
            </a:p>
          </p:txBody>
        </p:sp>
        <p:sp>
          <p:nvSpPr>
            <p:cNvPr id="108" name="Text - Hawaii"/>
            <p:cNvSpPr txBox="1">
              <a:spLocks noChangeArrowheads="1"/>
            </p:cNvSpPr>
            <p:nvPr/>
          </p:nvSpPr>
          <p:spPr bwMode="auto">
            <a:xfrm>
              <a:off x="2752726" y="5084713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HI</a:t>
              </a:r>
            </a:p>
          </p:txBody>
        </p:sp>
        <p:sp>
          <p:nvSpPr>
            <p:cNvPr id="109" name="Text - Georgia"/>
            <p:cNvSpPr txBox="1">
              <a:spLocks noChangeArrowheads="1"/>
            </p:cNvSpPr>
            <p:nvPr/>
          </p:nvSpPr>
          <p:spPr bwMode="auto">
            <a:xfrm>
              <a:off x="6024563" y="3732064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 GA</a:t>
              </a:r>
            </a:p>
          </p:txBody>
        </p:sp>
        <p:sp>
          <p:nvSpPr>
            <p:cNvPr id="110" name="Text - Florida"/>
            <p:cNvSpPr txBox="1">
              <a:spLocks noChangeArrowheads="1"/>
            </p:cNvSpPr>
            <p:nvPr/>
          </p:nvSpPr>
          <p:spPr bwMode="auto">
            <a:xfrm>
              <a:off x="6383338" y="432102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FL</a:t>
              </a:r>
            </a:p>
          </p:txBody>
        </p:sp>
        <p:sp>
          <p:nvSpPr>
            <p:cNvPr id="111" name="Text - District of Columbia"/>
            <p:cNvSpPr txBox="1">
              <a:spLocks noChangeArrowheads="1"/>
            </p:cNvSpPr>
            <p:nvPr/>
          </p:nvSpPr>
          <p:spPr bwMode="auto">
            <a:xfrm>
              <a:off x="7010400" y="2847213"/>
              <a:ext cx="95250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 DC  </a:t>
              </a:r>
            </a:p>
          </p:txBody>
        </p:sp>
        <p:sp>
          <p:nvSpPr>
            <p:cNvPr id="112" name="Text - Delaware"/>
            <p:cNvSpPr txBox="1">
              <a:spLocks noChangeArrowheads="1"/>
            </p:cNvSpPr>
            <p:nvPr/>
          </p:nvSpPr>
          <p:spPr bwMode="auto">
            <a:xfrm>
              <a:off x="7162801" y="2490639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DE</a:t>
              </a:r>
            </a:p>
          </p:txBody>
        </p:sp>
        <p:sp>
          <p:nvSpPr>
            <p:cNvPr id="113" name="Text - Connecticut"/>
            <p:cNvSpPr txBox="1">
              <a:spLocks noChangeArrowheads="1"/>
            </p:cNvSpPr>
            <p:nvPr/>
          </p:nvSpPr>
          <p:spPr bwMode="auto">
            <a:xfrm>
              <a:off x="7313613" y="2130276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CT</a:t>
              </a:r>
            </a:p>
          </p:txBody>
        </p:sp>
        <p:sp>
          <p:nvSpPr>
            <p:cNvPr id="114" name="Text - Colorado"/>
            <p:cNvSpPr txBox="1">
              <a:spLocks noChangeArrowheads="1"/>
            </p:cNvSpPr>
            <p:nvPr/>
          </p:nvSpPr>
          <p:spPr bwMode="auto">
            <a:xfrm>
              <a:off x="2768600" y="2750989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CO</a:t>
              </a:r>
            </a:p>
          </p:txBody>
        </p:sp>
        <p:sp>
          <p:nvSpPr>
            <p:cNvPr id="115" name="Text - California"/>
            <p:cNvSpPr txBox="1">
              <a:spLocks noChangeArrowheads="1"/>
            </p:cNvSpPr>
            <p:nvPr/>
          </p:nvSpPr>
          <p:spPr bwMode="auto">
            <a:xfrm>
              <a:off x="965200" y="2881164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CA</a:t>
              </a:r>
            </a:p>
          </p:txBody>
        </p:sp>
        <p:sp>
          <p:nvSpPr>
            <p:cNvPr id="116" name="Text - Arkansas"/>
            <p:cNvSpPr txBox="1">
              <a:spLocks noChangeArrowheads="1"/>
            </p:cNvSpPr>
            <p:nvPr/>
          </p:nvSpPr>
          <p:spPr bwMode="auto">
            <a:xfrm>
              <a:off x="4718050" y="345107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AR</a:t>
              </a:r>
            </a:p>
          </p:txBody>
        </p:sp>
        <p:sp>
          <p:nvSpPr>
            <p:cNvPr id="117" name="Text - Arizona"/>
            <p:cNvSpPr txBox="1">
              <a:spLocks noChangeArrowheads="1"/>
            </p:cNvSpPr>
            <p:nvPr/>
          </p:nvSpPr>
          <p:spPr bwMode="auto">
            <a:xfrm>
              <a:off x="1930398" y="3376464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Calibri" pitchFamily="34" charset="0"/>
                </a:rPr>
                <a:t>AZ</a:t>
              </a:r>
            </a:p>
          </p:txBody>
        </p:sp>
        <p:sp>
          <p:nvSpPr>
            <p:cNvPr id="118" name="Text - Alaska"/>
            <p:cNvSpPr txBox="1">
              <a:spLocks noChangeArrowheads="1"/>
            </p:cNvSpPr>
            <p:nvPr/>
          </p:nvSpPr>
          <p:spPr bwMode="auto">
            <a:xfrm>
              <a:off x="651665" y="4068614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/>
              </a:r>
              <a:b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AK</a:t>
              </a:r>
            </a:p>
          </p:txBody>
        </p:sp>
        <p:sp>
          <p:nvSpPr>
            <p:cNvPr id="119" name="Text - Alabama"/>
            <p:cNvSpPr txBox="1">
              <a:spLocks noChangeArrowheads="1"/>
            </p:cNvSpPr>
            <p:nvPr/>
          </p:nvSpPr>
          <p:spPr bwMode="auto">
            <a:xfrm>
              <a:off x="5505450" y="3744764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 AL</a:t>
              </a:r>
            </a:p>
          </p:txBody>
        </p:sp>
        <p:sp>
          <p:nvSpPr>
            <p:cNvPr id="120" name="Line - Vermont"/>
            <p:cNvSpPr>
              <a:spLocks noChangeShapeType="1"/>
            </p:cNvSpPr>
            <p:nvPr/>
          </p:nvSpPr>
          <p:spPr bwMode="auto">
            <a:xfrm>
              <a:off x="6977062" y="1479400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1" name="Line - Rhode Island"/>
            <p:cNvSpPr>
              <a:spLocks noChangeShapeType="1"/>
            </p:cNvSpPr>
            <p:nvPr/>
          </p:nvSpPr>
          <p:spPr bwMode="auto">
            <a:xfrm>
              <a:off x="7488238" y="2087415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2" name="Line - New Jersey"/>
            <p:cNvSpPr>
              <a:spLocks noChangeShapeType="1"/>
            </p:cNvSpPr>
            <p:nvPr/>
          </p:nvSpPr>
          <p:spPr bwMode="auto">
            <a:xfrm flipV="1">
              <a:off x="7202488" y="2414438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3" name="Line - New Hampshire"/>
            <p:cNvSpPr>
              <a:spLocks noChangeShapeType="1"/>
            </p:cNvSpPr>
            <p:nvPr/>
          </p:nvSpPr>
          <p:spPr bwMode="auto">
            <a:xfrm flipV="1">
              <a:off x="7350125" y="1750864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4" name="Line - Massachusetts"/>
            <p:cNvSpPr>
              <a:spLocks noChangeShapeType="1"/>
            </p:cNvSpPr>
            <p:nvPr/>
          </p:nvSpPr>
          <p:spPr bwMode="auto">
            <a:xfrm flipV="1">
              <a:off x="7488237" y="1957238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5" name="Line - Maryland"/>
            <p:cNvSpPr>
              <a:spLocks noChangeShapeType="1"/>
            </p:cNvSpPr>
            <p:nvPr/>
          </p:nvSpPr>
          <p:spPr bwMode="auto">
            <a:xfrm flipV="1">
              <a:off x="7161213" y="2747813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6" name="Line - Hawaii"/>
            <p:cNvSpPr>
              <a:spLocks noChangeShapeType="1"/>
            </p:cNvSpPr>
            <p:nvPr/>
          </p:nvSpPr>
          <p:spPr bwMode="auto">
            <a:xfrm flipH="1" flipV="1">
              <a:off x="2826396" y="5114925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7" name="Line - District of Columbia"/>
            <p:cNvSpPr>
              <a:spLocks noChangeShapeType="1"/>
            </p:cNvSpPr>
            <p:nvPr/>
          </p:nvSpPr>
          <p:spPr bwMode="auto">
            <a:xfrm flipH="1" flipV="1">
              <a:off x="6933403" y="2728762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8" name="Line - Delaware"/>
            <p:cNvSpPr>
              <a:spLocks noChangeShapeType="1"/>
            </p:cNvSpPr>
            <p:nvPr/>
          </p:nvSpPr>
          <p:spPr bwMode="auto">
            <a:xfrm flipV="1">
              <a:off x="7154863" y="2643038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29" name="Line - Connecticut"/>
            <p:cNvSpPr>
              <a:spLocks noChangeShapeType="1"/>
            </p:cNvSpPr>
            <p:nvPr/>
          </p:nvSpPr>
          <p:spPr bwMode="auto">
            <a:xfrm>
              <a:off x="7340600" y="2125513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943750" y="5102436"/>
            <a:ext cx="3306488" cy="993564"/>
            <a:chOff x="6629400" y="5028038"/>
            <a:chExt cx="2229957" cy="993564"/>
          </a:xfrm>
        </p:grpSpPr>
        <p:sp>
          <p:nvSpPr>
            <p:cNvPr id="131" name="Legend 3 text"/>
            <p:cNvSpPr txBox="1">
              <a:spLocks noChangeArrowheads="1"/>
            </p:cNvSpPr>
            <p:nvPr/>
          </p:nvSpPr>
          <p:spPr bwMode="auto">
            <a:xfrm>
              <a:off x="6788926" y="5494092"/>
              <a:ext cx="1653004" cy="30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PCCM only </a:t>
              </a:r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(9 </a:t>
              </a: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states)</a:t>
              </a:r>
            </a:p>
          </p:txBody>
        </p:sp>
        <p:sp>
          <p:nvSpPr>
            <p:cNvPr id="132" name="Legend 3 color"/>
            <p:cNvSpPr>
              <a:spLocks noChangeArrowheads="1"/>
            </p:cNvSpPr>
            <p:nvPr/>
          </p:nvSpPr>
          <p:spPr bwMode="auto">
            <a:xfrm>
              <a:off x="6629400" y="5548698"/>
              <a:ext cx="154172" cy="157963"/>
            </a:xfrm>
            <a:prstGeom prst="rect">
              <a:avLst/>
            </a:prstGeom>
            <a:solidFill>
              <a:srgbClr val="7BC7ED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5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3" name="Legend 1 text"/>
            <p:cNvSpPr txBox="1">
              <a:spLocks noChangeArrowheads="1"/>
            </p:cNvSpPr>
            <p:nvPr/>
          </p:nvSpPr>
          <p:spPr bwMode="auto">
            <a:xfrm>
              <a:off x="6801957" y="5028038"/>
              <a:ext cx="2057400" cy="30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MCO only </a:t>
              </a:r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(26 </a:t>
              </a: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states </a:t>
              </a:r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including DC)</a:t>
              </a:r>
              <a:endParaRPr lang="en-US" sz="14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4" name="Legend 1 color"/>
            <p:cNvSpPr>
              <a:spLocks noChangeArrowheads="1"/>
            </p:cNvSpPr>
            <p:nvPr/>
          </p:nvSpPr>
          <p:spPr bwMode="auto">
            <a:xfrm>
              <a:off x="6629400" y="5062311"/>
              <a:ext cx="154172" cy="157963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5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5" name="Legend 3 text"/>
            <p:cNvSpPr txBox="1">
              <a:spLocks noChangeArrowheads="1"/>
            </p:cNvSpPr>
            <p:nvPr/>
          </p:nvSpPr>
          <p:spPr bwMode="auto">
            <a:xfrm>
              <a:off x="6789809" y="5713838"/>
              <a:ext cx="1893964" cy="30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No </a:t>
              </a:r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Comprehensive MMC (3 </a:t>
              </a: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states)</a:t>
              </a:r>
            </a:p>
          </p:txBody>
        </p:sp>
        <p:sp>
          <p:nvSpPr>
            <p:cNvPr id="136" name="Legend 1 text"/>
            <p:cNvSpPr txBox="1">
              <a:spLocks noChangeArrowheads="1"/>
            </p:cNvSpPr>
            <p:nvPr/>
          </p:nvSpPr>
          <p:spPr bwMode="auto">
            <a:xfrm>
              <a:off x="6791374" y="5256638"/>
              <a:ext cx="1694329" cy="30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MCO and PCCM (</a:t>
              </a:r>
              <a:r>
                <a:rPr lang="en-US" sz="1400" b="1" dirty="0" smtClean="0">
                  <a:solidFill>
                    <a:srgbClr val="000000"/>
                  </a:solidFill>
                  <a:cs typeface="Calibri" pitchFamily="34" charset="0"/>
                </a:rPr>
                <a:t>13 </a:t>
              </a:r>
              <a:r>
                <a:rPr lang="en-US" sz="1400" b="1" dirty="0">
                  <a:solidFill>
                    <a:srgbClr val="000000"/>
                  </a:solidFill>
                  <a:cs typeface="Calibri" pitchFamily="34" charset="0"/>
                </a:rPr>
                <a:t>states)</a:t>
              </a:r>
            </a:p>
          </p:txBody>
        </p:sp>
        <p:sp>
          <p:nvSpPr>
            <p:cNvPr id="137" name="Legend 3 color"/>
            <p:cNvSpPr>
              <a:spLocks noChangeArrowheads="1"/>
            </p:cNvSpPr>
            <p:nvPr/>
          </p:nvSpPr>
          <p:spPr bwMode="auto">
            <a:xfrm>
              <a:off x="6629400" y="5769503"/>
              <a:ext cx="154172" cy="15796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5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38" name="Legend 1 color"/>
            <p:cNvSpPr>
              <a:spLocks noChangeArrowheads="1"/>
            </p:cNvSpPr>
            <p:nvPr/>
          </p:nvSpPr>
          <p:spPr bwMode="auto">
            <a:xfrm>
              <a:off x="6629400" y="5312303"/>
              <a:ext cx="154172" cy="157963"/>
            </a:xfrm>
            <a:prstGeom prst="rect">
              <a:avLst/>
            </a:prstGeom>
            <a:solidFill>
              <a:schemeClr val="accent3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15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</p:grpSp>
      <p:sp>
        <p:nvSpPr>
          <p:cNvPr id="140" name="Legend 1 text"/>
          <p:cNvSpPr txBox="1">
            <a:spLocks noChangeArrowheads="1"/>
          </p:cNvSpPr>
          <p:nvPr/>
        </p:nvSpPr>
        <p:spPr bwMode="auto">
          <a:xfrm>
            <a:off x="4953000" y="4800600"/>
            <a:ext cx="2512281" cy="307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 smtClean="0">
                <a:solidFill>
                  <a:srgbClr val="000000"/>
                </a:solidFill>
                <a:cs typeface="Calibri" pitchFamily="34" charset="0"/>
              </a:rPr>
              <a:t>As of July 1, 2014</a:t>
            </a:r>
            <a:endParaRPr lang="en-US" sz="1400" b="1" dirty="0">
              <a:solidFill>
                <a:srgbClr val="000000"/>
              </a:solidFill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02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185</Words>
  <Application>Microsoft Office PowerPoint</Application>
  <PresentationFormat>On-screen Show (4:3)</PresentationFormat>
  <Paragraphs>60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Default with figure #</vt:lpstr>
      <vt:lpstr>Default</vt:lpstr>
      <vt:lpstr>Default with exhibit #</vt:lpstr>
      <vt:lpstr>1_Default with figure #</vt:lpstr>
      <vt:lpstr>Title page</vt:lpstr>
      <vt:lpstr>Comprehensive Medicaid Managed Care Models in the States, 2014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Comprehensive Medicaid Managed Care Models in the States, 2010</dc:title>
  <dc:creator>Evonne Young</dc:creator>
  <cp:lastModifiedBy>LauraS</cp:lastModifiedBy>
  <cp:revision>3</cp:revision>
  <dcterms:created xsi:type="dcterms:W3CDTF">2013-03-13T19:53:37Z</dcterms:created>
  <dcterms:modified xsi:type="dcterms:W3CDTF">2014-10-14T18:46:28Z</dcterms:modified>
</cp:coreProperties>
</file>