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0.10070428696412949"/>
          <c:w val="0.96881644223954644"/>
          <c:h val="0.7725952437763461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U.S.-Born Citizens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White</c:v>
                </c:pt>
                <c:pt idx="1">
                  <c:v>Asian</c:v>
                </c:pt>
                <c:pt idx="2">
                  <c:v>Hispanic</c:v>
                </c:pt>
                <c:pt idx="3">
                  <c:v>Black</c:v>
                </c:pt>
              </c:strCache>
            </c:strRef>
          </c:cat>
          <c:val>
            <c:numRef>
              <c:f>Sheet1!$B$2:$E$2</c:f>
              <c:numCache>
                <c:formatCode>####.0%</c:formatCode>
                <c:ptCount val="4"/>
                <c:pt idx="0">
                  <c:v>0.94</c:v>
                </c:pt>
                <c:pt idx="1">
                  <c:v>0.28999999999999998</c:v>
                </c:pt>
                <c:pt idx="2">
                  <c:v>0.43</c:v>
                </c:pt>
                <c:pt idx="3" formatCode="0%">
                  <c:v>0.88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Naturalized Citizens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0"/>
              <c:layout>
                <c:manualLayout>
                  <c:x val="9.213323883770376E-2"/>
                  <c:y val="0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White</c:v>
                </c:pt>
                <c:pt idx="1">
                  <c:v>Asian</c:v>
                </c:pt>
                <c:pt idx="2">
                  <c:v>Hispanic</c:v>
                </c:pt>
                <c:pt idx="3">
                  <c:v>Black</c:v>
                </c:pt>
              </c:strCache>
            </c:strRef>
          </c:cat>
          <c:val>
            <c:numRef>
              <c:f>Sheet1!$B$3:$E$3</c:f>
              <c:numCache>
                <c:formatCode>####.0%</c:formatCode>
                <c:ptCount val="4"/>
                <c:pt idx="0">
                  <c:v>0.03</c:v>
                </c:pt>
                <c:pt idx="1">
                  <c:v>0.28999999999999998</c:v>
                </c:pt>
                <c:pt idx="2">
                  <c:v>0.11</c:v>
                </c:pt>
                <c:pt idx="3" formatCode="0%">
                  <c:v>0.04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Non-Citizens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9.213323883770376E-2"/>
                  <c:y val="-5.0505050505050509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White</c:v>
                </c:pt>
                <c:pt idx="1">
                  <c:v>Asian</c:v>
                </c:pt>
                <c:pt idx="2">
                  <c:v>Hispanic</c:v>
                </c:pt>
                <c:pt idx="3">
                  <c:v>Black</c:v>
                </c:pt>
              </c:strCache>
            </c:strRef>
          </c:cat>
          <c:val>
            <c:numRef>
              <c:f>Sheet1!$B$4:$E$4</c:f>
              <c:numCache>
                <c:formatCode>####.00%</c:formatCode>
                <c:ptCount val="4"/>
                <c:pt idx="0">
                  <c:v>0.04</c:v>
                </c:pt>
                <c:pt idx="1">
                  <c:v>0.42</c:v>
                </c:pt>
                <c:pt idx="2">
                  <c:v>0.46</c:v>
                </c:pt>
                <c:pt idx="3" formatCode="0%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100"/>
        <c:axId val="189118720"/>
        <c:axId val="166293504"/>
      </c:barChart>
      <c:catAx>
        <c:axId val="189118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166293504"/>
        <c:crosses val="autoZero"/>
        <c:auto val="1"/>
        <c:lblAlgn val="ctr"/>
        <c:lblOffset val="100"/>
        <c:noMultiLvlLbl val="0"/>
      </c:catAx>
      <c:valAx>
        <c:axId val="16629350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891187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5937711010787012"/>
          <c:y val="1.0101010101010102E-2"/>
          <c:w val="0.70327036724945169"/>
          <c:h val="6.6501431639226921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 b="1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1800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658414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</a:t>
            </a:r>
            <a:r>
              <a:rPr lang="en-US" dirty="0" err="1" smtClean="0"/>
              <a:t>KCMU</a:t>
            </a:r>
            <a:r>
              <a:rPr lang="en-US" dirty="0" smtClean="0"/>
              <a:t>/Urban Institute analysis of 2012 </a:t>
            </a:r>
            <a:r>
              <a:rPr lang="en-US" dirty="0" err="1" smtClean="0"/>
              <a:t>ASEC</a:t>
            </a:r>
            <a:r>
              <a:rPr lang="en-US" dirty="0" smtClean="0"/>
              <a:t> Supplement to the CPS.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Citizenship Status of Nonelderly Uninsured, by Race/Ethnicity, 2011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594211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</a:rPr>
              <a:t>21.4M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95600" y="594211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</a:rPr>
              <a:t>2.6M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5200" y="5971952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</a:rPr>
              <a:t>7.0M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1600" y="5971952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</a:rPr>
              <a:t>15.5 M</a:t>
            </a:r>
          </a:p>
        </p:txBody>
      </p:sp>
    </p:spTree>
    <p:extLst>
      <p:ext uri="{BB962C8B-B14F-4D97-AF65-F5344CB8AC3E}">
        <p14:creationId xmlns:p14="http://schemas.microsoft.com/office/powerpoint/2010/main" val="24518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Citizenship Status of Nonelderly Uninsured, by Race/Ethnicity, 2011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Citizenship Status of Nonelderly Uninsured, by Race/Ethnicity, 2011</dc:title>
  <dc:creator>Jamie Firth</dc:creator>
  <cp:lastModifiedBy>Jamie Firth</cp:lastModifiedBy>
  <cp:revision>1</cp:revision>
  <dcterms:created xsi:type="dcterms:W3CDTF">2013-03-15T22:21:52Z</dcterms:created>
  <dcterms:modified xsi:type="dcterms:W3CDTF">2013-03-15T22:21:56Z</dcterms:modified>
</cp:coreProperties>
</file>