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spPr>
            <a:ln>
              <a:solidFill>
                <a:schemeClr val="accent1"/>
              </a:solidFill>
            </a:ln>
          </c:spPr>
          <c:dPt>
            <c:idx val="1"/>
            <c:bubble3D val="0"/>
            <c:spPr>
              <a:solidFill>
                <a:srgbClr val="133559"/>
              </a:solidFill>
              <a:ln>
                <a:solidFill>
                  <a:schemeClr val="accent1"/>
                </a:solidFill>
              </a:ln>
            </c:spPr>
          </c:dPt>
          <c:dLbls>
            <c:dLbl>
              <c:idx val="0"/>
              <c:delete val="1"/>
            </c:dLbl>
            <c:dLbl>
              <c:idx val="1"/>
              <c:layout>
                <c:manualLayout>
                  <c:x val="-0.21897087674646723"/>
                  <c:y val="-8.4874798916264496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297966542061074E-3"/>
                  <c:y val="-0.15764991321649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5726689466846946"/>
                  <c:y val="0.193468482770298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Sheet1!$A$1:$D$1</c:f>
              <c:strCache>
                <c:ptCount val="4"/>
                <c:pt idx="0">
                  <c:v>Family Work Status</c:v>
                </c:pt>
                <c:pt idx="1">
                  <c:v>At Least 1 Full-Time Worker</c:v>
                </c:pt>
                <c:pt idx="2">
                  <c:v>Only Part-Time Workers</c:v>
                </c:pt>
                <c:pt idx="3">
                  <c:v>No Workers</c:v>
                </c:pt>
              </c:strCache>
            </c:strRef>
          </c:cat>
          <c:val>
            <c:numRef>
              <c:f>Sheet1!$A$2:$D$2</c:f>
              <c:numCache>
                <c:formatCode>0%</c:formatCode>
                <c:ptCount val="4"/>
                <c:pt idx="1">
                  <c:v>0.73199999999999998</c:v>
                </c:pt>
                <c:pt idx="2">
                  <c:v>0.115</c:v>
                </c:pt>
                <c:pt idx="3">
                  <c:v>0.152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8383838383838384E-2"/>
          <c:y val="0.21169354838709678"/>
          <c:w val="0.80218855218855223"/>
          <c:h val="0.64045698924731187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Family Income (%FPL)</c:v>
                </c:pt>
              </c:strCache>
            </c:strRef>
          </c:tx>
          <c:spPr>
            <a:ln>
              <a:solidFill>
                <a:srgbClr val="003466"/>
              </a:solidFill>
            </a:ln>
          </c:spPr>
          <c:dPt>
            <c:idx val="0"/>
            <c:bubble3D val="0"/>
            <c:spPr>
              <a:solidFill>
                <a:srgbClr val="001B36"/>
              </a:solidFill>
              <a:ln>
                <a:solidFill>
                  <a:srgbClr val="003466"/>
                </a:solidFill>
              </a:ln>
            </c:spPr>
          </c:dPt>
          <c:dPt>
            <c:idx val="1"/>
            <c:bubble3D val="0"/>
            <c:spPr>
              <a:solidFill>
                <a:srgbClr val="0A5B9E"/>
              </a:solidFill>
              <a:ln>
                <a:solidFill>
                  <a:srgbClr val="003466"/>
                </a:solidFill>
              </a:ln>
            </c:spPr>
          </c:dPt>
          <c:dLbls>
            <c:dLbl>
              <c:idx val="0"/>
              <c:layout>
                <c:manualLayout>
                  <c:x val="-0.19385985842678757"/>
                  <c:y val="0.16078390906781814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0.1848411940931626"/>
                  <c:y val="-0.10600552451104903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0.18165944219093824"/>
                  <c:y val="-1.023489755312844E-2"/>
                </c:manualLayout>
              </c:layout>
              <c:tx>
                <c:rich>
                  <a:bodyPr anchor="ctr"/>
                  <a:lstStyle/>
                  <a:p>
                    <a:pPr algn="just">
                      <a:defRPr sz="1400" b="1"/>
                    </a:pPr>
                    <a:r>
                      <a:rPr lang="en-US" b="1" dirty="0" smtClean="0"/>
                      <a:t>29%</a:t>
                    </a:r>
                    <a:endParaRPr lang="en-US" dirty="0"/>
                  </a:p>
                </c:rich>
              </c:tx>
              <c:numFmt formatCode="0%" sourceLinked="0"/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dirty="0"/>
                      <a:t>400</a:t>
                    </a:r>
                    <a:r>
                      <a:rPr lang="en-US" b="1" dirty="0" smtClean="0"/>
                      <a:t>%+ </a:t>
                    </a:r>
                    <a:r>
                      <a:rPr lang="en-US" b="1" dirty="0"/>
                      <a:t>FPL
</a:t>
                    </a:r>
                    <a:r>
                      <a:rPr lang="en-US" b="1" dirty="0" smtClean="0"/>
                      <a:t>17%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numFmt formatCode="0%" sourceLinked="0"/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Sheet1!$B$1:$E$1</c:f>
              <c:strCache>
                <c:ptCount val="4"/>
                <c:pt idx="0">
                  <c:v>&lt;100% FPL</c:v>
                </c:pt>
                <c:pt idx="1">
                  <c:v>100-199% FPL</c:v>
                </c:pt>
                <c:pt idx="2">
                  <c:v>200-399% FPL</c:v>
                </c:pt>
                <c:pt idx="3">
                  <c:v>400% + FPL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4"/>
                <c:pt idx="0">
                  <c:v>0.27395999999999998</c:v>
                </c:pt>
                <c:pt idx="1">
                  <c:v>0.27039999999999997</c:v>
                </c:pt>
                <c:pt idx="2">
                  <c:v>0.28999999999999998</c:v>
                </c:pt>
                <c:pt idx="3">
                  <c:v>0.17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ln>
              <a:solidFill>
                <a:srgbClr val="003466"/>
              </a:solidFill>
            </a:ln>
          </c:spPr>
          <c:dPt>
            <c:idx val="0"/>
            <c:bubble3D val="0"/>
            <c:spPr>
              <a:solidFill>
                <a:srgbClr val="0A5B9E"/>
              </a:solidFill>
              <a:ln>
                <a:solidFill>
                  <a:srgbClr val="003466"/>
                </a:solidFill>
              </a:ln>
            </c:spPr>
          </c:dPt>
          <c:dPt>
            <c:idx val="1"/>
            <c:bubble3D val="0"/>
            <c:spPr>
              <a:solidFill>
                <a:srgbClr val="001B36"/>
              </a:solidFill>
              <a:ln>
                <a:solidFill>
                  <a:srgbClr val="003466"/>
                </a:solidFill>
              </a:ln>
            </c:spPr>
          </c:dPt>
          <c:dPt>
            <c:idx val="2"/>
            <c:bubble3D val="0"/>
            <c:spPr>
              <a:solidFill>
                <a:srgbClr val="CCD6E0"/>
              </a:solidFill>
              <a:ln>
                <a:solidFill>
                  <a:srgbClr val="003466"/>
                </a:solidFill>
              </a:ln>
            </c:spPr>
          </c:dPt>
          <c:dPt>
            <c:idx val="3"/>
            <c:bubble3D val="0"/>
            <c:spPr>
              <a:solidFill>
                <a:srgbClr val="78A6DC"/>
              </a:solidFill>
              <a:ln>
                <a:solidFill>
                  <a:srgbClr val="003466"/>
                </a:solidFill>
              </a:ln>
            </c:spPr>
          </c:dPt>
          <c:dPt>
            <c:idx val="4"/>
            <c:bubble3D val="0"/>
            <c:spPr>
              <a:solidFill>
                <a:srgbClr val="FFFFFF"/>
              </a:solidFill>
              <a:ln>
                <a:solidFill>
                  <a:srgbClr val="003466"/>
                </a:solidFill>
              </a:ln>
            </c:spPr>
          </c:dPt>
          <c:dLbls>
            <c:dLbl>
              <c:idx val="0"/>
              <c:layout>
                <c:manualLayout>
                  <c:x val="0.24831649831649832"/>
                  <c:y val="0.14381323554313774"/>
                </c:manualLayout>
              </c:layout>
              <c:spPr/>
              <c:txPr>
                <a:bodyPr/>
                <a:lstStyle/>
                <a:p>
                  <a:pPr>
                    <a:defRPr sz="135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4689612662053608"/>
                  <c:y val="0.17722197527728389"/>
                </c:manualLayout>
              </c:layout>
              <c:spPr/>
              <c:txPr>
                <a:bodyPr/>
                <a:lstStyle/>
                <a:p>
                  <a:pPr>
                    <a:defRPr sz="135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25086759988334784"/>
                  <c:y val="-3.6929557192447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9926628489620617E-2"/>
                  <c:y val="-9.9928297773262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2824525860952903E-2"/>
                  <c:y val="-1.5541109863586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35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Asian/Pacific Islander</c:v>
                </c:pt>
                <c:pt idx="4">
                  <c:v>Other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0.44864064726221697</c:v>
                </c:pt>
                <c:pt idx="1">
                  <c:v>0.13586256641279243</c:v>
                </c:pt>
                <c:pt idx="2">
                  <c:v>0.33598879843661944</c:v>
                </c:pt>
                <c:pt idx="3">
                  <c:v>5.0394140484274069E-2</c:v>
                </c:pt>
                <c:pt idx="4">
                  <c:v>2.9100000000000001E-2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04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0.08333</cdr:x>
      <cdr:y>0.27475</cdr:y>
    </cdr:from>
    <cdr:to>
      <cdr:x>0.15909</cdr:x>
      <cdr:y>0.34397</cdr:y>
    </cdr:to>
    <cdr:cxnSp macro="">
      <cdr:nvCxnSpPr>
        <cdr:cNvPr id="3" name="Straight Connector 2"/>
        <cdr:cNvCxnSpPr/>
      </cdr:nvCxnSpPr>
      <cdr:spPr>
        <a:xfrm xmlns:a="http://schemas.openxmlformats.org/drawingml/2006/main" flipH="1" flipV="1">
          <a:off x="251460" y="1038424"/>
          <a:ext cx="228600" cy="261610"/>
        </a:xfrm>
        <a:prstGeom xmlns:a="http://schemas.openxmlformats.org/drawingml/2006/main" prst="line">
          <a:avLst/>
        </a:prstGeom>
        <a:ln xmlns:a="http://schemas.openxmlformats.org/drawingml/2006/main" w="12700" cmpd="sng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0.53283</cdr:x>
      <cdr:y>0.29042</cdr:y>
    </cdr:from>
    <cdr:to>
      <cdr:x>0.81061</cdr:x>
      <cdr:y>0.42885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07820" y="1097637"/>
          <a:ext cx="838200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bg1"/>
              </a:solidFill>
              <a:latin typeface="Calibri" pitchFamily="34" charset="0"/>
              <a:cs typeface="Meta Offc Pro"/>
            </a:rPr>
            <a:t>&lt;100% FPL</a:t>
          </a:r>
        </a:p>
      </cdr:txBody>
    </cdr:sp>
  </cdr:relSizeAnchor>
  <cdr:relSizeAnchor xmlns:cdr="http://schemas.openxmlformats.org/drawingml/2006/chartDrawing">
    <cdr:from>
      <cdr:x>0.43182</cdr:x>
      <cdr:y>0.59434</cdr:y>
    </cdr:from>
    <cdr:to>
      <cdr:x>0.78535</cdr:x>
      <cdr:y>0.73278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303020" y="2246326"/>
          <a:ext cx="1066784" cy="52323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chemeClr val="bg1"/>
              </a:solidFill>
              <a:latin typeface="Calibri" pitchFamily="34" charset="0"/>
              <a:cs typeface="Meta Offc Pro"/>
            </a:rPr>
            <a:t>100-199% FPL</a:t>
          </a:r>
        </a:p>
      </cdr:txBody>
    </cdr:sp>
  </cdr:relSizeAnchor>
  <cdr:relSizeAnchor xmlns:cdr="http://schemas.openxmlformats.org/drawingml/2006/chartDrawing">
    <cdr:from>
      <cdr:x>0.07828</cdr:x>
      <cdr:y>0.50274</cdr:y>
    </cdr:from>
    <cdr:to>
      <cdr:x>0.40657</cdr:x>
      <cdr:y>0.64118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36220" y="1900118"/>
          <a:ext cx="990622" cy="52323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/>
            <a:t>200-399% FPL</a:t>
          </a:r>
          <a:endParaRPr lang="en-US" sz="1400" dirty="0" smtClean="0">
            <a:latin typeface="Calibri" pitchFamily="34" charset="0"/>
            <a:cs typeface="Meta Offc Pro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3BB1F-8C33-43ED-8AD6-90D368F08201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308CA-79F6-4B42-969F-6A08BA5F6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5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Updated</a:t>
            </a:r>
            <a:r>
              <a:rPr lang="en-US" baseline="0" dirty="0" smtClean="0"/>
              <a:t> 11/17/15 - MM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29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987058"/>
              </p:ext>
            </p:extLst>
          </p:nvPr>
        </p:nvGraphicFramePr>
        <p:xfrm>
          <a:off x="5844540" y="1381823"/>
          <a:ext cx="3017520" cy="3779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0" y="6400800"/>
            <a:ext cx="8276841" cy="457200"/>
          </a:xfrm>
          <a:prstGeom prst="rect">
            <a:avLst/>
          </a:prstGeom>
        </p:spPr>
        <p:txBody>
          <a:bodyPr anchor="b" anchorCtr="0"/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sym typeface="Tahoma" pitchFamily="34" charset="0"/>
              </a:rPr>
              <a:t>NOTES: The U.S. Census Bureau's poverty threshold for a family with two adults and one child was $19,055 in 2014. Data may not total 100% due to rounding. 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sym typeface="Tahoma" pitchFamily="34" charset="0"/>
              </a:rPr>
              <a:t>SOURCE: Kaiser Family Foundation analysis of the 2015 ASEC Supplement to the CPS.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600" dirty="0"/>
              <a:t>Characteristics of the Nonelderly Uninsured, 2014</a:t>
            </a:r>
          </a:p>
        </p:txBody>
      </p:sp>
      <p:graphicFrame>
        <p:nvGraphicFramePr>
          <p:cNvPr id="9" name="Chart Placeholder 8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1183969549"/>
              </p:ext>
            </p:extLst>
          </p:nvPr>
        </p:nvGraphicFramePr>
        <p:xfrm>
          <a:off x="0" y="1193303"/>
          <a:ext cx="2909122" cy="3801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Placeholder 6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001264813"/>
              </p:ext>
            </p:extLst>
          </p:nvPr>
        </p:nvGraphicFramePr>
        <p:xfrm>
          <a:off x="2791006" y="1190323"/>
          <a:ext cx="3050951" cy="3854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362200" y="5665113"/>
            <a:ext cx="369062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Tahoma" pitchFamily="34" charset="0"/>
              <a:buNone/>
            </a:pPr>
            <a:r>
              <a:rPr lang="en-US" sz="2200" b="1" dirty="0">
                <a:solidFill>
                  <a:srgbClr val="000000"/>
                </a:solidFill>
                <a:cs typeface="Arial" pitchFamily="34" charset="0"/>
                <a:sym typeface="Tahoma" pitchFamily="34" charset="0"/>
              </a:rPr>
              <a:t>Total = </a:t>
            </a:r>
            <a:r>
              <a:rPr lang="en-US" sz="2200" b="1" dirty="0" smtClean="0">
                <a:solidFill>
                  <a:srgbClr val="000000"/>
                </a:solidFill>
                <a:cs typeface="Arial" pitchFamily="34" charset="0"/>
                <a:sym typeface="Tahoma" pitchFamily="34" charset="0"/>
              </a:rPr>
              <a:t>32.3 Million Uninsured</a:t>
            </a:r>
            <a:endParaRPr lang="en-US" sz="2200" b="1" dirty="0">
              <a:solidFill>
                <a:srgbClr val="000000"/>
              </a:solidFill>
              <a:cs typeface="Arial" pitchFamily="34" charset="0"/>
              <a:sym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24094" y="2640641"/>
            <a:ext cx="106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FFFFF"/>
                </a:solidFill>
              </a:rPr>
              <a:t>1 or More Full-Time Workers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96829" y="2158637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No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Workers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68328" y="285608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Part-Time Workers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11980" y="321854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Hispanic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26650" y="2379031"/>
            <a:ext cx="9898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FFFFF"/>
                </a:solidFill>
              </a:rPr>
              <a:t>White non-Hispanic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67075" y="4359463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/>
              <a:t>Other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147494" y="4398329"/>
            <a:ext cx="11865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Asian/Native Hawaiian or Pacific Islander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16482" y="2266359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/>
                </a:solidFill>
              </a:rPr>
              <a:t>Black</a:t>
            </a:r>
            <a:endParaRPr lang="en-US" sz="1400" b="1" dirty="0">
              <a:solidFill>
                <a:schemeClr val="bg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 flipV="1">
            <a:off x="4309441" y="4305352"/>
            <a:ext cx="93593" cy="20800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1" y="990600"/>
            <a:ext cx="20574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60" b="1" dirty="0" smtClean="0">
                <a:latin typeface="Calibri" pitchFamily="34" charset="0"/>
                <a:cs typeface="Meta Offc Pro"/>
              </a:rPr>
              <a:t>Family Income (% FPL)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76600" y="1107335"/>
            <a:ext cx="20574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60" b="1" dirty="0" smtClean="0">
                <a:latin typeface="Calibri" pitchFamily="34" charset="0"/>
                <a:cs typeface="Meta Offc Pro"/>
              </a:rPr>
              <a:t>Race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24600" y="1071670"/>
            <a:ext cx="20574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60" b="1" dirty="0" smtClean="0">
                <a:latin typeface="Calibri" pitchFamily="34" charset="0"/>
                <a:cs typeface="Meta Offc Pro"/>
              </a:rPr>
              <a:t>Family Work Status</a:t>
            </a:r>
          </a:p>
        </p:txBody>
      </p:sp>
    </p:spTree>
    <p:extLst>
      <p:ext uri="{BB962C8B-B14F-4D97-AF65-F5344CB8AC3E}">
        <p14:creationId xmlns:p14="http://schemas.microsoft.com/office/powerpoint/2010/main" val="117885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KFF">
      <a:dk1>
        <a:srgbClr val="000000"/>
      </a:dk1>
      <a:lt1>
        <a:srgbClr val="FFFFFF"/>
      </a:lt1>
      <a:dk2>
        <a:srgbClr val="E05C26"/>
      </a:dk2>
      <a:lt2>
        <a:srgbClr val="FF8811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CMU Color Theme">
    <a:dk1>
      <a:srgbClr val="000000"/>
    </a:dk1>
    <a:lt1>
      <a:srgbClr val="FFFFFF"/>
    </a:lt1>
    <a:dk2>
      <a:srgbClr val="003466"/>
    </a:dk2>
    <a:lt2>
      <a:srgbClr val="CCD6E0"/>
    </a:lt2>
    <a:accent1>
      <a:srgbClr val="003466"/>
    </a:accent1>
    <a:accent2>
      <a:srgbClr val="0A5B9E"/>
    </a:accent2>
    <a:accent3>
      <a:srgbClr val="78A6DC"/>
    </a:accent3>
    <a:accent4>
      <a:srgbClr val="CCD6E0"/>
    </a:accent4>
    <a:accent5>
      <a:srgbClr val="F79647"/>
    </a:accent5>
    <a:accent6>
      <a:srgbClr val="C04900"/>
    </a:accent6>
    <a:hlink>
      <a:srgbClr val="548DD4"/>
    </a:hlink>
    <a:folHlink>
      <a:srgbClr val="17365D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KCMU Color Theme">
    <a:dk1>
      <a:srgbClr val="000000"/>
    </a:dk1>
    <a:lt1>
      <a:srgbClr val="FFFFFF"/>
    </a:lt1>
    <a:dk2>
      <a:srgbClr val="003466"/>
    </a:dk2>
    <a:lt2>
      <a:srgbClr val="CCD6E0"/>
    </a:lt2>
    <a:accent1>
      <a:srgbClr val="003466"/>
    </a:accent1>
    <a:accent2>
      <a:srgbClr val="0A5B9E"/>
    </a:accent2>
    <a:accent3>
      <a:srgbClr val="78A6DC"/>
    </a:accent3>
    <a:accent4>
      <a:srgbClr val="CCD6E0"/>
    </a:accent4>
    <a:accent5>
      <a:srgbClr val="F79647"/>
    </a:accent5>
    <a:accent6>
      <a:srgbClr val="C04900"/>
    </a:accent6>
    <a:hlink>
      <a:srgbClr val="548DD4"/>
    </a:hlink>
    <a:folHlink>
      <a:srgbClr val="17365D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KCMU Color Theme">
    <a:dk1>
      <a:srgbClr val="000000"/>
    </a:dk1>
    <a:lt1>
      <a:srgbClr val="FFFFFF"/>
    </a:lt1>
    <a:dk2>
      <a:srgbClr val="003466"/>
    </a:dk2>
    <a:lt2>
      <a:srgbClr val="CCD6E0"/>
    </a:lt2>
    <a:accent1>
      <a:srgbClr val="003466"/>
    </a:accent1>
    <a:accent2>
      <a:srgbClr val="0A5B9E"/>
    </a:accent2>
    <a:accent3>
      <a:srgbClr val="78A6DC"/>
    </a:accent3>
    <a:accent4>
      <a:srgbClr val="CCD6E0"/>
    </a:accent4>
    <a:accent5>
      <a:srgbClr val="F79647"/>
    </a:accent5>
    <a:accent6>
      <a:srgbClr val="C04900"/>
    </a:accent6>
    <a:hlink>
      <a:srgbClr val="548DD4"/>
    </a:hlink>
    <a:folHlink>
      <a:srgbClr val="17365D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129</Words>
  <Application>Microsoft Office PowerPoint</Application>
  <PresentationFormat>On-screen Show (4:3)</PresentationFormat>
  <Paragraphs>33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Characteristics of the Nonelderly Uninsured, 2014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Characteristics of the Nonelderly Uninsured, 2014</dc:title>
  <dc:creator>Melissa Majerol</dc:creator>
  <cp:lastModifiedBy>Melissa Majerol</cp:lastModifiedBy>
  <cp:revision>1</cp:revision>
  <dcterms:created xsi:type="dcterms:W3CDTF">2015-11-18T15:48:53Z</dcterms:created>
  <dcterms:modified xsi:type="dcterms:W3CDTF">2015-11-18T15:48:54Z</dcterms:modified>
</cp:coreProperties>
</file>