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1" d="100"/>
          <a:sy n="101" d="100"/>
        </p:scale>
        <p:origin x="-1348" y="-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1273458819065045E-2"/>
          <c:y val="7.9505939872917875E-2"/>
          <c:w val="0.9031347623007081"/>
          <c:h val="0.8175535795823927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Current Medicaid Limit</c:v>
                </c:pt>
              </c:strCache>
            </c:strRef>
          </c:tx>
          <c:spPr>
            <a:solidFill>
              <a:schemeClr val="accent1"/>
            </a:solidFill>
            <a:ln w="12700">
              <a:solidFill>
                <a:schemeClr val="tx1"/>
              </a:solidFill>
            </a:ln>
          </c:spPr>
          <c:invertIfNegative val="0"/>
          <c:cat>
            <c:strRef>
              <c:f>Sheet1!$A$2:$A$40</c:f>
              <c:strCache>
                <c:ptCount val="39"/>
                <c:pt idx="0">
                  <c:v>AR</c:v>
                </c:pt>
                <c:pt idx="1">
                  <c:v>AL</c:v>
                </c:pt>
                <c:pt idx="2">
                  <c:v>IN</c:v>
                </c:pt>
                <c:pt idx="3">
                  <c:v>LA</c:v>
                </c:pt>
                <c:pt idx="4">
                  <c:v>TX</c:v>
                </c:pt>
                <c:pt idx="5">
                  <c:v>MS</c:v>
                </c:pt>
                <c:pt idx="6">
                  <c:v>VA</c:v>
                </c:pt>
                <c:pt idx="7">
                  <c:v>KS</c:v>
                </c:pt>
                <c:pt idx="8">
                  <c:v>WV</c:v>
                </c:pt>
                <c:pt idx="9">
                  <c:v>MO</c:v>
                </c:pt>
                <c:pt idx="10">
                  <c:v>ID</c:v>
                </c:pt>
                <c:pt idx="11">
                  <c:v>OR</c:v>
                </c:pt>
                <c:pt idx="12">
                  <c:v>UT</c:v>
                </c:pt>
                <c:pt idx="13">
                  <c:v>NH</c:v>
                </c:pt>
                <c:pt idx="14">
                  <c:v>NC</c:v>
                </c:pt>
                <c:pt idx="15">
                  <c:v>GA</c:v>
                </c:pt>
                <c:pt idx="16">
                  <c:v>SD</c:v>
                </c:pt>
                <c:pt idx="17">
                  <c:v>WY</c:v>
                </c:pt>
                <c:pt idx="18">
                  <c:v>OK</c:v>
                </c:pt>
                <c:pt idx="19">
                  <c:v>MT</c:v>
                </c:pt>
                <c:pt idx="20">
                  <c:v>FL</c:v>
                </c:pt>
                <c:pt idx="21">
                  <c:v>KY</c:v>
                </c:pt>
                <c:pt idx="22">
                  <c:v>ND</c:v>
                </c:pt>
                <c:pt idx="23">
                  <c:v>NE</c:v>
                </c:pt>
                <c:pt idx="24">
                  <c:v>PA</c:v>
                </c:pt>
                <c:pt idx="25">
                  <c:v>MI</c:v>
                </c:pt>
                <c:pt idx="26">
                  <c:v>WA</c:v>
                </c:pt>
                <c:pt idx="27">
                  <c:v>AK</c:v>
                </c:pt>
                <c:pt idx="28">
                  <c:v>IA</c:v>
                </c:pt>
                <c:pt idx="29">
                  <c:v>NV</c:v>
                </c:pt>
                <c:pt idx="30">
                  <c:v>NM</c:v>
                </c:pt>
                <c:pt idx="31">
                  <c:v>SC</c:v>
                </c:pt>
                <c:pt idx="32">
                  <c:v>OH</c:v>
                </c:pt>
                <c:pt idx="33">
                  <c:v>AZ</c:v>
                </c:pt>
                <c:pt idx="34">
                  <c:v>CA</c:v>
                </c:pt>
                <c:pt idx="35">
                  <c:v>CO</c:v>
                </c:pt>
                <c:pt idx="36">
                  <c:v>DE</c:v>
                </c:pt>
                <c:pt idx="37">
                  <c:v>MD</c:v>
                </c:pt>
                <c:pt idx="38">
                  <c:v>TN</c:v>
                </c:pt>
              </c:strCache>
            </c:strRef>
          </c:cat>
          <c:val>
            <c:numRef>
              <c:f>Sheet1!$B$2:$B$40</c:f>
              <c:numCache>
                <c:formatCode>0%</c:formatCode>
                <c:ptCount val="39"/>
                <c:pt idx="0">
                  <c:v>0.16</c:v>
                </c:pt>
                <c:pt idx="1">
                  <c:v>0.23</c:v>
                </c:pt>
                <c:pt idx="2">
                  <c:v>0.24</c:v>
                </c:pt>
                <c:pt idx="3">
                  <c:v>0.24</c:v>
                </c:pt>
                <c:pt idx="4">
                  <c:v>0.25</c:v>
                </c:pt>
                <c:pt idx="5">
                  <c:v>0.28999999999999998</c:v>
                </c:pt>
                <c:pt idx="6">
                  <c:v>0.3</c:v>
                </c:pt>
                <c:pt idx="7">
                  <c:v>0.31</c:v>
                </c:pt>
                <c:pt idx="8">
                  <c:v>0.31</c:v>
                </c:pt>
                <c:pt idx="9">
                  <c:v>0.35</c:v>
                </c:pt>
                <c:pt idx="10">
                  <c:v>0.37</c:v>
                </c:pt>
                <c:pt idx="11">
                  <c:v>0.39</c:v>
                </c:pt>
                <c:pt idx="12">
                  <c:v>0.42</c:v>
                </c:pt>
                <c:pt idx="13">
                  <c:v>0.47</c:v>
                </c:pt>
                <c:pt idx="14">
                  <c:v>0.47</c:v>
                </c:pt>
                <c:pt idx="15">
                  <c:v>0.48</c:v>
                </c:pt>
                <c:pt idx="16">
                  <c:v>0.5</c:v>
                </c:pt>
                <c:pt idx="17">
                  <c:v>0.5</c:v>
                </c:pt>
                <c:pt idx="18">
                  <c:v>0.51</c:v>
                </c:pt>
                <c:pt idx="19">
                  <c:v>0.54</c:v>
                </c:pt>
                <c:pt idx="20">
                  <c:v>0.56000000000000005</c:v>
                </c:pt>
                <c:pt idx="21">
                  <c:v>0.56999999999999995</c:v>
                </c:pt>
                <c:pt idx="22">
                  <c:v>0.56999999999999995</c:v>
                </c:pt>
                <c:pt idx="23">
                  <c:v>0.57999999999999996</c:v>
                </c:pt>
                <c:pt idx="24">
                  <c:v>0.57999999999999996</c:v>
                </c:pt>
                <c:pt idx="25">
                  <c:v>0.64</c:v>
                </c:pt>
                <c:pt idx="26">
                  <c:v>0.71</c:v>
                </c:pt>
                <c:pt idx="27">
                  <c:v>0.78</c:v>
                </c:pt>
                <c:pt idx="28">
                  <c:v>0.8</c:v>
                </c:pt>
                <c:pt idx="29">
                  <c:v>0.84</c:v>
                </c:pt>
                <c:pt idx="30">
                  <c:v>0.85</c:v>
                </c:pt>
                <c:pt idx="31">
                  <c:v>0.89</c:v>
                </c:pt>
                <c:pt idx="32">
                  <c:v>0.96</c:v>
                </c:pt>
                <c:pt idx="33">
                  <c:v>1.06</c:v>
                </c:pt>
                <c:pt idx="34">
                  <c:v>1.06</c:v>
                </c:pt>
                <c:pt idx="35">
                  <c:v>1.06</c:v>
                </c:pt>
                <c:pt idx="36">
                  <c:v>1.2</c:v>
                </c:pt>
                <c:pt idx="37">
                  <c:v>1.22</c:v>
                </c:pt>
                <c:pt idx="38">
                  <c:v>1.22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Not Eligible for Subsidies</c:v>
                </c:pt>
              </c:strCache>
            </c:strRef>
          </c:tx>
          <c:spPr>
            <a:solidFill>
              <a:schemeClr val="accent5"/>
            </a:solidFill>
            <a:ln w="12700">
              <a:solidFill>
                <a:schemeClr val="tx1"/>
              </a:solidFill>
            </a:ln>
          </c:spPr>
          <c:invertIfNegative val="0"/>
          <c:cat>
            <c:strRef>
              <c:f>Sheet1!$A$2:$A$40</c:f>
              <c:strCache>
                <c:ptCount val="39"/>
                <c:pt idx="0">
                  <c:v>AR</c:v>
                </c:pt>
                <c:pt idx="1">
                  <c:v>AL</c:v>
                </c:pt>
                <c:pt idx="2">
                  <c:v>IN</c:v>
                </c:pt>
                <c:pt idx="3">
                  <c:v>LA</c:v>
                </c:pt>
                <c:pt idx="4">
                  <c:v>TX</c:v>
                </c:pt>
                <c:pt idx="5">
                  <c:v>MS</c:v>
                </c:pt>
                <c:pt idx="6">
                  <c:v>VA</c:v>
                </c:pt>
                <c:pt idx="7">
                  <c:v>KS</c:v>
                </c:pt>
                <c:pt idx="8">
                  <c:v>WV</c:v>
                </c:pt>
                <c:pt idx="9">
                  <c:v>MO</c:v>
                </c:pt>
                <c:pt idx="10">
                  <c:v>ID</c:v>
                </c:pt>
                <c:pt idx="11">
                  <c:v>OR</c:v>
                </c:pt>
                <c:pt idx="12">
                  <c:v>UT</c:v>
                </c:pt>
                <c:pt idx="13">
                  <c:v>NH</c:v>
                </c:pt>
                <c:pt idx="14">
                  <c:v>NC</c:v>
                </c:pt>
                <c:pt idx="15">
                  <c:v>GA</c:v>
                </c:pt>
                <c:pt idx="16">
                  <c:v>SD</c:v>
                </c:pt>
                <c:pt idx="17">
                  <c:v>WY</c:v>
                </c:pt>
                <c:pt idx="18">
                  <c:v>OK</c:v>
                </c:pt>
                <c:pt idx="19">
                  <c:v>MT</c:v>
                </c:pt>
                <c:pt idx="20">
                  <c:v>FL</c:v>
                </c:pt>
                <c:pt idx="21">
                  <c:v>KY</c:v>
                </c:pt>
                <c:pt idx="22">
                  <c:v>ND</c:v>
                </c:pt>
                <c:pt idx="23">
                  <c:v>NE</c:v>
                </c:pt>
                <c:pt idx="24">
                  <c:v>PA</c:v>
                </c:pt>
                <c:pt idx="25">
                  <c:v>MI</c:v>
                </c:pt>
                <c:pt idx="26">
                  <c:v>WA</c:v>
                </c:pt>
                <c:pt idx="27">
                  <c:v>AK</c:v>
                </c:pt>
                <c:pt idx="28">
                  <c:v>IA</c:v>
                </c:pt>
                <c:pt idx="29">
                  <c:v>NV</c:v>
                </c:pt>
                <c:pt idx="30">
                  <c:v>NM</c:v>
                </c:pt>
                <c:pt idx="31">
                  <c:v>SC</c:v>
                </c:pt>
                <c:pt idx="32">
                  <c:v>OH</c:v>
                </c:pt>
                <c:pt idx="33">
                  <c:v>AZ</c:v>
                </c:pt>
                <c:pt idx="34">
                  <c:v>CA</c:v>
                </c:pt>
                <c:pt idx="35">
                  <c:v>CO</c:v>
                </c:pt>
                <c:pt idx="36">
                  <c:v>DE</c:v>
                </c:pt>
                <c:pt idx="37">
                  <c:v>MD</c:v>
                </c:pt>
                <c:pt idx="38">
                  <c:v>TN</c:v>
                </c:pt>
              </c:strCache>
            </c:strRef>
          </c:cat>
          <c:val>
            <c:numRef>
              <c:f>Sheet1!$C$2:$C$40</c:f>
              <c:numCache>
                <c:formatCode>0%</c:formatCode>
                <c:ptCount val="39"/>
                <c:pt idx="0">
                  <c:v>0.84</c:v>
                </c:pt>
                <c:pt idx="1">
                  <c:v>0.77</c:v>
                </c:pt>
                <c:pt idx="2">
                  <c:v>0.76</c:v>
                </c:pt>
                <c:pt idx="3">
                  <c:v>0.76</c:v>
                </c:pt>
                <c:pt idx="4">
                  <c:v>0.75</c:v>
                </c:pt>
                <c:pt idx="5">
                  <c:v>0.71</c:v>
                </c:pt>
                <c:pt idx="6">
                  <c:v>0.7</c:v>
                </c:pt>
                <c:pt idx="7">
                  <c:v>0.69</c:v>
                </c:pt>
                <c:pt idx="8">
                  <c:v>0.69</c:v>
                </c:pt>
                <c:pt idx="9">
                  <c:v>0.65</c:v>
                </c:pt>
                <c:pt idx="10">
                  <c:v>0.63</c:v>
                </c:pt>
                <c:pt idx="11">
                  <c:v>0.61</c:v>
                </c:pt>
                <c:pt idx="12">
                  <c:v>0.57999999999999996</c:v>
                </c:pt>
                <c:pt idx="13">
                  <c:v>0.53</c:v>
                </c:pt>
                <c:pt idx="14">
                  <c:v>0.53</c:v>
                </c:pt>
                <c:pt idx="15">
                  <c:v>0.52</c:v>
                </c:pt>
                <c:pt idx="16">
                  <c:v>0.5</c:v>
                </c:pt>
                <c:pt idx="17">
                  <c:v>0.5</c:v>
                </c:pt>
                <c:pt idx="18">
                  <c:v>0.49</c:v>
                </c:pt>
                <c:pt idx="19">
                  <c:v>0.46</c:v>
                </c:pt>
                <c:pt idx="20">
                  <c:v>0.44</c:v>
                </c:pt>
                <c:pt idx="21">
                  <c:v>0.43</c:v>
                </c:pt>
                <c:pt idx="22">
                  <c:v>0.43</c:v>
                </c:pt>
                <c:pt idx="23">
                  <c:v>0.42</c:v>
                </c:pt>
                <c:pt idx="24">
                  <c:v>0.42</c:v>
                </c:pt>
                <c:pt idx="25">
                  <c:v>0.36</c:v>
                </c:pt>
                <c:pt idx="26">
                  <c:v>0.28999999999999998</c:v>
                </c:pt>
                <c:pt idx="27">
                  <c:v>0.22</c:v>
                </c:pt>
                <c:pt idx="28">
                  <c:v>0.2</c:v>
                </c:pt>
                <c:pt idx="29">
                  <c:v>0.16</c:v>
                </c:pt>
                <c:pt idx="30">
                  <c:v>0.15</c:v>
                </c:pt>
                <c:pt idx="31">
                  <c:v>0.11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ACA Medicaid Expansion Limit</c:v>
                </c:pt>
              </c:strCache>
            </c:strRef>
          </c:tx>
          <c:spPr>
            <a:solidFill>
              <a:schemeClr val="accent5"/>
            </a:solidFill>
            <a:ln w="12700">
              <a:solidFill>
                <a:schemeClr val="tx1"/>
              </a:solidFill>
            </a:ln>
          </c:spPr>
          <c:invertIfNegative val="0"/>
          <c:cat>
            <c:strRef>
              <c:f>Sheet1!$A$2:$A$40</c:f>
              <c:strCache>
                <c:ptCount val="39"/>
                <c:pt idx="0">
                  <c:v>AR</c:v>
                </c:pt>
                <c:pt idx="1">
                  <c:v>AL</c:v>
                </c:pt>
                <c:pt idx="2">
                  <c:v>IN</c:v>
                </c:pt>
                <c:pt idx="3">
                  <c:v>LA</c:v>
                </c:pt>
                <c:pt idx="4">
                  <c:v>TX</c:v>
                </c:pt>
                <c:pt idx="5">
                  <c:v>MS</c:v>
                </c:pt>
                <c:pt idx="6">
                  <c:v>VA</c:v>
                </c:pt>
                <c:pt idx="7">
                  <c:v>KS</c:v>
                </c:pt>
                <c:pt idx="8">
                  <c:v>WV</c:v>
                </c:pt>
                <c:pt idx="9">
                  <c:v>MO</c:v>
                </c:pt>
                <c:pt idx="10">
                  <c:v>ID</c:v>
                </c:pt>
                <c:pt idx="11">
                  <c:v>OR</c:v>
                </c:pt>
                <c:pt idx="12">
                  <c:v>UT</c:v>
                </c:pt>
                <c:pt idx="13">
                  <c:v>NH</c:v>
                </c:pt>
                <c:pt idx="14">
                  <c:v>NC</c:v>
                </c:pt>
                <c:pt idx="15">
                  <c:v>GA</c:v>
                </c:pt>
                <c:pt idx="16">
                  <c:v>SD</c:v>
                </c:pt>
                <c:pt idx="17">
                  <c:v>WY</c:v>
                </c:pt>
                <c:pt idx="18">
                  <c:v>OK</c:v>
                </c:pt>
                <c:pt idx="19">
                  <c:v>MT</c:v>
                </c:pt>
                <c:pt idx="20">
                  <c:v>FL</c:v>
                </c:pt>
                <c:pt idx="21">
                  <c:v>KY</c:v>
                </c:pt>
                <c:pt idx="22">
                  <c:v>ND</c:v>
                </c:pt>
                <c:pt idx="23">
                  <c:v>NE</c:v>
                </c:pt>
                <c:pt idx="24">
                  <c:v>PA</c:v>
                </c:pt>
                <c:pt idx="25">
                  <c:v>MI</c:v>
                </c:pt>
                <c:pt idx="26">
                  <c:v>WA</c:v>
                </c:pt>
                <c:pt idx="27">
                  <c:v>AK</c:v>
                </c:pt>
                <c:pt idx="28">
                  <c:v>IA</c:v>
                </c:pt>
                <c:pt idx="29">
                  <c:v>NV</c:v>
                </c:pt>
                <c:pt idx="30">
                  <c:v>NM</c:v>
                </c:pt>
                <c:pt idx="31">
                  <c:v>SC</c:v>
                </c:pt>
                <c:pt idx="32">
                  <c:v>OH</c:v>
                </c:pt>
                <c:pt idx="33">
                  <c:v>AZ</c:v>
                </c:pt>
                <c:pt idx="34">
                  <c:v>CA</c:v>
                </c:pt>
                <c:pt idx="35">
                  <c:v>CO</c:v>
                </c:pt>
                <c:pt idx="36">
                  <c:v>DE</c:v>
                </c:pt>
                <c:pt idx="37">
                  <c:v>MD</c:v>
                </c:pt>
                <c:pt idx="38">
                  <c:v>TN</c:v>
                </c:pt>
              </c:strCache>
            </c:strRef>
          </c:cat>
          <c:val>
            <c:numRef>
              <c:f>Sheet1!$D$2:$D$40</c:f>
              <c:numCache>
                <c:formatCode>0%</c:formatCode>
                <c:ptCount val="39"/>
                <c:pt idx="0">
                  <c:v>0.38</c:v>
                </c:pt>
                <c:pt idx="1">
                  <c:v>0.38</c:v>
                </c:pt>
                <c:pt idx="2">
                  <c:v>0.38</c:v>
                </c:pt>
                <c:pt idx="3">
                  <c:v>0.38</c:v>
                </c:pt>
                <c:pt idx="4">
                  <c:v>0.38</c:v>
                </c:pt>
                <c:pt idx="5">
                  <c:v>0.38</c:v>
                </c:pt>
                <c:pt idx="6">
                  <c:v>0.38</c:v>
                </c:pt>
                <c:pt idx="7">
                  <c:v>0.38</c:v>
                </c:pt>
                <c:pt idx="8">
                  <c:v>0.38</c:v>
                </c:pt>
                <c:pt idx="9">
                  <c:v>0.38</c:v>
                </c:pt>
                <c:pt idx="10">
                  <c:v>0.38</c:v>
                </c:pt>
                <c:pt idx="11">
                  <c:v>0.38</c:v>
                </c:pt>
                <c:pt idx="12">
                  <c:v>0.38</c:v>
                </c:pt>
                <c:pt idx="13">
                  <c:v>0.38</c:v>
                </c:pt>
                <c:pt idx="14">
                  <c:v>0.38</c:v>
                </c:pt>
                <c:pt idx="15">
                  <c:v>0.38</c:v>
                </c:pt>
                <c:pt idx="16">
                  <c:v>0.38</c:v>
                </c:pt>
                <c:pt idx="17">
                  <c:v>0.38</c:v>
                </c:pt>
                <c:pt idx="18">
                  <c:v>0.38</c:v>
                </c:pt>
                <c:pt idx="19">
                  <c:v>0.38</c:v>
                </c:pt>
                <c:pt idx="20">
                  <c:v>0.38</c:v>
                </c:pt>
                <c:pt idx="21">
                  <c:v>0.38</c:v>
                </c:pt>
                <c:pt idx="22">
                  <c:v>0.38</c:v>
                </c:pt>
                <c:pt idx="23">
                  <c:v>0.38</c:v>
                </c:pt>
                <c:pt idx="24">
                  <c:v>0.38</c:v>
                </c:pt>
                <c:pt idx="25">
                  <c:v>0.38</c:v>
                </c:pt>
                <c:pt idx="26">
                  <c:v>0.38</c:v>
                </c:pt>
                <c:pt idx="27">
                  <c:v>0.38</c:v>
                </c:pt>
                <c:pt idx="28">
                  <c:v>0.38</c:v>
                </c:pt>
                <c:pt idx="29">
                  <c:v>0.38</c:v>
                </c:pt>
                <c:pt idx="30">
                  <c:v>0.38</c:v>
                </c:pt>
                <c:pt idx="31">
                  <c:v>0.38</c:v>
                </c:pt>
                <c:pt idx="32">
                  <c:v>0.42</c:v>
                </c:pt>
                <c:pt idx="33">
                  <c:v>0.32</c:v>
                </c:pt>
                <c:pt idx="34">
                  <c:v>0.32</c:v>
                </c:pt>
                <c:pt idx="35">
                  <c:v>0.32</c:v>
                </c:pt>
                <c:pt idx="36">
                  <c:v>0.18</c:v>
                </c:pt>
                <c:pt idx="37">
                  <c:v>0.16</c:v>
                </c:pt>
                <c:pt idx="38">
                  <c:v>0.16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346624"/>
        <c:axId val="46349696"/>
      </c:barChart>
      <c:catAx>
        <c:axId val="46346624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100" b="1"/>
            </a:pPr>
            <a:endParaRPr lang="en-US"/>
          </a:p>
        </c:txPr>
        <c:crossAx val="46349696"/>
        <c:crosses val="autoZero"/>
        <c:auto val="1"/>
        <c:lblAlgn val="ctr"/>
        <c:lblOffset val="100"/>
        <c:noMultiLvlLbl val="0"/>
      </c:catAx>
      <c:valAx>
        <c:axId val="46349696"/>
        <c:scaling>
          <c:orientation val="minMax"/>
          <c:max val="1.3800000000000001"/>
          <c:min val="0"/>
        </c:scaling>
        <c:delete val="0"/>
        <c:axPos val="l"/>
        <c:majorGridlines>
          <c:spPr>
            <a:ln w="12700">
              <a:solidFill>
                <a:schemeClr val="tx1"/>
              </a:solidFill>
            </a:ln>
          </c:spPr>
        </c:majorGridlines>
        <c:numFmt formatCode="0%" sourceLinked="1"/>
        <c:majorTickMark val="out"/>
        <c:minorTickMark val="none"/>
        <c:tickLblPos val="nextTo"/>
        <c:spPr>
          <a:ln w="12700">
            <a:noFill/>
          </a:ln>
        </c:spPr>
        <c:txPr>
          <a:bodyPr/>
          <a:lstStyle/>
          <a:p>
            <a:pPr>
              <a:defRPr sz="1600" b="1"/>
            </a:pPr>
            <a:endParaRPr lang="en-US"/>
          </a:p>
        </c:txPr>
        <c:crossAx val="46346624"/>
        <c:crosses val="autoZero"/>
        <c:crossBetween val="between"/>
        <c:majorUnit val="0.5"/>
      </c:valAx>
    </c:plotArea>
    <c:legend>
      <c:legendPos val="t"/>
      <c:legendEntry>
        <c:idx val="2"/>
        <c:delete val="1"/>
      </c:legendEntry>
      <c:layout>
        <c:manualLayout>
          <c:xMode val="edge"/>
          <c:yMode val="edge"/>
          <c:x val="0.21197732104890152"/>
          <c:y val="8.0133547499528345E-3"/>
          <c:w val="0.59956651060006583"/>
          <c:h val="6.7671834404129258E-2"/>
        </c:manualLayout>
      </c:layout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0.04453</cdr:y>
    </cdr:from>
    <cdr:to>
      <cdr:x>0.07214</cdr:x>
      <cdr:y>0.11573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-92075" y="211737"/>
          <a:ext cx="646364" cy="33852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US" sz="1600" b="1" dirty="0" smtClean="0">
              <a:latin typeface="Calibri" pitchFamily="34" charset="0"/>
              <a:cs typeface="Meta Offc Pro"/>
            </a:rPr>
            <a:t>138%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167E59-BFEC-4A08-B598-04D6C89E153E}" type="datetimeFigureOut">
              <a:rPr lang="en-US" smtClean="0"/>
              <a:t>5/3/2013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A4E7A9-AC3B-45BC-93A4-34BB074B3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062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Updated</a:t>
            </a:r>
            <a:r>
              <a:rPr lang="en-US" baseline="0" smtClean="0"/>
              <a:t> AHW 4-1-2013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36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3078407"/>
              </p:ext>
            </p:extLst>
          </p:nvPr>
        </p:nvGraphicFramePr>
        <p:xfrm>
          <a:off x="92075" y="1371600"/>
          <a:ext cx="8959850" cy="4754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 smtClean="0"/>
              <a:t>NOTE: Eleven states (</a:t>
            </a:r>
            <a:r>
              <a:rPr lang="it-IT" sz="1100" dirty="0" smtClean="0"/>
              <a:t>CT, HI, IL, MA, ME, MN, NJ, NY, RI, VT, WI) and DC </a:t>
            </a:r>
            <a:r>
              <a:rPr lang="en-US" sz="1100" dirty="0" smtClean="0"/>
              <a:t>already offer coverage to parents at or above 133% FPL; under the ACA an income disregard of 5 percentage points will be applied to this limit increasing the effective income limit to 138% FPL .</a:t>
            </a:r>
          </a:p>
          <a:p>
            <a:r>
              <a:rPr lang="en-US" sz="1100" dirty="0" smtClean="0"/>
              <a:t>SOURCE: Based on the results of a national survey conducted by the Kaiser Commission on Medicaid and the Uninsured and the Georgetown University Center for Children and Families, 2013.</a:t>
            </a:r>
            <a:endParaRPr lang="en-US" sz="11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 smtClean="0"/>
              <a:t>Changes in Parent Medicaid Eligibility Under the ACA Medicaid Expansion, as a Percent of the Federal Poverty Level</a:t>
            </a:r>
            <a:endParaRPr lang="en-US" sz="26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838200" y="1752600"/>
            <a:ext cx="8077200" cy="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44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31A3E3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124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Changes in Parent Medicaid Eligibility Under the ACA Medicaid Expansion, as a Percent of the Federal Poverty Level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Changes in Parent Medicaid Eligibility Under the ACA Medicaid Expansion, as a Percent of the Federal Poverty Level</dc:title>
  <dc:creator>Evonne Young</dc:creator>
  <cp:lastModifiedBy>LauraS</cp:lastModifiedBy>
  <cp:revision>3</cp:revision>
  <dcterms:created xsi:type="dcterms:W3CDTF">2013-03-13T19:53:40Z</dcterms:created>
  <dcterms:modified xsi:type="dcterms:W3CDTF">2013-05-03T15:10:19Z</dcterms:modified>
</cp:coreProperties>
</file>