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908045977012236E-2"/>
          <c:y val="5.8968058968058956E-2"/>
          <c:w val="0.89885057471264163"/>
          <c:h val="0.852579852579857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Hospital Care</c:v>
                </c:pt>
              </c:strCache>
            </c:strRef>
          </c:tx>
          <c:spPr>
            <a:solidFill>
              <a:schemeClr val="accent1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2.8179494836004272E-3"/>
                  <c:y val="3.3305067635776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2080279469956094E-4"/>
                  <c:y val="-6.58429234807187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751121463527181E-3"/>
                  <c:y val="-1.282051282051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817711726036027E-3"/>
                  <c:y val="7.997158814367402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4627626567756784E-3"/>
                  <c:y val="5.098929941449630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9.2472209324464105E-3"/>
                  <c:y val="1.821320411871593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784493818395692E-3"/>
                  <c:y val="4.23480718756309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5.0491633883633881E-3"/>
                  <c:y val="-2.6907866161199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2.1557681428065949E-3"/>
                  <c:y val="-4.431657581263885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6493743524062982E-4"/>
                  <c:y val="7.518099787902843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Sheet1!$B$2:$L$2</c:f>
              <c:numCache>
                <c:formatCode>0.0%</c:formatCode>
                <c:ptCount val="11"/>
                <c:pt idx="0">
                  <c:v>8.1406682052602569E-2</c:v>
                </c:pt>
                <c:pt idx="1">
                  <c:v>8.2608966570084513E-2</c:v>
                </c:pt>
                <c:pt idx="2">
                  <c:v>8.1573921998688542E-2</c:v>
                </c:pt>
                <c:pt idx="3">
                  <c:v>7.5736986447165672E-2</c:v>
                </c:pt>
                <c:pt idx="4">
                  <c:v>7.6598947374000262E-2</c:v>
                </c:pt>
                <c:pt idx="5">
                  <c:v>6.982961063001239E-2</c:v>
                </c:pt>
                <c:pt idx="6">
                  <c:v>6.2208457773257786E-2</c:v>
                </c:pt>
                <c:pt idx="7">
                  <c:v>5.3022776240620635E-2</c:v>
                </c:pt>
                <c:pt idx="8">
                  <c:v>6.6739532606593863E-2</c:v>
                </c:pt>
                <c:pt idx="9">
                  <c:v>4.887003942873968E-2</c:v>
                </c:pt>
                <c:pt idx="10">
                  <c:v>4.25053899320115E-2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Physician and Clinical Services</c:v>
                </c:pt>
              </c:strCache>
            </c:strRef>
          </c:tx>
          <c:spPr>
            <a:solidFill>
              <a:schemeClr val="accent3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4947683109118102E-3"/>
                  <c:y val="-1.892744479495270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4964166368024773E-3"/>
                  <c:y val="-2.127397536846358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3126682195290767E-3"/>
                  <c:y val="-7.69230769230769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5.7502242927054345E-3"/>
                  <c:y val="-4.254996971532310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5.6652160556223286E-3"/>
                  <c:y val="-1.60922673127397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Sheet1!$B$3:$L$3</c:f>
              <c:numCache>
                <c:formatCode>0.0%</c:formatCode>
                <c:ptCount val="11"/>
                <c:pt idx="0">
                  <c:v>8.5378556866897465E-2</c:v>
                </c:pt>
                <c:pt idx="1">
                  <c:v>7.9609522482230868E-2</c:v>
                </c:pt>
                <c:pt idx="2">
                  <c:v>7.9615666715564026E-2</c:v>
                </c:pt>
                <c:pt idx="3">
                  <c:v>6.8698079008225832E-2</c:v>
                </c:pt>
                <c:pt idx="4">
                  <c:v>6.0854330518451856E-2</c:v>
                </c:pt>
                <c:pt idx="5">
                  <c:v>5.1745090472412443E-2</c:v>
                </c:pt>
                <c:pt idx="6">
                  <c:v>5.2414953040997136E-2</c:v>
                </c:pt>
                <c:pt idx="7">
                  <c:v>5.3407855586786956E-2</c:v>
                </c:pt>
                <c:pt idx="8">
                  <c:v>3.4511325956061184E-2</c:v>
                </c:pt>
                <c:pt idx="9">
                  <c:v>3.1426544550579562E-2</c:v>
                </c:pt>
                <c:pt idx="10">
                  <c:v>4.3095874787111889E-2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Prescription Drugs</c:v>
                </c:pt>
              </c:strCache>
            </c:strRef>
          </c:tx>
          <c:spPr>
            <a:solidFill>
              <a:schemeClr val="accent5"/>
            </a:solidFill>
            <a:ln w="1281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4"/>
              <c:layout>
                <c:manualLayout>
                  <c:x val="2.8751121463527181E-3"/>
                  <c:y val="-5.128205128205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8751121463527181E-3"/>
                  <c:y val="-2.82051282051282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8.6253364390581535E-3"/>
                  <c:y val="-2.56410256410256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5058753029903063E-3"/>
                  <c:y val="1.59559862709468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4.4843049327354294E-3"/>
                  <c:y val="9.46372239747637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4.312668219529075E-3"/>
                  <c:y val="-5.128205128205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615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chemeClr val="tx1"/>
                    </a:solidFill>
                    <a:latin typeface="+mj-lt"/>
                    <a:ea typeface="Tahoma"/>
                    <a:cs typeface="Tahoma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Sheet1!$B$1:$L$1</c:f>
              <c:numCache>
                <c:formatCode>General</c:formatCode>
                <c:ptCount val="11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</c:numCache>
            </c:numRef>
          </c:cat>
          <c:val>
            <c:numRef>
              <c:f>Sheet1!$B$4:$L$4</c:f>
              <c:numCache>
                <c:formatCode>0.0%</c:formatCode>
                <c:ptCount val="11"/>
                <c:pt idx="0">
                  <c:v>0.1471892267478411</c:v>
                </c:pt>
                <c:pt idx="1">
                  <c:v>0.14042513303433668</c:v>
                </c:pt>
                <c:pt idx="2">
                  <c:v>0.11275851821877704</c:v>
                </c:pt>
                <c:pt idx="3">
                  <c:v>9.1826472342964344E-2</c:v>
                </c:pt>
                <c:pt idx="4">
                  <c:v>6.537917109015591E-2</c:v>
                </c:pt>
                <c:pt idx="5">
                  <c:v>9.4842198330394367E-2</c:v>
                </c:pt>
                <c:pt idx="6">
                  <c:v>5.2454993642224571E-2</c:v>
                </c:pt>
                <c:pt idx="7">
                  <c:v>2.828413002560495E-2</c:v>
                </c:pt>
                <c:pt idx="8">
                  <c:v>4.9574545274649155E-2</c:v>
                </c:pt>
                <c:pt idx="9">
                  <c:v>4.194996641645945E-3</c:v>
                </c:pt>
                <c:pt idx="10">
                  <c:v>2.8694696409642607E-2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5"/>
        <c:axId val="80484608"/>
        <c:axId val="80523264"/>
      </c:barChart>
      <c:catAx>
        <c:axId val="8048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80523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523264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20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chemeClr val="tx1"/>
                </a:solidFill>
                <a:latin typeface="+mj-lt"/>
                <a:ea typeface="Tahoma"/>
                <a:cs typeface="Tahoma"/>
              </a:defRPr>
            </a:pPr>
            <a:endParaRPr lang="en-US"/>
          </a:p>
        </c:txPr>
        <c:crossAx val="80484608"/>
        <c:crosses val="autoZero"/>
        <c:crossBetween val="between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64682280864951514"/>
          <c:y val="9.1879466989703243E-2"/>
          <c:w val="0.31379316183919731"/>
          <c:h val="0.17936097655251526"/>
        </c:manualLayout>
      </c:layout>
      <c:overlay val="0"/>
      <c:spPr>
        <a:noFill/>
        <a:ln w="25615">
          <a:noFill/>
        </a:ln>
      </c:spPr>
      <c:txPr>
        <a:bodyPr/>
        <a:lstStyle/>
        <a:p>
          <a:pPr>
            <a:defRPr sz="1200" b="1" i="0" u="none" strike="noStrike" baseline="0">
              <a:solidFill>
                <a:schemeClr val="tx1"/>
              </a:solidFill>
              <a:latin typeface="+mj-lt"/>
              <a:ea typeface="Tahoma"/>
              <a:cs typeface="Tahoma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38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7E204-5328-4CA7-A0A4-0EFDCCD206C9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8100E9-EB99-4A86-8624-E2B906C60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684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8FECCE0-35F2-4B89-9413-69CFA2F73A6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3037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760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60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://www.cms.hhs.gov/NationalHealthExpendDat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8991600" cy="914400"/>
          </a:xfrm>
        </p:spPr>
        <p:txBody>
          <a:bodyPr/>
          <a:lstStyle/>
          <a:p>
            <a:r>
              <a:rPr lang="en-US" sz="2400" b="1" dirty="0" smtClean="0">
                <a:cs typeface="Times New Roman" pitchFamily="18" charset="0"/>
              </a:rPr>
              <a:t>Average Annual Percentage Change in National Spending for Selected Health Services, 2001-2011</a:t>
            </a:r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292252924"/>
              </p:ext>
            </p:extLst>
          </p:nvPr>
        </p:nvGraphicFramePr>
        <p:xfrm>
          <a:off x="76200" y="990600"/>
          <a:ext cx="8834438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0" y="6248400"/>
            <a:ext cx="8458200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SOURCE: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Kaiser Family Foundation calculations using NHE data from Centers for Medicare and Medicaid Services, Office of the Actuary, National Health Statistics Group, at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  <a:hlinkClick r:id="rId4"/>
              </a:rPr>
              <a:t>http://www.cms.hhs.gov/NationalHealthExpendData/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 (see Historical; National Health Expenditures by type of service and source of funds, CY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1960-2011; </a:t>
            </a:r>
            <a:r>
              <a:rPr lang="en-US" sz="1100" dirty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file </a:t>
            </a:r>
            <a:r>
              <a:rPr lang="en-US" sz="1100" dirty="0" smtClean="0">
                <a:solidFill>
                  <a:srgbClr val="000000"/>
                </a:solidFill>
                <a:latin typeface="Meta Offc Pro"/>
                <a:ea typeface="Arial Unicode MS" pitchFamily="34" charset="-128"/>
                <a:cs typeface="Arial Unicode MS" pitchFamily="34" charset="-128"/>
              </a:rPr>
              <a:t>nhe2011.zip). </a:t>
            </a:r>
            <a:endParaRPr lang="en-US" sz="1100" dirty="0">
              <a:solidFill>
                <a:srgbClr val="000000"/>
              </a:solidFill>
              <a:latin typeface="Meta Offc Pro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035335"/>
      </p:ext>
    </p:extLst>
  </p:cSld>
  <p:clrMapOvr>
    <a:masterClrMapping/>
  </p:clrMapOvr>
</p:sld>
</file>

<file path=ppt/theme/theme1.xml><?xml version="1.0" encoding="utf-8"?>
<a:theme xmlns:a="http://schemas.openxmlformats.org/drawingml/2006/main" name="2013 Fast Facts Slides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2013 Fast Facts Slides</vt:lpstr>
      <vt:lpstr>Average Annual Percentage Change in National Spending for Selected Health Services, 2001-2011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Annual Percentage Change in National Spending for Selected Health Services, 2001-2011</dc:title>
  <dc:creator>NirmitaP</dc:creator>
  <cp:lastModifiedBy>NirmitaP</cp:lastModifiedBy>
  <cp:revision>2</cp:revision>
  <dcterms:created xsi:type="dcterms:W3CDTF">2013-03-08T16:31:56Z</dcterms:created>
  <dcterms:modified xsi:type="dcterms:W3CDTF">2013-03-08T16:50:33Z</dcterms:modified>
</cp:coreProperties>
</file>