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71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1BB551-5B99-4B17-B571-88EC592DFB78}" type="datetimeFigureOut">
              <a:rPr lang="en-US" smtClean="0"/>
              <a:t>3/15/2013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9FFFB0-7629-49FB-8265-317C6C4DBE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6233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E76084-7007-4F9A-9BF5-85CA96B02EE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0041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078686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599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341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23123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41716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600" b="1" i="0" dirty="0" smtClean="0">
          <a:solidFill>
            <a:srgbClr val="000000"/>
          </a:solidFill>
          <a:latin typeface="Meta Offc Pro"/>
          <a:ea typeface="+mj-ea"/>
          <a:cs typeface="Meta Offc Pro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wmf"/><Relationship Id="rId7" Type="http://schemas.openxmlformats.org/officeDocument/2006/relationships/image" Target="../media/image6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png"/><Relationship Id="rId5" Type="http://schemas.openxmlformats.org/officeDocument/2006/relationships/image" Target="../media/image4.wmf"/><Relationship Id="rId4" Type="http://schemas.openxmlformats.org/officeDocument/2006/relationships/image" Target="../media/image3.wmf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Automated Eligibility Processes Facilitate </a:t>
            </a:r>
            <a:r>
              <a:rPr lang="en-US" dirty="0" smtClean="0"/>
              <a:t>Enrollment into Coverage Through the Exchange or Public Coverage</a:t>
            </a:r>
            <a:endParaRPr lang="en-US" dirty="0"/>
          </a:p>
        </p:txBody>
      </p:sp>
      <p:pic>
        <p:nvPicPr>
          <p:cNvPr id="34" name="Picture 8" descr="C:\Users\JessicaS\AppData\Local\Microsoft\Windows\Temporary Internet Files\Content.IE5\3ULPKT0N\MC900197439[1].wmf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rgbClr val="0A5B9E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2221043"/>
            <a:ext cx="1937237" cy="18937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5" name="Rounded Rectangle 34"/>
          <p:cNvSpPr/>
          <p:nvPr/>
        </p:nvSpPr>
        <p:spPr>
          <a:xfrm>
            <a:off x="287000" y="5153501"/>
            <a:ext cx="1395337" cy="655204"/>
          </a:xfrm>
          <a:prstGeom prst="roundRect">
            <a:avLst/>
          </a:prstGeom>
          <a:noFill/>
          <a:ln w="12700" cap="flat" cmpd="sng" algn="ctr">
            <a:noFill/>
            <a:prstDash val="solid"/>
          </a:ln>
          <a:effectLst/>
        </p:spPr>
        <p:txBody>
          <a:bodyPr lIns="0" r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ta Offc Pro" pitchFamily="34" charset="0"/>
                <a:ea typeface="+mn-ea"/>
                <a:cs typeface="+mn-cs"/>
              </a:rPr>
              <a:t>Single Door to Health Coverage</a:t>
            </a:r>
            <a:endParaRPr kumimoji="0" lang="en-US" sz="1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ta Offc Pro" pitchFamily="34" charset="0"/>
              <a:ea typeface="+mn-ea"/>
              <a:cs typeface="+mn-cs"/>
            </a:endParaRPr>
          </a:p>
        </p:txBody>
      </p:sp>
      <p:sp>
        <p:nvSpPr>
          <p:cNvPr id="36" name="Rounded Rectangle 35"/>
          <p:cNvSpPr/>
          <p:nvPr/>
        </p:nvSpPr>
        <p:spPr>
          <a:xfrm>
            <a:off x="1985826" y="5219677"/>
            <a:ext cx="2405917" cy="655204"/>
          </a:xfrm>
          <a:prstGeom prst="roundRect">
            <a:avLst/>
          </a:prstGeom>
          <a:noFill/>
          <a:ln w="12700" cap="flat" cmpd="sng" algn="ctr">
            <a:noFill/>
            <a:prstDash val="solid"/>
          </a:ln>
          <a:effectLst/>
        </p:spPr>
        <p:txBody>
          <a:bodyPr lIns="0" r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ta Offc Pro" pitchFamily="34" charset="0"/>
                <a:ea typeface="+mn-ea"/>
                <a:cs typeface="+mn-cs"/>
              </a:rPr>
              <a:t>Eligibility for Multiple Programs Determined in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ta Offc Pro" pitchFamily="34" charset="0"/>
                <a:ea typeface="+mn-ea"/>
                <a:cs typeface="+mn-cs"/>
              </a:rPr>
              <a:t>Real Time</a:t>
            </a:r>
            <a:endParaRPr kumimoji="0" lang="en-US" sz="1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ta Offc Pro" pitchFamily="34" charset="0"/>
              <a:ea typeface="+mn-ea"/>
              <a:cs typeface="+mn-cs"/>
            </a:endParaRPr>
          </a:p>
        </p:txBody>
      </p:sp>
      <p:cxnSp>
        <p:nvCxnSpPr>
          <p:cNvPr id="42" name="Straight Connector 41"/>
          <p:cNvCxnSpPr/>
          <p:nvPr/>
        </p:nvCxnSpPr>
        <p:spPr>
          <a:xfrm>
            <a:off x="2193993" y="5141215"/>
            <a:ext cx="2156829" cy="0"/>
          </a:xfrm>
          <a:prstGeom prst="line">
            <a:avLst/>
          </a:prstGeom>
          <a:noFill/>
          <a:ln w="12700" cap="flat" cmpd="sng" algn="ctr">
            <a:solidFill>
              <a:srgbClr val="26044C"/>
            </a:solidFill>
            <a:prstDash val="solid"/>
          </a:ln>
          <a:effectLst/>
        </p:spPr>
      </p:cxnSp>
      <p:cxnSp>
        <p:nvCxnSpPr>
          <p:cNvPr id="46" name="Straight Connector 45"/>
          <p:cNvCxnSpPr/>
          <p:nvPr/>
        </p:nvCxnSpPr>
        <p:spPr>
          <a:xfrm>
            <a:off x="4953000" y="5139647"/>
            <a:ext cx="1905000" cy="0"/>
          </a:xfrm>
          <a:prstGeom prst="line">
            <a:avLst/>
          </a:prstGeom>
          <a:noFill/>
          <a:ln w="12700" cap="flat" cmpd="sng" algn="ctr">
            <a:solidFill>
              <a:srgbClr val="26044C"/>
            </a:solidFill>
            <a:prstDash val="solid"/>
          </a:ln>
          <a:effectLst/>
        </p:spPr>
      </p:cxnSp>
      <p:sp>
        <p:nvSpPr>
          <p:cNvPr id="47" name="Rounded Rectangle 46"/>
          <p:cNvSpPr/>
          <p:nvPr/>
        </p:nvSpPr>
        <p:spPr>
          <a:xfrm>
            <a:off x="4724400" y="5182447"/>
            <a:ext cx="2252147" cy="655204"/>
          </a:xfrm>
          <a:prstGeom prst="roundRect">
            <a:avLst/>
          </a:prstGeom>
          <a:noFill/>
          <a:ln w="12700" cap="flat" cmpd="sng" algn="ctr">
            <a:noFill/>
            <a:prstDash val="solid"/>
          </a:ln>
          <a:effectLst/>
        </p:spPr>
        <p:txBody>
          <a:bodyPr lIns="0" r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ta Offc Pro" pitchFamily="34" charset="0"/>
                <a:ea typeface="+mn-ea"/>
                <a:cs typeface="+mn-cs"/>
              </a:rPr>
              <a:t>Information Provided 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ta Offc Pro" pitchFamily="34" charset="0"/>
                <a:ea typeface="+mn-ea"/>
                <a:cs typeface="+mn-cs"/>
              </a:rPr>
              <a:t>on Available Plans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ta Offc Pro" pitchFamily="34" charset="0"/>
                <a:ea typeface="+mn-ea"/>
                <a:cs typeface="+mn-cs"/>
              </a:rPr>
              <a:t>for Comparison</a:t>
            </a:r>
            <a:endParaRPr kumimoji="0" lang="en-US" sz="1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ta Offc Pro" pitchFamily="34" charset="0"/>
              <a:ea typeface="+mn-ea"/>
              <a:cs typeface="+mn-cs"/>
            </a:endParaRPr>
          </a:p>
        </p:txBody>
      </p:sp>
      <p:sp>
        <p:nvSpPr>
          <p:cNvPr id="48" name="Rounded Rectangle 47"/>
          <p:cNvSpPr/>
          <p:nvPr/>
        </p:nvSpPr>
        <p:spPr>
          <a:xfrm>
            <a:off x="7570864" y="5163786"/>
            <a:ext cx="1395337" cy="655204"/>
          </a:xfrm>
          <a:prstGeom prst="roundRect">
            <a:avLst/>
          </a:prstGeom>
          <a:noFill/>
          <a:ln w="12700" cap="flat" cmpd="sng" algn="ctr">
            <a:noFill/>
            <a:prstDash val="solid"/>
          </a:ln>
          <a:effectLst/>
        </p:spPr>
        <p:txBody>
          <a:bodyPr lIns="0" r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ta Offc Pro" pitchFamily="34" charset="0"/>
                <a:ea typeface="+mn-ea"/>
                <a:cs typeface="+mn-cs"/>
              </a:rPr>
              <a:t>Enrollment Into Selected Plan</a:t>
            </a:r>
            <a:endParaRPr kumimoji="0" lang="en-US" sz="1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ta Offc Pro" pitchFamily="34" charset="0"/>
              <a:ea typeface="+mn-ea"/>
              <a:cs typeface="+mn-cs"/>
            </a:endParaRPr>
          </a:p>
        </p:txBody>
      </p:sp>
      <p:cxnSp>
        <p:nvCxnSpPr>
          <p:cNvPr id="49" name="Straight Connector 48"/>
          <p:cNvCxnSpPr/>
          <p:nvPr/>
        </p:nvCxnSpPr>
        <p:spPr>
          <a:xfrm>
            <a:off x="7531931" y="5141217"/>
            <a:ext cx="1395337" cy="0"/>
          </a:xfrm>
          <a:prstGeom prst="line">
            <a:avLst/>
          </a:prstGeom>
          <a:noFill/>
          <a:ln w="12700" cap="flat" cmpd="sng" algn="ctr">
            <a:solidFill>
              <a:srgbClr val="26044C"/>
            </a:solidFill>
            <a:prstDash val="solid"/>
          </a:ln>
          <a:effectLst/>
        </p:spPr>
      </p:cxnSp>
      <p:cxnSp>
        <p:nvCxnSpPr>
          <p:cNvPr id="51" name="Straight Connector 50"/>
          <p:cNvCxnSpPr/>
          <p:nvPr/>
        </p:nvCxnSpPr>
        <p:spPr>
          <a:xfrm flipV="1">
            <a:off x="334344" y="5141215"/>
            <a:ext cx="1347993" cy="2"/>
          </a:xfrm>
          <a:prstGeom prst="line">
            <a:avLst/>
          </a:prstGeom>
          <a:noFill/>
          <a:ln w="12700" cap="flat" cmpd="sng" algn="ctr">
            <a:solidFill>
              <a:srgbClr val="26044C"/>
            </a:solidFill>
            <a:prstDash val="solid"/>
          </a:ln>
          <a:effectLst/>
        </p:spPr>
      </p:cxnSp>
      <p:graphicFrame>
        <p:nvGraphicFramePr>
          <p:cNvPr id="52" name="Table 5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7267425"/>
              </p:ext>
            </p:extLst>
          </p:nvPr>
        </p:nvGraphicFramePr>
        <p:xfrm>
          <a:off x="5097219" y="2415540"/>
          <a:ext cx="1496397" cy="1089660"/>
        </p:xfrm>
        <a:graphic>
          <a:graphicData uri="http://schemas.openxmlformats.org/drawingml/2006/table">
            <a:tbl>
              <a:tblPr firstRow="1" bandRow="1"/>
              <a:tblGrid>
                <a:gridCol w="487003"/>
                <a:gridCol w="488336"/>
                <a:gridCol w="521058"/>
              </a:tblGrid>
              <a:tr h="21717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850" dirty="0" smtClean="0">
                          <a:solidFill>
                            <a:schemeClr val="bg1"/>
                          </a:solidFill>
                          <a:latin typeface="Meta Offc Pro" pitchFamily="34" charset="0"/>
                        </a:rPr>
                        <a:t>Plan A</a:t>
                      </a:r>
                      <a:endParaRPr lang="en-US" sz="850" dirty="0">
                        <a:solidFill>
                          <a:schemeClr val="bg1"/>
                        </a:solidFill>
                        <a:latin typeface="Meta Offc Pro" pitchFamily="34" charset="0"/>
                      </a:endParaRPr>
                    </a:p>
                  </a:txBody>
                  <a:tcPr anchor="b">
                    <a:lnL w="571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571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3466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850" dirty="0" smtClean="0">
                          <a:solidFill>
                            <a:schemeClr val="bg1"/>
                          </a:solidFill>
                          <a:latin typeface="Meta Offc Pro" pitchFamily="34" charset="0"/>
                        </a:rPr>
                        <a:t>Plan B</a:t>
                      </a:r>
                      <a:endParaRPr lang="en-US" sz="850" dirty="0">
                        <a:solidFill>
                          <a:schemeClr val="bg1"/>
                        </a:solidFill>
                        <a:latin typeface="Meta Offc Pro" pitchFamily="34" charset="0"/>
                      </a:endParaRPr>
                    </a:p>
                  </a:txBody>
                  <a:tcPr anchor="b">
                    <a:lnL w="12700" cmpd="sng">
                      <a:noFill/>
                    </a:lnL>
                    <a:lnR w="12700" cmpd="sng">
                      <a:noFill/>
                    </a:lnR>
                    <a:lnT w="571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3466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US" sz="850" dirty="0" smtClean="0">
                          <a:solidFill>
                            <a:schemeClr val="bg1"/>
                          </a:solidFill>
                          <a:latin typeface="Meta Offc Pro" pitchFamily="34" charset="0"/>
                        </a:rPr>
                        <a:t>Plan C</a:t>
                      </a:r>
                      <a:endParaRPr lang="en-US" sz="850" dirty="0">
                        <a:solidFill>
                          <a:schemeClr val="bg1"/>
                        </a:solidFill>
                        <a:latin typeface="Meta Offc Pro" pitchFamily="34" charset="0"/>
                      </a:endParaRPr>
                    </a:p>
                  </a:txBody>
                  <a:tcPr anchor="b">
                    <a:lnL w="12700" cmpd="sng">
                      <a:noFill/>
                    </a:lnL>
                    <a:lnR w="571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3466"/>
                    </a:solidFill>
                  </a:tcPr>
                </a:tc>
              </a:tr>
              <a:tr h="21717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b="1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  <a:sym typeface="Wingdings 2"/>
                        </a:rPr>
                        <a:t></a:t>
                      </a:r>
                      <a:endParaRPr lang="en-US" sz="700" b="1" kern="1200" dirty="0" smtClean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571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3466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b="1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  <a:sym typeface="Wingdings 2"/>
                        </a:rPr>
                        <a:t></a:t>
                      </a:r>
                      <a:endParaRPr lang="en-US" sz="700" b="1" kern="1200" dirty="0" smtClean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3466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endParaRPr lang="en-US" sz="700" b="1" dirty="0"/>
                    </a:p>
                  </a:txBody>
                  <a:tcPr>
                    <a:lnL w="12700" cmpd="sng">
                      <a:noFill/>
                    </a:lnL>
                    <a:lnR w="571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3466">
                        <a:tint val="40000"/>
                      </a:srgbClr>
                    </a:solidFill>
                  </a:tcPr>
                </a:tc>
              </a:tr>
              <a:tr h="21717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b="1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  <a:sym typeface="Wingdings 2"/>
                        </a:rPr>
                        <a:t></a:t>
                      </a:r>
                      <a:endParaRPr lang="en-US" sz="700" b="1" kern="1200" dirty="0" smtClean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571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3466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b="1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  <a:sym typeface="Wingdings 2"/>
                        </a:rPr>
                        <a:t></a:t>
                      </a:r>
                      <a:endParaRPr lang="en-US" sz="700" b="1" kern="1200" dirty="0" smtClean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3466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b="1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  <a:sym typeface="Wingdings 2"/>
                        </a:rPr>
                        <a:t></a:t>
                      </a:r>
                      <a:endParaRPr lang="en-US" sz="700" b="1" kern="1200" dirty="0" smtClean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571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3466">
                        <a:tint val="20000"/>
                      </a:srgbClr>
                    </a:solidFill>
                  </a:tcPr>
                </a:tc>
              </a:tr>
              <a:tr h="21717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endParaRPr lang="en-US" sz="700" b="1"/>
                    </a:p>
                  </a:txBody>
                  <a:tcPr>
                    <a:lnL w="571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3466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b="1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  <a:sym typeface="Wingdings 2"/>
                        </a:rPr>
                        <a:t></a:t>
                      </a:r>
                      <a:endParaRPr lang="en-US" sz="700" b="1" kern="1200" dirty="0" smtClean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3466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b="1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  <a:sym typeface="Wingdings 2"/>
                        </a:rPr>
                        <a:t></a:t>
                      </a:r>
                      <a:endParaRPr lang="en-US" sz="700" b="1" kern="1200" dirty="0" smtClean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571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3466">
                        <a:tint val="40000"/>
                      </a:srgbClr>
                    </a:solidFill>
                  </a:tcPr>
                </a:tc>
              </a:tr>
              <a:tr h="21717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b="1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  <a:sym typeface="Wingdings 2"/>
                        </a:rPr>
                        <a:t></a:t>
                      </a:r>
                      <a:endParaRPr lang="en-US" sz="700" b="1" kern="1200" dirty="0" smtClean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571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571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3466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b="1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  <a:sym typeface="Wingdings 2"/>
                        </a:rPr>
                        <a:t></a:t>
                      </a:r>
                      <a:endParaRPr lang="en-US" sz="700" b="1" kern="1200" dirty="0" smtClean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571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3466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b="1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  <a:sym typeface="Wingdings 2"/>
                        </a:rPr>
                        <a:t></a:t>
                      </a:r>
                      <a:endParaRPr lang="en-US" sz="700" b="1" kern="1200" dirty="0" smtClean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571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571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3466">
                        <a:tint val="20000"/>
                      </a:srgbClr>
                    </a:solidFill>
                  </a:tcPr>
                </a:tc>
              </a:tr>
            </a:tbl>
          </a:graphicData>
        </a:graphic>
      </p:graphicFrame>
      <p:grpSp>
        <p:nvGrpSpPr>
          <p:cNvPr id="64" name="Group 63"/>
          <p:cNvGrpSpPr/>
          <p:nvPr/>
        </p:nvGrpSpPr>
        <p:grpSpPr>
          <a:xfrm>
            <a:off x="7281347" y="2568459"/>
            <a:ext cx="1862653" cy="1012941"/>
            <a:chOff x="7281347" y="2568459"/>
            <a:chExt cx="1862653" cy="1012941"/>
          </a:xfrm>
        </p:grpSpPr>
        <p:sp>
          <p:nvSpPr>
            <p:cNvPr id="53" name="Rounded Rectangle 52"/>
            <p:cNvSpPr/>
            <p:nvPr/>
          </p:nvSpPr>
          <p:spPr>
            <a:xfrm>
              <a:off x="7391400" y="2568459"/>
              <a:ext cx="1676400" cy="1012941"/>
            </a:xfrm>
            <a:prstGeom prst="roundRect">
              <a:avLst/>
            </a:prstGeom>
            <a:solidFill>
              <a:srgbClr val="003466"/>
            </a:solidFill>
            <a:ln w="25400" cap="flat" cmpd="sng" algn="ctr">
              <a:solidFill>
                <a:srgbClr val="003466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pic>
          <p:nvPicPr>
            <p:cNvPr id="54" name="Picture 7" descr="C:\Users\JessicaS\AppData\Local\Microsoft\Windows\Temporary Internet Files\Content.IE5\38XCH2ST\MC900238393[1].wmf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07856" y="2590800"/>
              <a:ext cx="669344" cy="57253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55" name="Straight Connector 54"/>
            <p:cNvCxnSpPr/>
            <p:nvPr/>
          </p:nvCxnSpPr>
          <p:spPr>
            <a:xfrm>
              <a:off x="7281347" y="3265383"/>
              <a:ext cx="1862653" cy="11217"/>
            </a:xfrm>
            <a:prstGeom prst="line">
              <a:avLst/>
            </a:prstGeom>
            <a:noFill/>
            <a:ln w="38100" cap="flat" cmpd="sng" algn="ctr">
              <a:solidFill>
                <a:srgbClr val="FFFFFF"/>
              </a:solidFill>
              <a:prstDash val="solid"/>
            </a:ln>
            <a:effectLst/>
          </p:spPr>
        </p:cxnSp>
        <p:sp>
          <p:nvSpPr>
            <p:cNvPr id="56" name="TextBox 55"/>
            <p:cNvSpPr txBox="1"/>
            <p:nvPr/>
          </p:nvSpPr>
          <p:spPr>
            <a:xfrm>
              <a:off x="7772401" y="2590800"/>
              <a:ext cx="1219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/>
                </a:rPr>
                <a:t>John Doe</a:t>
              </a:r>
            </a:p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/>
                </a:rPr>
                <a:t>123 Main Street</a:t>
              </a:r>
            </a:p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60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/>
                </a:rPr>
                <a:t>12345</a:t>
              </a:r>
            </a:p>
          </p:txBody>
        </p:sp>
      </p:grpSp>
      <p:sp>
        <p:nvSpPr>
          <p:cNvPr id="57" name="Down Arrow 56"/>
          <p:cNvSpPr/>
          <p:nvPr/>
        </p:nvSpPr>
        <p:spPr>
          <a:xfrm rot="16200000">
            <a:off x="6983029" y="2902082"/>
            <a:ext cx="217536" cy="226700"/>
          </a:xfrm>
          <a:prstGeom prst="downArrow">
            <a:avLst/>
          </a:prstGeom>
          <a:solidFill>
            <a:srgbClr val="000000"/>
          </a:solidFill>
          <a:ln w="25400" cap="flat" cmpd="sng" algn="ctr">
            <a:solidFill>
              <a:srgbClr val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65" name="Group 64"/>
          <p:cNvGrpSpPr/>
          <p:nvPr/>
        </p:nvGrpSpPr>
        <p:grpSpPr>
          <a:xfrm>
            <a:off x="91591" y="1524000"/>
            <a:ext cx="4328009" cy="3207881"/>
            <a:chOff x="91591" y="1524000"/>
            <a:chExt cx="4328009" cy="3207881"/>
          </a:xfrm>
        </p:grpSpPr>
        <p:cxnSp>
          <p:nvCxnSpPr>
            <p:cNvPr id="31" name="Straight Arrow Connector 30"/>
            <p:cNvCxnSpPr/>
            <p:nvPr/>
          </p:nvCxnSpPr>
          <p:spPr>
            <a:xfrm>
              <a:off x="1740299" y="3086685"/>
              <a:ext cx="804264" cy="0"/>
            </a:xfrm>
            <a:prstGeom prst="straightConnector1">
              <a:avLst/>
            </a:prstGeom>
            <a:noFill/>
            <a:ln w="38100" cap="flat" cmpd="sng" algn="ctr">
              <a:solidFill>
                <a:srgbClr val="000000"/>
              </a:solidFill>
              <a:prstDash val="solid"/>
              <a:tailEnd type="arrow"/>
            </a:ln>
            <a:effectLst/>
          </p:spPr>
        </p:cxnSp>
        <p:cxnSp>
          <p:nvCxnSpPr>
            <p:cNvPr id="32" name="Straight Arrow Connector 31"/>
            <p:cNvCxnSpPr/>
            <p:nvPr/>
          </p:nvCxnSpPr>
          <p:spPr>
            <a:xfrm flipV="1">
              <a:off x="1732225" y="2369681"/>
              <a:ext cx="810256" cy="607798"/>
            </a:xfrm>
            <a:prstGeom prst="straightConnector1">
              <a:avLst/>
            </a:prstGeom>
            <a:noFill/>
            <a:ln w="38100" cap="flat" cmpd="sng" algn="ctr">
              <a:solidFill>
                <a:srgbClr val="000000"/>
              </a:solidFill>
              <a:prstDash val="solid"/>
              <a:tailEnd type="arrow"/>
            </a:ln>
            <a:effectLst/>
          </p:spPr>
        </p:cxnSp>
        <p:cxnSp>
          <p:nvCxnSpPr>
            <p:cNvPr id="33" name="Straight Arrow Connector 32"/>
            <p:cNvCxnSpPr/>
            <p:nvPr/>
          </p:nvCxnSpPr>
          <p:spPr>
            <a:xfrm>
              <a:off x="1732225" y="3235431"/>
              <a:ext cx="750620" cy="505850"/>
            </a:xfrm>
            <a:prstGeom prst="straightConnector1">
              <a:avLst/>
            </a:prstGeom>
            <a:noFill/>
            <a:ln w="38100" cap="flat" cmpd="sng" algn="ctr">
              <a:solidFill>
                <a:srgbClr val="000000"/>
              </a:solidFill>
              <a:prstDash val="solid"/>
              <a:tailEnd type="arrow"/>
            </a:ln>
            <a:effectLst/>
          </p:spPr>
        </p:cxnSp>
        <p:grpSp>
          <p:nvGrpSpPr>
            <p:cNvPr id="63" name="Group 62"/>
            <p:cNvGrpSpPr/>
            <p:nvPr/>
          </p:nvGrpSpPr>
          <p:grpSpPr>
            <a:xfrm>
              <a:off x="91591" y="1747809"/>
              <a:ext cx="1661009" cy="2984072"/>
              <a:chOff x="91591" y="1747809"/>
              <a:chExt cx="1661009" cy="2984072"/>
            </a:xfrm>
          </p:grpSpPr>
          <p:grpSp>
            <p:nvGrpSpPr>
              <p:cNvPr id="38" name="Group 37"/>
              <p:cNvGrpSpPr/>
              <p:nvPr/>
            </p:nvGrpSpPr>
            <p:grpSpPr>
              <a:xfrm>
                <a:off x="91591" y="1747809"/>
                <a:ext cx="1661009" cy="2984072"/>
                <a:chOff x="3809321" y="1600200"/>
                <a:chExt cx="778027" cy="1274003"/>
              </a:xfrm>
            </p:grpSpPr>
            <p:pic>
              <p:nvPicPr>
                <p:cNvPr id="40" name="Picture 2" descr="C:\Users\JessicaS\AppData\Local\Microsoft\Windows\Temporary Internet Files\Content.IE5\P6P6Q20X\MC900389390[1].wmf"/>
                <p:cNvPicPr>
                  <a:picLocks noChangeAspect="1" noChangeArrowheads="1"/>
                </p:cNvPicPr>
                <p:nvPr/>
              </p:nvPicPr>
              <p:blipFill rotWithShape="1">
                <a:blip r:embed="rId5" cstate="print">
                  <a:clrChange>
                    <a:clrFrom>
                      <a:srgbClr val="355B9E"/>
                    </a:clrFrom>
                    <a:clrTo>
                      <a:srgbClr val="355B9E">
                        <a:alpha val="0"/>
                      </a:srgbClr>
                    </a:clrTo>
                  </a:clrChange>
                  <a:duotone>
                    <a:prstClr val="black"/>
                    <a:srgbClr val="C04900">
                      <a:tint val="45000"/>
                      <a:satMod val="400000"/>
                    </a:srgbClr>
                  </a:duotone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r="40487"/>
                <a:stretch/>
              </p:blipFill>
              <p:spPr bwMode="auto">
                <a:xfrm>
                  <a:off x="3809321" y="1600200"/>
                  <a:ext cx="284608" cy="1274003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sp>
              <p:nvSpPr>
                <p:cNvPr id="41" name="Rectangle 40"/>
                <p:cNvSpPr/>
                <p:nvPr/>
              </p:nvSpPr>
              <p:spPr>
                <a:xfrm>
                  <a:off x="4093930" y="1763673"/>
                  <a:ext cx="493418" cy="838200"/>
                </a:xfrm>
                <a:prstGeom prst="rect">
                  <a:avLst/>
                </a:prstGeom>
                <a:solidFill>
                  <a:srgbClr val="78A6DC">
                    <a:lumMod val="60000"/>
                    <a:lumOff val="40000"/>
                  </a:srgbClr>
                </a:solidFill>
                <a:ln w="25400" cap="flat" cmpd="sng" algn="ctr">
                  <a:solidFill>
                    <a:srgbClr val="000000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1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39" name="Rectangle 38"/>
              <p:cNvSpPr/>
              <p:nvPr/>
            </p:nvSpPr>
            <p:spPr>
              <a:xfrm>
                <a:off x="699202" y="2790770"/>
                <a:ext cx="1053398" cy="523220"/>
              </a:xfrm>
              <a:prstGeom prst="rect">
                <a:avLst/>
              </a:prstGeom>
            </p:spPr>
            <p:txBody>
              <a:bodyPr wrap="square" lIns="0" rIns="0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Meta Offc Pro" pitchFamily="34" charset="0"/>
                  </a:rPr>
                  <a:t>Health Coverage</a:t>
                </a:r>
              </a:p>
            </p:txBody>
          </p:sp>
        </p:grpSp>
        <p:sp>
          <p:nvSpPr>
            <p:cNvPr id="43" name="Rounded Rectangle 42"/>
            <p:cNvSpPr/>
            <p:nvPr/>
          </p:nvSpPr>
          <p:spPr>
            <a:xfrm>
              <a:off x="2625641" y="2216724"/>
              <a:ext cx="1489159" cy="305357"/>
            </a:xfrm>
            <a:prstGeom prst="roundRect">
              <a:avLst/>
            </a:prstGeom>
            <a:noFill/>
            <a:ln w="12700" cap="flat" cmpd="sng" algn="ctr">
              <a:noFill/>
              <a:prstDash val="solid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3466">
                      <a:lumMod val="50000"/>
                    </a:srgbClr>
                  </a:solidFill>
                  <a:effectLst/>
                  <a:uLnTx/>
                  <a:uFillTx/>
                  <a:latin typeface="Meta Offc Pro" pitchFamily="34" charset="0"/>
                  <a:ea typeface="+mn-ea"/>
                  <a:cs typeface="+mn-cs"/>
                </a:rPr>
                <a:t>Medicaid/CHIP</a:t>
              </a:r>
            </a:p>
          </p:txBody>
        </p:sp>
        <p:sp>
          <p:nvSpPr>
            <p:cNvPr id="44" name="Rounded Rectangle 43"/>
            <p:cNvSpPr/>
            <p:nvPr/>
          </p:nvSpPr>
          <p:spPr>
            <a:xfrm>
              <a:off x="2514600" y="4240708"/>
              <a:ext cx="1670324" cy="331292"/>
            </a:xfrm>
            <a:prstGeom prst="roundRect">
              <a:avLst/>
            </a:prstGeom>
            <a:noFill/>
            <a:ln w="12700" cap="flat" cmpd="sng" algn="ctr">
              <a:noFill/>
              <a:prstDash val="solid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3466">
                      <a:lumMod val="50000"/>
                    </a:srgbClr>
                  </a:solidFill>
                  <a:effectLst/>
                  <a:uLnTx/>
                  <a:uFillTx/>
                  <a:latin typeface="Meta Offc Pro" pitchFamily="34" charset="0"/>
                  <a:ea typeface="+mn-ea"/>
                  <a:cs typeface="+mn-cs"/>
                </a:rPr>
                <a:t>Unsubsidized 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3466">
                      <a:lumMod val="50000"/>
                    </a:srgbClr>
                  </a:solidFill>
                  <a:effectLst/>
                  <a:uLnTx/>
                  <a:uFillTx/>
                  <a:latin typeface="Meta Offc Pro" pitchFamily="34" charset="0"/>
                  <a:ea typeface="+mn-ea"/>
                  <a:cs typeface="+mn-cs"/>
                </a:rPr>
                <a:t>Exchange Coverage</a:t>
              </a:r>
            </a:p>
          </p:txBody>
        </p:sp>
        <p:sp>
          <p:nvSpPr>
            <p:cNvPr id="45" name="Rounded Rectangle 44"/>
            <p:cNvSpPr/>
            <p:nvPr/>
          </p:nvSpPr>
          <p:spPr>
            <a:xfrm>
              <a:off x="2397041" y="2999416"/>
              <a:ext cx="1946359" cy="437065"/>
            </a:xfrm>
            <a:prstGeom prst="roundRect">
              <a:avLst/>
            </a:prstGeom>
            <a:noFill/>
            <a:ln w="12700" cap="flat" cmpd="sng" algn="ctr">
              <a:noFill/>
              <a:prstDash val="solid"/>
            </a:ln>
            <a:effectLst/>
          </p:spPr>
          <p:txBody>
            <a:bodyPr lIns="0" r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3466">
                      <a:lumMod val="50000"/>
                    </a:srgbClr>
                  </a:solidFill>
                  <a:effectLst/>
                  <a:uLnTx/>
                  <a:uFillTx/>
                  <a:latin typeface="Meta Offc Pro" pitchFamily="34" charset="0"/>
                  <a:ea typeface="+mn-ea"/>
                  <a:cs typeface="+mn-cs"/>
                </a:rPr>
                <a:t>Premium Tax  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3466">
                      <a:lumMod val="50000"/>
                    </a:srgbClr>
                  </a:solidFill>
                  <a:effectLst/>
                  <a:uLnTx/>
                  <a:uFillTx/>
                  <a:latin typeface="Meta Offc Pro" pitchFamily="34" charset="0"/>
                  <a:ea typeface="+mn-ea"/>
                  <a:cs typeface="+mn-cs"/>
                </a:rPr>
                <a:t>Credits</a:t>
              </a:r>
            </a:p>
          </p:txBody>
        </p:sp>
        <p:sp>
          <p:nvSpPr>
            <p:cNvPr id="50" name="Right Brace 49"/>
            <p:cNvSpPr/>
            <p:nvPr/>
          </p:nvSpPr>
          <p:spPr>
            <a:xfrm>
              <a:off x="4038600" y="2673580"/>
              <a:ext cx="381000" cy="1862680"/>
            </a:xfrm>
            <a:prstGeom prst="rightBrace">
              <a:avLst>
                <a:gd name="adj1" fmla="val 147669"/>
                <a:gd name="adj2" fmla="val 49223"/>
              </a:avLst>
            </a:prstGeom>
            <a:noFill/>
            <a:ln w="12700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58" name="Right Brace 57"/>
            <p:cNvSpPr/>
            <p:nvPr/>
          </p:nvSpPr>
          <p:spPr>
            <a:xfrm>
              <a:off x="4038600" y="1524000"/>
              <a:ext cx="293701" cy="931340"/>
            </a:xfrm>
            <a:prstGeom prst="rightBrace">
              <a:avLst>
                <a:gd name="adj1" fmla="val 147669"/>
                <a:gd name="adj2" fmla="val 49223"/>
              </a:avLst>
            </a:prstGeom>
            <a:noFill/>
            <a:ln w="12700" cap="flat" cmpd="sng" algn="ctr">
              <a:solidFill>
                <a:srgbClr val="000000"/>
              </a:solidFill>
              <a:prstDash val="sysDash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pic>
          <p:nvPicPr>
            <p:cNvPr id="59" name="Picture 9"/>
            <p:cNvPicPr>
              <a:picLocks noChangeAspect="1" noChangeArrowheads="1"/>
            </p:cNvPicPr>
            <p:nvPr/>
          </p:nvPicPr>
          <p:blipFill rotWithShape="1"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82682"/>
            <a:stretch/>
          </p:blipFill>
          <p:spPr bwMode="auto">
            <a:xfrm>
              <a:off x="3124200" y="2803759"/>
              <a:ext cx="457835" cy="1615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60" name="Picture 10" descr="C:\Users\JessicaS\AppData\Local\Microsoft\Windows\Temporary Internet Files\Content.IE5\3ULPKT0N\MC900326960[1].wmf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87812" y="1748838"/>
              <a:ext cx="705117" cy="46844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1" name="Picture 14" descr="https://encrypted-tbn1.gstatic.com/images?q=tbn:ANd9GcTW7c8YcDU7knRWI5RRXEa-33iUFoMYCRyZgLcYoOxmE2s_masj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95771" y="3591163"/>
              <a:ext cx="372529" cy="37511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2" name="Picture 9" descr="C:\Users\JessicaS\AppData\Local\Microsoft\Windows\Temporary Internet Files\Content.IE5\38XCH2ST\MC900433864[1].png"/>
            <p:cNvPicPr>
              <a:picLocks noChangeAspect="1" noChangeArrowheads="1"/>
            </p:cNvPicPr>
            <p:nvPr/>
          </p:nvPicPr>
          <p:blipFill>
            <a:blip r:embed="rId9" cstate="print">
              <a:duotone>
                <a:prstClr val="black"/>
                <a:srgbClr val="003466">
                  <a:tint val="45000"/>
                  <a:satMod val="400000"/>
                </a:srgb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64012" y="3707585"/>
              <a:ext cx="517388" cy="51738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217655865"/>
      </p:ext>
    </p:extLst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Custom 5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0072C0"/>
      </a:hlink>
      <a:folHlink>
        <a:srgbClr val="CDC6AF"/>
      </a:folHlink>
    </a:clrScheme>
    <a:fontScheme name="Meta Offc Pro">
      <a:majorFont>
        <a:latin typeface="Meta Offc Pro"/>
        <a:ea typeface=""/>
        <a:cs typeface=""/>
      </a:majorFont>
      <a:minorFont>
        <a:latin typeface="Meta Offc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Meta Offc Pro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69</Words>
  <Application>Microsoft Office PowerPoint</Application>
  <PresentationFormat>On-screen Show (4:3)</PresentationFormat>
  <Paragraphs>31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blank</vt:lpstr>
      <vt:lpstr>Automated Eligibility Processes Facilitate Enrollment into Coverage Through the Exchange or Public Coverage</vt:lpstr>
    </vt:vector>
  </TitlesOfParts>
  <Company>Kaiser Family Foundation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Automated Eligibility Processes Facilitate Enrollment into Coverage Through the Exchange or Public Coverage</dc:title>
  <dc:creator>Evonne Young</dc:creator>
  <cp:lastModifiedBy>Evonne Young</cp:lastModifiedBy>
  <cp:revision>2</cp:revision>
  <dcterms:created xsi:type="dcterms:W3CDTF">2013-03-15T15:42:25Z</dcterms:created>
  <dcterms:modified xsi:type="dcterms:W3CDTF">2013-03-15T15:53:50Z</dcterms:modified>
</cp:coreProperties>
</file>