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Percent Change in PHI Expenditures Per Enrollee</c:v>
                </c:pt>
              </c:strCache>
            </c:strRef>
          </c:tx>
          <c:marker>
            <c:spPr>
              <a:solidFill>
                <a:schemeClr val="accent1"/>
              </a:solidFill>
            </c:spPr>
          </c:marker>
          <c:cat>
            <c:strRef>
              <c:f>Sheet1!$B$1:$AQ$1</c:f>
              <c:strCach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strCache>
            </c:strRef>
          </c:cat>
          <c:val>
            <c:numRef>
              <c:f>Sheet1!$B$2:$AQ$2</c:f>
              <c:numCache>
                <c:formatCode>0.0%</c:formatCode>
                <c:ptCount val="42"/>
                <c:pt idx="0">
                  <c:v>8.7984862819299889E-2</c:v>
                </c:pt>
                <c:pt idx="1">
                  <c:v>7.2380476428452592E-2</c:v>
                </c:pt>
                <c:pt idx="2">
                  <c:v>8.188454880710469E-2</c:v>
                </c:pt>
                <c:pt idx="3">
                  <c:v>3.1687546057479497E-2</c:v>
                </c:pt>
                <c:pt idx="4">
                  <c:v>5.1051051051051122E-2</c:v>
                </c:pt>
                <c:pt idx="5">
                  <c:v>6.6237677472455569E-2</c:v>
                </c:pt>
                <c:pt idx="6">
                  <c:v>0.14969212571441193</c:v>
                </c:pt>
                <c:pt idx="7">
                  <c:v>9.6966413867822371E-2</c:v>
                </c:pt>
                <c:pt idx="8">
                  <c:v>4.4104823534811176E-2</c:v>
                </c:pt>
                <c:pt idx="9">
                  <c:v>5.3154691968708298E-2</c:v>
                </c:pt>
                <c:pt idx="10">
                  <c:v>1.5969162995594699E-2</c:v>
                </c:pt>
                <c:pt idx="11">
                  <c:v>5.6492885871741762E-2</c:v>
                </c:pt>
                <c:pt idx="12">
                  <c:v>6.2059300135768332E-2</c:v>
                </c:pt>
                <c:pt idx="13">
                  <c:v>6.6890433948693373E-2</c:v>
                </c:pt>
                <c:pt idx="14">
                  <c:v>4.854550220661389E-2</c:v>
                </c:pt>
                <c:pt idx="15">
                  <c:v>7.1031892949701164E-2</c:v>
                </c:pt>
                <c:pt idx="16">
                  <c:v>3.133064369570749E-2</c:v>
                </c:pt>
                <c:pt idx="17">
                  <c:v>8.0060551426190285E-2</c:v>
                </c:pt>
                <c:pt idx="18">
                  <c:v>0.11567466170475085</c:v>
                </c:pt>
                <c:pt idx="19">
                  <c:v>7.2799413464441229E-2</c:v>
                </c:pt>
                <c:pt idx="20">
                  <c:v>9.0843210359196264E-2</c:v>
                </c:pt>
                <c:pt idx="21">
                  <c:v>6.2037770291129238E-2</c:v>
                </c:pt>
                <c:pt idx="22">
                  <c:v>5.3697142594211413E-2</c:v>
                </c:pt>
                <c:pt idx="23">
                  <c:v>2.1749268664942544E-2</c:v>
                </c:pt>
                <c:pt idx="24">
                  <c:v>9.0348046233612641E-3</c:v>
                </c:pt>
                <c:pt idx="25">
                  <c:v>1.7599401136904062E-2</c:v>
                </c:pt>
                <c:pt idx="26">
                  <c:v>9.9319272402631498E-3</c:v>
                </c:pt>
                <c:pt idx="27">
                  <c:v>2.6723001415569731E-2</c:v>
                </c:pt>
                <c:pt idx="28">
                  <c:v>4.4653170545382523E-2</c:v>
                </c:pt>
                <c:pt idx="29">
                  <c:v>3.98975835581954E-2</c:v>
                </c:pt>
                <c:pt idx="30">
                  <c:v>2.9755163808741214E-2</c:v>
                </c:pt>
                <c:pt idx="31">
                  <c:v>6.5068590417222821E-2</c:v>
                </c:pt>
                <c:pt idx="32">
                  <c:v>7.6990376202974664E-2</c:v>
                </c:pt>
                <c:pt idx="33">
                  <c:v>6.4469278090514504E-2</c:v>
                </c:pt>
                <c:pt idx="34">
                  <c:v>5.3248235718408088E-2</c:v>
                </c:pt>
                <c:pt idx="35">
                  <c:v>3.1147869005536011E-2</c:v>
                </c:pt>
                <c:pt idx="36">
                  <c:v>1.8507375873722649E-2</c:v>
                </c:pt>
                <c:pt idx="37">
                  <c:v>2.1849745585154314E-2</c:v>
                </c:pt>
                <c:pt idx="38">
                  <c:v>1.8982248093253114E-2</c:v>
                </c:pt>
                <c:pt idx="39">
                  <c:v>8.1312233147488894E-2</c:v>
                </c:pt>
                <c:pt idx="40">
                  <c:v>2.9301300052844387E-2</c:v>
                </c:pt>
                <c:pt idx="41">
                  <c:v>2.0394820859137575E-4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ln>
              <a:solidFill>
                <a:schemeClr val="tx2"/>
              </a:solidFill>
            </a:ln>
          </c:spPr>
          <c:marker>
            <c:symbol val="none"/>
          </c:marker>
          <c:cat>
            <c:strRef>
              <c:f>Sheet1!$B$1:$AQ$1</c:f>
              <c:strCache>
                <c:ptCount val="42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</c:strCache>
            </c:strRef>
          </c:cat>
          <c:val>
            <c:numRef>
              <c:f>Sheet1!$B$3:$AQ$3</c:f>
              <c:numCache>
                <c:formatCode>0.00%</c:formatCode>
                <c:ptCount val="42"/>
                <c:pt idx="0">
                  <c:v>5.3000000000000012E-2</c:v>
                </c:pt>
                <c:pt idx="1">
                  <c:v>5.3000000000000012E-2</c:v>
                </c:pt>
                <c:pt idx="2">
                  <c:v>5.3000000000000012E-2</c:v>
                </c:pt>
                <c:pt idx="3">
                  <c:v>5.3000000000000012E-2</c:v>
                </c:pt>
                <c:pt idx="4">
                  <c:v>5.3000000000000012E-2</c:v>
                </c:pt>
                <c:pt idx="5">
                  <c:v>5.3000000000000012E-2</c:v>
                </c:pt>
                <c:pt idx="6">
                  <c:v>5.3000000000000012E-2</c:v>
                </c:pt>
                <c:pt idx="7">
                  <c:v>5.3000000000000012E-2</c:v>
                </c:pt>
                <c:pt idx="8">
                  <c:v>5.3000000000000012E-2</c:v>
                </c:pt>
                <c:pt idx="9">
                  <c:v>5.3000000000000012E-2</c:v>
                </c:pt>
                <c:pt idx="10">
                  <c:v>5.3000000000000012E-2</c:v>
                </c:pt>
                <c:pt idx="11">
                  <c:v>5.3000000000000012E-2</c:v>
                </c:pt>
                <c:pt idx="12">
                  <c:v>5.3000000000000012E-2</c:v>
                </c:pt>
                <c:pt idx="13">
                  <c:v>5.3000000000000012E-2</c:v>
                </c:pt>
                <c:pt idx="14">
                  <c:v>5.3000000000000012E-2</c:v>
                </c:pt>
                <c:pt idx="15">
                  <c:v>5.3000000000000012E-2</c:v>
                </c:pt>
                <c:pt idx="16">
                  <c:v>5.3000000000000012E-2</c:v>
                </c:pt>
                <c:pt idx="17">
                  <c:v>5.3000000000000012E-2</c:v>
                </c:pt>
                <c:pt idx="18">
                  <c:v>5.3000000000000012E-2</c:v>
                </c:pt>
                <c:pt idx="19">
                  <c:v>5.3000000000000012E-2</c:v>
                </c:pt>
                <c:pt idx="20">
                  <c:v>5.3000000000000012E-2</c:v>
                </c:pt>
                <c:pt idx="21">
                  <c:v>5.3000000000000012E-2</c:v>
                </c:pt>
                <c:pt idx="22">
                  <c:v>5.3000000000000012E-2</c:v>
                </c:pt>
                <c:pt idx="23">
                  <c:v>5.3000000000000012E-2</c:v>
                </c:pt>
                <c:pt idx="24">
                  <c:v>5.3000000000000012E-2</c:v>
                </c:pt>
                <c:pt idx="25">
                  <c:v>5.3000000000000012E-2</c:v>
                </c:pt>
                <c:pt idx="26">
                  <c:v>5.3000000000000012E-2</c:v>
                </c:pt>
                <c:pt idx="27">
                  <c:v>5.3000000000000012E-2</c:v>
                </c:pt>
                <c:pt idx="28">
                  <c:v>5.3000000000000012E-2</c:v>
                </c:pt>
                <c:pt idx="29">
                  <c:v>5.3000000000000012E-2</c:v>
                </c:pt>
                <c:pt idx="30">
                  <c:v>5.3000000000000012E-2</c:v>
                </c:pt>
                <c:pt idx="31">
                  <c:v>5.3000000000000012E-2</c:v>
                </c:pt>
                <c:pt idx="32">
                  <c:v>5.3000000000000012E-2</c:v>
                </c:pt>
                <c:pt idx="33">
                  <c:v>5.3000000000000012E-2</c:v>
                </c:pt>
                <c:pt idx="34">
                  <c:v>5.3000000000000012E-2</c:v>
                </c:pt>
                <c:pt idx="35">
                  <c:v>5.3000000000000012E-2</c:v>
                </c:pt>
                <c:pt idx="36">
                  <c:v>5.3000000000000012E-2</c:v>
                </c:pt>
                <c:pt idx="37">
                  <c:v>5.3000000000000012E-2</c:v>
                </c:pt>
                <c:pt idx="38">
                  <c:v>5.3000000000000012E-2</c:v>
                </c:pt>
                <c:pt idx="39">
                  <c:v>5.3000000000000012E-2</c:v>
                </c:pt>
                <c:pt idx="40">
                  <c:v>5.3000000000000012E-2</c:v>
                </c:pt>
                <c:pt idx="41">
                  <c:v>5.3000000000000012E-2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101824"/>
        <c:axId val="131103360"/>
      </c:lineChart>
      <c:catAx>
        <c:axId val="131101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3180000"/>
          <a:lstStyle/>
          <a:p>
            <a:pPr>
              <a:defRPr sz="1200" b="1"/>
            </a:pPr>
            <a:endParaRPr lang="en-US"/>
          </a:p>
        </c:txPr>
        <c:crossAx val="131103360"/>
        <c:crosses val="autoZero"/>
        <c:auto val="1"/>
        <c:lblAlgn val="ctr"/>
        <c:lblOffset val="0"/>
        <c:noMultiLvlLbl val="0"/>
      </c:catAx>
      <c:valAx>
        <c:axId val="131103360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 b="0"/>
            </a:pPr>
            <a:endParaRPr lang="en-US"/>
          </a:p>
        </c:txPr>
        <c:crossAx val="131101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EA28C7-4D35-4508-B13F-AFA583F33B80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44BA6B-D8D0-48CD-AA79-F6C395E79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34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99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76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0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7871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../../../2006-08%20Update%20-%20Kaiser%20Slides/Section%201--001-021/Sec%201%20BF%2001-08-08.ppt" TargetMode="Externa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4300339"/>
              </p:ext>
            </p:extLst>
          </p:nvPr>
        </p:nvGraphicFramePr>
        <p:xfrm>
          <a:off x="92075" y="1371600"/>
          <a:ext cx="895985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SOURCE: </a:t>
            </a:r>
            <a:r>
              <a:rPr lang="en-US" dirty="0">
                <a:latin typeface="+mj-lt"/>
              </a:rPr>
              <a:t>Centers for Medicare and Medicaid Services, Office of the Actuary, National Health Statistics Group, at </a:t>
            </a:r>
            <a:r>
              <a:rPr lang="en-US" dirty="0">
                <a:latin typeface="+mj-lt"/>
                <a:hlinkClick r:id="rId4"/>
              </a:rPr>
              <a:t>http://www.cms.hhs.gov/NationalHealthExpendData</a:t>
            </a:r>
            <a:r>
              <a:rPr lang="en-US" dirty="0" smtClean="0">
                <a:latin typeface="+mj-lt"/>
                <a:hlinkClick r:id="rId4"/>
              </a:rPr>
              <a:t>/</a:t>
            </a:r>
            <a:r>
              <a:rPr lang="en-US" dirty="0" smtClean="0">
                <a:latin typeface="+mj-lt"/>
              </a:rPr>
              <a:t> (</a:t>
            </a:r>
            <a:r>
              <a:rPr lang="en-US" dirty="0">
                <a:latin typeface="+mj-lt"/>
              </a:rPr>
              <a:t>see Historical; NHE Web tables, Table </a:t>
            </a:r>
            <a:r>
              <a:rPr lang="en-US" dirty="0" smtClean="0">
                <a:latin typeface="+mj-lt"/>
              </a:rPr>
              <a:t>21), </a:t>
            </a:r>
            <a:r>
              <a:rPr lang="en-US" dirty="0">
                <a:latin typeface="+mj-lt"/>
              </a:rPr>
              <a:t>and CPI data from Bureau of Labor Statistics at </a:t>
            </a:r>
            <a:r>
              <a:rPr lang="en-US" dirty="0">
                <a:latin typeface="+mj-lt"/>
                <a:hlinkClick r:id="rId5" action="ppaction://hlinkpres?slideindex=1&amp;slidetitle="/>
              </a:rPr>
              <a:t>ftp://ftp.bls.gov/pub/special.requests/cpi/cpiai.txt </a:t>
            </a:r>
            <a:r>
              <a:rPr lang="en-US" dirty="0">
                <a:latin typeface="+mj-lt"/>
              </a:rPr>
              <a:t>(All Urban Consumers, All Items, 1982-1984=100, Not Seasonally Adjusted, U.S. city average</a:t>
            </a:r>
            <a:r>
              <a:rPr lang="en-US" dirty="0" smtClean="0">
                <a:latin typeface="+mj-lt"/>
              </a:rPr>
              <a:t>). </a:t>
            </a:r>
            <a:endParaRPr lang="en-US" dirty="0">
              <a:latin typeface="+mj-lt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latin typeface="+mj-lt"/>
              </a:rPr>
              <a:t>Annual Percent Change in Private Health Insurance Expenditures Per </a:t>
            </a:r>
            <a:r>
              <a:rPr lang="en-US" sz="2400" dirty="0" smtClean="0">
                <a:latin typeface="+mj-lt"/>
              </a:rPr>
              <a:t>Enrollee 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dirty="0">
                <a:latin typeface="+mj-lt"/>
              </a:rPr>
              <a:t>Adjusted for Inflation), </a:t>
            </a:r>
            <a:r>
              <a:rPr lang="en-US" sz="2400" dirty="0" smtClean="0">
                <a:latin typeface="+mj-lt"/>
              </a:rPr>
              <a:t>1970-2011</a:t>
            </a:r>
            <a:r>
              <a:rPr lang="en-US" sz="2400" dirty="0">
                <a:latin typeface="Tahoma" pitchFamily="34" charset="0"/>
              </a:rPr>
              <a:t/>
            </a:r>
            <a:br>
              <a:rPr lang="en-US" sz="2400" dirty="0">
                <a:latin typeface="Tahoma" pitchFamily="34" charset="0"/>
              </a:rPr>
            </a:br>
            <a:endParaRPr lang="en-US" dirty="0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486400" y="2438400"/>
            <a:ext cx="2667000" cy="1228725"/>
            <a:chOff x="3936" y="1290"/>
            <a:chExt cx="1680" cy="774"/>
          </a:xfrm>
        </p:grpSpPr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4128" y="1629"/>
              <a:ext cx="153" cy="435"/>
            </a:xfrm>
            <a:prstGeom prst="downArrow">
              <a:avLst>
                <a:gd name="adj1" fmla="val 50000"/>
                <a:gd name="adj2" fmla="val 60943"/>
              </a:avLst>
            </a:pr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3936" y="1290"/>
              <a:ext cx="1680" cy="330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1400" b="1" dirty="0">
                  <a:latin typeface="+mj-lt"/>
                </a:rPr>
                <a:t>Average Annual Change Adjusted for Inflation is </a:t>
              </a:r>
              <a:r>
                <a:rPr lang="en-US" sz="1400" b="1" dirty="0" smtClean="0">
                  <a:latin typeface="+mj-lt"/>
                </a:rPr>
                <a:t>5.3%</a:t>
              </a:r>
              <a:endParaRPr lang="en-US" sz="1400" b="1" dirty="0">
                <a:latin typeface="+mj-lt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819400" y="5483423"/>
            <a:ext cx="4038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Meta Offc Pro"/>
                <a:cs typeface="Meta Offc Pro"/>
              </a:rPr>
              <a:t>Percent Change in PHI Expenditures Per Enrollee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971800" y="5637311"/>
            <a:ext cx="228600" cy="1"/>
          </a:xfrm>
          <a:prstGeom prst="line">
            <a:avLst/>
          </a:prstGeom>
          <a:ln w="28575" cmpd="sng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266028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99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Annual Percent Change in Private Health Insurance Expenditures Per Enrollee (Adjusted for Inflation), 1970-2011 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Percent Change in Private Health Insurance Expenditures Per Enrollee, (Adjusted for Inflation), 1970-2011</dc:title>
  <dc:creator>NirmitaP</dc:creator>
  <cp:lastModifiedBy>NirmitaP</cp:lastModifiedBy>
  <cp:revision>4</cp:revision>
  <dcterms:created xsi:type="dcterms:W3CDTF">2013-03-08T16:32:00Z</dcterms:created>
  <dcterms:modified xsi:type="dcterms:W3CDTF">2013-03-08T17:39:25Z</dcterms:modified>
</cp:coreProperties>
</file>