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9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451490023924006E-2"/>
          <c:y val="2.1522456341002069E-2"/>
          <c:w val="0.91284403669725156"/>
          <c:h val="0.88682026129415381"/>
        </c:manualLayout>
      </c:layout>
      <c:lineChart>
        <c:grouping val="standard"/>
        <c:varyColors val="0"/>
        <c:ser>
          <c:idx val="0"/>
          <c:order val="0"/>
          <c:tx>
            <c:strRef>
              <c:f>Sheet1!$A$2</c:f>
              <c:strCache>
                <c:ptCount val="1"/>
                <c:pt idx="0">
                  <c:v>Private Health Insurance</c:v>
                </c:pt>
              </c:strCache>
            </c:strRef>
          </c:tx>
          <c:spPr>
            <a:ln w="22233">
              <a:solidFill>
                <a:schemeClr val="accent3"/>
              </a:solidFill>
              <a:prstDash val="solid"/>
            </a:ln>
          </c:spPr>
          <c:marker>
            <c:symbol val="diamond"/>
            <c:size val="6"/>
            <c:spPr>
              <a:solidFill>
                <a:schemeClr val="accent3"/>
              </a:solidFill>
              <a:ln>
                <a:solidFill>
                  <a:schemeClr val="accent3"/>
                </a:solidFill>
              </a:ln>
            </c:spPr>
          </c:marker>
          <c:dLbls>
            <c:dLbl>
              <c:idx val="15"/>
              <c:layout>
                <c:manualLayout>
                  <c:x val="0"/>
                  <c:y val="-2.7932960893854747E-2"/>
                </c:manualLayout>
              </c:layou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showLegendKey val="0"/>
            <c:showVal val="0"/>
            <c:showCatName val="0"/>
            <c:showSerName val="0"/>
            <c:showPercent val="0"/>
            <c:showBubbleSize val="0"/>
          </c:dLbls>
          <c:cat>
            <c:numRef>
              <c:f>Sheet1!$B$1:$Q$1</c:f>
              <c:numCache>
                <c:formatCode>General</c:formatCode>
                <c:ptCount val="16"/>
                <c:pt idx="0">
                  <c:v>1960</c:v>
                </c:pt>
                <c:pt idx="1">
                  <c:v>1970</c:v>
                </c:pt>
                <c:pt idx="2">
                  <c:v>1980</c:v>
                </c:pt>
                <c:pt idx="3">
                  <c:v>1990</c:v>
                </c:pt>
                <c:pt idx="4">
                  <c:v>2000</c:v>
                </c:pt>
                <c:pt idx="5">
                  <c:v>2001</c:v>
                </c:pt>
                <c:pt idx="6">
                  <c:v>2002</c:v>
                </c:pt>
                <c:pt idx="7">
                  <c:v>2003</c:v>
                </c:pt>
                <c:pt idx="8">
                  <c:v>2004</c:v>
                </c:pt>
                <c:pt idx="9">
                  <c:v>2005</c:v>
                </c:pt>
                <c:pt idx="10">
                  <c:v>2006</c:v>
                </c:pt>
                <c:pt idx="11">
                  <c:v>2007</c:v>
                </c:pt>
                <c:pt idx="12">
                  <c:v>2008</c:v>
                </c:pt>
                <c:pt idx="13">
                  <c:v>2009</c:v>
                </c:pt>
                <c:pt idx="14">
                  <c:v>2010</c:v>
                </c:pt>
                <c:pt idx="15">
                  <c:v>2011</c:v>
                </c:pt>
              </c:numCache>
            </c:numRef>
          </c:cat>
          <c:val>
            <c:numRef>
              <c:f>Sheet1!$B$2:$Q$2</c:f>
              <c:numCache>
                <c:formatCode>0.0%</c:formatCode>
                <c:ptCount val="16"/>
                <c:pt idx="1">
                  <c:v>0.10314965171465262</c:v>
                </c:pt>
                <c:pt idx="2">
                  <c:v>0.16170211416728342</c:v>
                </c:pt>
                <c:pt idx="3">
                  <c:v>0.12992587991458104</c:v>
                </c:pt>
                <c:pt idx="4">
                  <c:v>6.9636057051079892E-2</c:v>
                </c:pt>
                <c:pt idx="5">
                  <c:v>9.4276387567154396E-2</c:v>
                </c:pt>
                <c:pt idx="6">
                  <c:v>0.11725887819779302</c:v>
                </c:pt>
                <c:pt idx="7">
                  <c:v>9.6740925194641392E-2</c:v>
                </c:pt>
                <c:pt idx="8">
                  <c:v>7.2704062988749873E-2</c:v>
                </c:pt>
                <c:pt idx="9">
                  <c:v>6.5926312841126711E-2</c:v>
                </c:pt>
                <c:pt idx="10">
                  <c:v>5.3408973082456956E-2</c:v>
                </c:pt>
                <c:pt idx="11">
                  <c:v>5.0246682694187639E-2</c:v>
                </c:pt>
                <c:pt idx="12">
                  <c:v>3.9234516103355377E-2</c:v>
                </c:pt>
                <c:pt idx="13">
                  <c:v>3.153560495437735E-2</c:v>
                </c:pt>
                <c:pt idx="14">
                  <c:v>3.438232416319642E-2</c:v>
                </c:pt>
                <c:pt idx="15">
                  <c:v>3.7797758949267068E-2</c:v>
                </c:pt>
              </c:numCache>
            </c:numRef>
          </c:val>
          <c:smooth val="0"/>
        </c:ser>
        <c:ser>
          <c:idx val="3"/>
          <c:order val="1"/>
          <c:tx>
            <c:strRef>
              <c:f>Sheet1!$A$3</c:f>
              <c:strCache>
                <c:ptCount val="1"/>
                <c:pt idx="0">
                  <c:v>Out-of-Pocket</c:v>
                </c:pt>
              </c:strCache>
            </c:strRef>
          </c:tx>
          <c:spPr>
            <a:ln w="22233">
              <a:solidFill>
                <a:schemeClr val="accent1"/>
              </a:solidFill>
            </a:ln>
          </c:spPr>
          <c:marker>
            <c:symbol val="circle"/>
            <c:size val="5"/>
            <c:spPr>
              <a:solidFill>
                <a:schemeClr val="accent1"/>
              </a:solidFill>
              <a:ln>
                <a:solidFill>
                  <a:schemeClr val="accent1"/>
                </a:solidFill>
              </a:ln>
            </c:spPr>
          </c:marker>
          <c:dLbls>
            <c:dLbl>
              <c:idx val="15"/>
              <c:layout>
                <c:manualLayout>
                  <c:x val="0"/>
                  <c:y val="-1.3966480446927373E-2"/>
                </c:manualLayout>
              </c:layou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showLegendKey val="0"/>
            <c:showVal val="0"/>
            <c:showCatName val="0"/>
            <c:showSerName val="0"/>
            <c:showPercent val="0"/>
            <c:showBubbleSize val="0"/>
          </c:dLbls>
          <c:cat>
            <c:numRef>
              <c:f>Sheet1!$B$1:$Q$1</c:f>
              <c:numCache>
                <c:formatCode>General</c:formatCode>
                <c:ptCount val="16"/>
                <c:pt idx="0">
                  <c:v>1960</c:v>
                </c:pt>
                <c:pt idx="1">
                  <c:v>1970</c:v>
                </c:pt>
                <c:pt idx="2">
                  <c:v>1980</c:v>
                </c:pt>
                <c:pt idx="3">
                  <c:v>1990</c:v>
                </c:pt>
                <c:pt idx="4">
                  <c:v>2000</c:v>
                </c:pt>
                <c:pt idx="5">
                  <c:v>2001</c:v>
                </c:pt>
                <c:pt idx="6">
                  <c:v>2002</c:v>
                </c:pt>
                <c:pt idx="7">
                  <c:v>2003</c:v>
                </c:pt>
                <c:pt idx="8">
                  <c:v>2004</c:v>
                </c:pt>
                <c:pt idx="9">
                  <c:v>2005</c:v>
                </c:pt>
                <c:pt idx="10">
                  <c:v>2006</c:v>
                </c:pt>
                <c:pt idx="11">
                  <c:v>2007</c:v>
                </c:pt>
                <c:pt idx="12">
                  <c:v>2008</c:v>
                </c:pt>
                <c:pt idx="13">
                  <c:v>2009</c:v>
                </c:pt>
                <c:pt idx="14">
                  <c:v>2010</c:v>
                </c:pt>
                <c:pt idx="15">
                  <c:v>2011</c:v>
                </c:pt>
              </c:numCache>
            </c:numRef>
          </c:cat>
          <c:val>
            <c:numRef>
              <c:f>Sheet1!$B$3:$Q$3</c:f>
              <c:numCache>
                <c:formatCode>0.0%</c:formatCode>
                <c:ptCount val="16"/>
                <c:pt idx="1">
                  <c:v>6.7224217600060587E-2</c:v>
                </c:pt>
                <c:pt idx="2">
                  <c:v>8.8474500278365786E-2</c:v>
                </c:pt>
                <c:pt idx="3">
                  <c:v>9.0313739208746302E-2</c:v>
                </c:pt>
                <c:pt idx="4">
                  <c:v>3.8218494745778653E-2</c:v>
                </c:pt>
                <c:pt idx="5">
                  <c:v>3.6056846289971523E-2</c:v>
                </c:pt>
                <c:pt idx="6">
                  <c:v>6.150393998402004E-2</c:v>
                </c:pt>
                <c:pt idx="7">
                  <c:v>6.538180703667984E-2</c:v>
                </c:pt>
                <c:pt idx="8">
                  <c:v>5.1143959521432247E-2</c:v>
                </c:pt>
                <c:pt idx="9">
                  <c:v>5.8101673904556339E-2</c:v>
                </c:pt>
                <c:pt idx="10">
                  <c:v>3.3252566594521804E-2</c:v>
                </c:pt>
                <c:pt idx="11">
                  <c:v>5.307411675054019E-2</c:v>
                </c:pt>
                <c:pt idx="12">
                  <c:v>2.4271471320301163E-2</c:v>
                </c:pt>
                <c:pt idx="13">
                  <c:v>1.1262837074528242E-3</c:v>
                </c:pt>
                <c:pt idx="14">
                  <c:v>2.0730988071414824E-2</c:v>
                </c:pt>
                <c:pt idx="15">
                  <c:v>2.7620987942954311E-2</c:v>
                </c:pt>
              </c:numCache>
            </c:numRef>
          </c:val>
          <c:smooth val="0"/>
        </c:ser>
        <c:ser>
          <c:idx val="1"/>
          <c:order val="2"/>
          <c:tx>
            <c:strRef>
              <c:f>Sheet1!$A$4</c:f>
              <c:strCache>
                <c:ptCount val="1"/>
                <c:pt idx="0">
                  <c:v>Medicare </c:v>
                </c:pt>
              </c:strCache>
            </c:strRef>
          </c:tx>
          <c:spPr>
            <a:ln w="22233">
              <a:solidFill>
                <a:schemeClr val="bg1">
                  <a:lumMod val="50000"/>
                </a:schemeClr>
              </a:solidFill>
              <a:prstDash val="solid"/>
            </a:ln>
          </c:spPr>
          <c:marker>
            <c:symbol val="square"/>
            <c:size val="5"/>
            <c:spPr>
              <a:solidFill>
                <a:schemeClr val="bg1">
                  <a:lumMod val="50000"/>
                </a:schemeClr>
              </a:solidFill>
              <a:ln>
                <a:solidFill>
                  <a:schemeClr val="bg1">
                    <a:lumMod val="50000"/>
                  </a:schemeClr>
                </a:solidFill>
              </a:ln>
            </c:spPr>
          </c:marker>
          <c:dLbls>
            <c:dLbl>
              <c:idx val="15"/>
              <c:layout>
                <c:manualLayout>
                  <c:x val="-7.3746312684365781E-3"/>
                  <c:y val="-3.3519553072625698E-2"/>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0"/>
            <c:showCatName val="0"/>
            <c:showSerName val="0"/>
            <c:showPercent val="0"/>
            <c:showBubbleSize val="0"/>
          </c:dLbls>
          <c:cat>
            <c:numRef>
              <c:f>Sheet1!$B$1:$Q$1</c:f>
              <c:numCache>
                <c:formatCode>General</c:formatCode>
                <c:ptCount val="16"/>
                <c:pt idx="0">
                  <c:v>1960</c:v>
                </c:pt>
                <c:pt idx="1">
                  <c:v>1970</c:v>
                </c:pt>
                <c:pt idx="2">
                  <c:v>1980</c:v>
                </c:pt>
                <c:pt idx="3">
                  <c:v>1990</c:v>
                </c:pt>
                <c:pt idx="4">
                  <c:v>2000</c:v>
                </c:pt>
                <c:pt idx="5">
                  <c:v>2001</c:v>
                </c:pt>
                <c:pt idx="6">
                  <c:v>2002</c:v>
                </c:pt>
                <c:pt idx="7">
                  <c:v>2003</c:v>
                </c:pt>
                <c:pt idx="8">
                  <c:v>2004</c:v>
                </c:pt>
                <c:pt idx="9">
                  <c:v>2005</c:v>
                </c:pt>
                <c:pt idx="10">
                  <c:v>2006</c:v>
                </c:pt>
                <c:pt idx="11">
                  <c:v>2007</c:v>
                </c:pt>
                <c:pt idx="12">
                  <c:v>2008</c:v>
                </c:pt>
                <c:pt idx="13">
                  <c:v>2009</c:v>
                </c:pt>
                <c:pt idx="14">
                  <c:v>2010</c:v>
                </c:pt>
                <c:pt idx="15">
                  <c:v>2011</c:v>
                </c:pt>
              </c:numCache>
            </c:numRef>
          </c:cat>
          <c:val>
            <c:numRef>
              <c:f>Sheet1!$B$4:$Q$4</c:f>
              <c:numCache>
                <c:formatCode>General</c:formatCode>
                <c:ptCount val="16"/>
                <c:pt idx="2" formatCode="0.0%">
                  <c:v>0.17160496210174214</c:v>
                </c:pt>
                <c:pt idx="3" formatCode="0.0%">
                  <c:v>0.11413804190037835</c:v>
                </c:pt>
                <c:pt idx="4" formatCode="0.0%">
                  <c:v>7.392553232360255E-2</c:v>
                </c:pt>
                <c:pt idx="5" formatCode="0.0%">
                  <c:v>0.10166393125442008</c:v>
                </c:pt>
                <c:pt idx="6" formatCode="0.0%">
                  <c:v>7.1441260305386445E-2</c:v>
                </c:pt>
                <c:pt idx="7" formatCode="0.0%">
                  <c:v>6.5249584559557983E-2</c:v>
                </c:pt>
                <c:pt idx="8" formatCode="0.0%">
                  <c:v>0.1006908456757587</c:v>
                </c:pt>
                <c:pt idx="9" formatCode="0.0%">
                  <c:v>9.2038873641383079E-2</c:v>
                </c:pt>
                <c:pt idx="10" formatCode="0.0%">
                  <c:v>0.18813070002736909</c:v>
                </c:pt>
                <c:pt idx="11" formatCode="0.0%">
                  <c:v>7.3876471287599443E-2</c:v>
                </c:pt>
                <c:pt idx="12" formatCode="0.0%">
                  <c:v>7.9999261914317499E-2</c:v>
                </c:pt>
                <c:pt idx="13" formatCode="0.0%">
                  <c:v>6.8744954488956456E-2</c:v>
                </c:pt>
                <c:pt idx="14" formatCode="0.0%">
                  <c:v>4.3089201821644219E-2</c:v>
                </c:pt>
                <c:pt idx="15" formatCode="0.0%">
                  <c:v>6.1895821759037517E-2</c:v>
                </c:pt>
              </c:numCache>
            </c:numRef>
          </c:val>
          <c:smooth val="0"/>
        </c:ser>
        <c:ser>
          <c:idx val="2"/>
          <c:order val="3"/>
          <c:tx>
            <c:strRef>
              <c:f>Sheet1!$A$5</c:f>
              <c:strCache>
                <c:ptCount val="1"/>
                <c:pt idx="0">
                  <c:v>Medicaid</c:v>
                </c:pt>
              </c:strCache>
            </c:strRef>
          </c:tx>
          <c:spPr>
            <a:ln w="22233">
              <a:solidFill>
                <a:schemeClr val="accent5"/>
              </a:solidFill>
              <a:prstDash val="solid"/>
            </a:ln>
          </c:spPr>
          <c:marker>
            <c:symbol val="triangle"/>
            <c:size val="5"/>
            <c:spPr>
              <a:solidFill>
                <a:schemeClr val="accent5"/>
              </a:solidFill>
              <a:ln>
                <a:solidFill>
                  <a:schemeClr val="accent5"/>
                </a:solidFill>
              </a:ln>
            </c:spPr>
          </c:marker>
          <c:dLbls>
            <c:dLbl>
              <c:idx val="15"/>
              <c:layout>
                <c:manualLayout>
                  <c:x val="0"/>
                  <c:y val="2.7932960893854747E-2"/>
                </c:manualLayout>
              </c:layou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showLegendKey val="0"/>
            <c:showVal val="0"/>
            <c:showCatName val="0"/>
            <c:showSerName val="0"/>
            <c:showPercent val="0"/>
            <c:showBubbleSize val="0"/>
          </c:dLbls>
          <c:cat>
            <c:numRef>
              <c:f>Sheet1!$B$1:$Q$1</c:f>
              <c:numCache>
                <c:formatCode>General</c:formatCode>
                <c:ptCount val="16"/>
                <c:pt idx="0">
                  <c:v>1960</c:v>
                </c:pt>
                <c:pt idx="1">
                  <c:v>1970</c:v>
                </c:pt>
                <c:pt idx="2">
                  <c:v>1980</c:v>
                </c:pt>
                <c:pt idx="3">
                  <c:v>1990</c:v>
                </c:pt>
                <c:pt idx="4">
                  <c:v>2000</c:v>
                </c:pt>
                <c:pt idx="5">
                  <c:v>2001</c:v>
                </c:pt>
                <c:pt idx="6">
                  <c:v>2002</c:v>
                </c:pt>
                <c:pt idx="7">
                  <c:v>2003</c:v>
                </c:pt>
                <c:pt idx="8">
                  <c:v>2004</c:v>
                </c:pt>
                <c:pt idx="9">
                  <c:v>2005</c:v>
                </c:pt>
                <c:pt idx="10">
                  <c:v>2006</c:v>
                </c:pt>
                <c:pt idx="11">
                  <c:v>2007</c:v>
                </c:pt>
                <c:pt idx="12">
                  <c:v>2008</c:v>
                </c:pt>
                <c:pt idx="13">
                  <c:v>2009</c:v>
                </c:pt>
                <c:pt idx="14">
                  <c:v>2010</c:v>
                </c:pt>
                <c:pt idx="15">
                  <c:v>2011</c:v>
                </c:pt>
              </c:numCache>
            </c:numRef>
          </c:cat>
          <c:val>
            <c:numRef>
              <c:f>Sheet1!$B$5:$Q$5</c:f>
              <c:numCache>
                <c:formatCode>General</c:formatCode>
                <c:ptCount val="16"/>
                <c:pt idx="2" formatCode="0.0%">
                  <c:v>0.17274931069788058</c:v>
                </c:pt>
                <c:pt idx="3" formatCode="0.0%">
                  <c:v>0.10961675909803792</c:v>
                </c:pt>
                <c:pt idx="4" formatCode="0.0%">
                  <c:v>0.10530973275761002</c:v>
                </c:pt>
                <c:pt idx="5" formatCode="0.0%">
                  <c:v>0.11847887352044806</c:v>
                </c:pt>
                <c:pt idx="6" formatCode="0.0%">
                  <c:v>0.1069498207245938</c:v>
                </c:pt>
                <c:pt idx="7" formatCode="0.0%">
                  <c:v>8.4147805558017597E-2</c:v>
                </c:pt>
                <c:pt idx="8" formatCode="0.0%">
                  <c:v>8.1053863733486775E-2</c:v>
                </c:pt>
                <c:pt idx="9" formatCode="0.0%">
                  <c:v>6.4007947283933442E-2</c:v>
                </c:pt>
                <c:pt idx="10" formatCode="0.0%">
                  <c:v>-8.6354502516653442E-3</c:v>
                </c:pt>
                <c:pt idx="11" formatCode="0.0%">
                  <c:v>6.2868036432959018E-2</c:v>
                </c:pt>
                <c:pt idx="12" formatCode="0.0%">
                  <c:v>5.7515245725218378E-2</c:v>
                </c:pt>
                <c:pt idx="13" formatCode="0.0%">
                  <c:v>8.8366442844054705E-2</c:v>
                </c:pt>
                <c:pt idx="14" formatCode="0.0%">
                  <c:v>5.9385447328813568E-2</c:v>
                </c:pt>
                <c:pt idx="15" formatCode="0.0%">
                  <c:v>2.5049787773329779E-2</c:v>
                </c:pt>
              </c:numCache>
            </c:numRef>
          </c:val>
          <c:smooth val="0"/>
        </c:ser>
        <c:dLbls>
          <c:showLegendKey val="0"/>
          <c:showVal val="0"/>
          <c:showCatName val="0"/>
          <c:showSerName val="0"/>
          <c:showPercent val="0"/>
          <c:showBubbleSize val="0"/>
        </c:dLbls>
        <c:marker val="1"/>
        <c:smooth val="0"/>
        <c:axId val="78474624"/>
        <c:axId val="78517376"/>
      </c:lineChart>
      <c:catAx>
        <c:axId val="7847462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78517376"/>
        <c:crosses val="autoZero"/>
        <c:auto val="1"/>
        <c:lblAlgn val="ctr"/>
        <c:lblOffset val="100"/>
        <c:tickLblSkip val="1"/>
        <c:tickMarkSkip val="1"/>
        <c:noMultiLvlLbl val="0"/>
      </c:catAx>
      <c:valAx>
        <c:axId val="78517376"/>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78474624"/>
        <c:crosses val="autoZero"/>
        <c:crossBetween val="between"/>
      </c:valAx>
      <c:spPr>
        <a:noFill/>
        <a:ln w="25401">
          <a:noFill/>
        </a:ln>
      </c:spPr>
    </c:plotArea>
    <c:legend>
      <c:legendPos val="b"/>
      <c:layout>
        <c:manualLayout>
          <c:xMode val="edge"/>
          <c:yMode val="edge"/>
          <c:x val="0.15495064223166793"/>
          <c:y val="0.83796507280165389"/>
          <c:w val="0.73434642769101377"/>
          <c:h val="5.5971329623184504E-2"/>
        </c:manualLayout>
      </c:layout>
      <c:overlay val="0"/>
      <c:spPr>
        <a:noFill/>
        <a:ln w="9525">
          <a:noFill/>
          <a:prstDash val="solid"/>
        </a:ln>
      </c:spPr>
      <c:txPr>
        <a:bodyPr/>
        <a:lstStyle/>
        <a:p>
          <a:pPr>
            <a:defRPr sz="1200"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1152" b="1" i="0" u="none" strike="noStrike" baseline="0">
          <a:solidFill>
            <a:schemeClr val="tx1"/>
          </a:solidFill>
          <a:latin typeface="Tahoma"/>
          <a:ea typeface="Tahoma"/>
          <a:cs typeface="Tahoma"/>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5ECA05-AB0A-4E3F-A3A7-F637BBB93A10}" type="datetimeFigureOut">
              <a:rPr lang="en-US" smtClean="0"/>
              <a:t>3/8/2013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AA5FA6-589A-40AC-8697-FF882F5D0EA8}" type="slidenum">
              <a:rPr lang="en-US" smtClean="0"/>
              <a:t>‹#›</a:t>
            </a:fld>
            <a:endParaRPr lang="en-US"/>
          </a:p>
        </p:txBody>
      </p:sp>
    </p:spTree>
    <p:extLst>
      <p:ext uri="{BB962C8B-B14F-4D97-AF65-F5344CB8AC3E}">
        <p14:creationId xmlns:p14="http://schemas.microsoft.com/office/powerpoint/2010/main" val="757963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3702277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714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6200" y="76200"/>
            <a:ext cx="7924800" cy="411163"/>
          </a:xfrm>
        </p:spPr>
        <p:txBody>
          <a:bodyPr/>
          <a:lstStyle/>
          <a:p>
            <a:r>
              <a:rPr lang="en-US" sz="2400" b="1" dirty="0" smtClean="0"/>
              <a:t>Annual </a:t>
            </a:r>
            <a:r>
              <a:rPr lang="en-US" sz="2400" b="1" dirty="0" smtClean="0">
                <a:solidFill>
                  <a:srgbClr val="000000"/>
                </a:solidFill>
              </a:rPr>
              <a:t>Percent Change in National Health Expenditures, by Selected Sources of Funds, 1960-2011</a:t>
            </a: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4147636884"/>
              </p:ext>
            </p:extLst>
          </p:nvPr>
        </p:nvGraphicFramePr>
        <p:xfrm>
          <a:off x="0" y="990600"/>
          <a:ext cx="8610600" cy="4546600"/>
        </p:xfrm>
        <a:graphic>
          <a:graphicData uri="http://schemas.openxmlformats.org/drawingml/2006/chart">
            <c:chart xmlns:c="http://schemas.openxmlformats.org/drawingml/2006/chart" xmlns:r="http://schemas.openxmlformats.org/officeDocument/2006/relationships" r:id="rId3"/>
          </a:graphicData>
        </a:graphic>
      </p:graphicFrame>
      <p:sp>
        <p:nvSpPr>
          <p:cNvPr id="18436" name="Text Box 4"/>
          <p:cNvSpPr txBox="1">
            <a:spLocks noChangeArrowheads="1"/>
          </p:cNvSpPr>
          <p:nvPr/>
        </p:nvSpPr>
        <p:spPr bwMode="auto">
          <a:xfrm>
            <a:off x="1588" y="5334000"/>
            <a:ext cx="8456612" cy="1497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00"/>
              </a:spcAft>
              <a:defRPr/>
            </a:pPr>
            <a:r>
              <a:rPr lang="en-US" sz="1100" dirty="0" smtClean="0">
                <a:solidFill>
                  <a:srgbClr val="000000"/>
                </a:solidFill>
                <a:latin typeface="+mj-lt"/>
                <a:cs typeface="Arial" charset="0"/>
              </a:rPr>
              <a:t>NOTE: </a:t>
            </a:r>
            <a:r>
              <a:rPr lang="en-US" sz="1100" dirty="0" smtClean="0">
                <a:latin typeface="+mj-lt"/>
              </a:rPr>
              <a:t>This figure omits national health spending that belongs in the categories of Other Public Insurance Programs, Other Third Party Payers and Programs, Public Health Activity, and Investment, which together represented about 20% of total national health spending in 2011. Medicare and Medicaid were enacted in 1965; by January 1970, all states but two were participating in Medicaid. Implementation of the Medicare Part D prescription drug benefit was the major cause of the 2006 increase in Medicare spending and decrease in Medicaid spending (Medicare replaced Medicaid drug coverage for dual </a:t>
            </a:r>
            <a:r>
              <a:rPr lang="en-US" sz="1100" dirty="0" err="1" smtClean="0">
                <a:latin typeface="+mj-lt"/>
              </a:rPr>
              <a:t>eligibles</a:t>
            </a:r>
            <a:r>
              <a:rPr lang="en-US" sz="1100" dirty="0" smtClean="0">
                <a:latin typeface="+mj-lt"/>
              </a:rPr>
              <a:t>).</a:t>
            </a:r>
            <a:endParaRPr lang="en-US" sz="1100" dirty="0" smtClean="0">
              <a:solidFill>
                <a:srgbClr val="000000"/>
              </a:solidFill>
              <a:latin typeface="+mj-lt"/>
              <a:cs typeface="Arial" charset="0"/>
            </a:endParaRPr>
          </a:p>
          <a:p>
            <a:pPr eaLnBrk="1" hangingPunct="1">
              <a:spcAft>
                <a:spcPts val="400"/>
              </a:spcAft>
              <a:defRPr/>
            </a:pPr>
            <a:r>
              <a:rPr lang="en-US" sz="1100" dirty="0" smtClean="0">
                <a:solidFill>
                  <a:srgbClr val="000000"/>
                </a:solidFill>
                <a:latin typeface="+mj-lt"/>
                <a:cs typeface="Arial" charset="0"/>
              </a:rPr>
              <a:t>SOURCE: </a:t>
            </a:r>
            <a:r>
              <a:rPr lang="en-US" sz="1100" dirty="0">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latin typeface="+mj-lt"/>
                <a:ea typeface="Arial Unicode MS" pitchFamily="34" charset="-128"/>
                <a:cs typeface="Arial Unicode MS" pitchFamily="34" charset="-128"/>
                <a:hlinkClick r:id="rId4"/>
              </a:rPr>
              <a:t>http://www.cms.hhs.gov/NationalHealthExpendData/</a:t>
            </a:r>
            <a:r>
              <a:rPr lang="en-US" sz="1100" dirty="0">
                <a:latin typeface="+mj-lt"/>
                <a:ea typeface="Arial Unicode MS" pitchFamily="34" charset="-128"/>
                <a:cs typeface="Arial Unicode MS" pitchFamily="34" charset="-128"/>
              </a:rPr>
              <a:t> (see Historical; National Health Expenditures by type of service and source of funds, CY </a:t>
            </a:r>
            <a:r>
              <a:rPr lang="en-US" sz="1100" dirty="0" smtClean="0">
                <a:latin typeface="+mj-lt"/>
                <a:ea typeface="Arial Unicode MS" pitchFamily="34" charset="-128"/>
                <a:cs typeface="Arial Unicode MS" pitchFamily="34" charset="-128"/>
              </a:rPr>
              <a:t>1960-2011; </a:t>
            </a:r>
            <a:r>
              <a:rPr lang="en-US" sz="1100" dirty="0">
                <a:latin typeface="+mj-lt"/>
                <a:ea typeface="Arial Unicode MS" pitchFamily="34" charset="-128"/>
                <a:cs typeface="Arial Unicode MS" pitchFamily="34" charset="-128"/>
              </a:rPr>
              <a:t>file </a:t>
            </a:r>
            <a:r>
              <a:rPr lang="en-US" sz="1100" dirty="0" smtClean="0">
                <a:latin typeface="+mj-lt"/>
                <a:ea typeface="Arial Unicode MS" pitchFamily="34" charset="-128"/>
                <a:cs typeface="Arial Unicode MS" pitchFamily="34" charset="-128"/>
              </a:rPr>
              <a:t>nhe2011.zip). </a:t>
            </a:r>
            <a:endParaRPr lang="en-US" sz="1100" dirty="0">
              <a:latin typeface="+mj-lt"/>
              <a:ea typeface="Arial Unicode MS" pitchFamily="34" charset="-128"/>
              <a:cs typeface="Arial Unicode MS" pitchFamily="34" charset="-128"/>
            </a:endParaRPr>
          </a:p>
        </p:txBody>
      </p:sp>
    </p:spTree>
    <p:extLst>
      <p:ext uri="{BB962C8B-B14F-4D97-AF65-F5344CB8AC3E}">
        <p14:creationId xmlns:p14="http://schemas.microsoft.com/office/powerpoint/2010/main" val="1670053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181</Words>
  <Application>Microsoft Office PowerPoint</Application>
  <PresentationFormat>On-screen Show (4:3)</PresentationFormat>
  <Paragraphs>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Annual Percent Change in National Health Expenditures, by Selected Sources of Funds, 1960-2011</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Percent Change in National Health Expenditures, by Selected Sources of Funds, 1960-2011</dc:title>
  <dc:creator>NirmitaP</dc:creator>
  <cp:lastModifiedBy>NirmitaP</cp:lastModifiedBy>
  <cp:revision>2</cp:revision>
  <dcterms:created xsi:type="dcterms:W3CDTF">2013-03-08T16:31:45Z</dcterms:created>
  <dcterms:modified xsi:type="dcterms:W3CDTF">2013-03-08T16:52:27Z</dcterms:modified>
</cp:coreProperties>
</file>