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332171893147808E-2"/>
          <c:y val="2.8322440087145979E-2"/>
          <c:w val="0.92566782810685244"/>
          <c:h val="0.802428662485515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NHE as a Share of GDP</c:v>
                </c:pt>
              </c:strCache>
            </c:strRef>
          </c:tx>
          <c:spPr>
            <a:solidFill>
              <a:schemeClr val="accent1"/>
            </a:solidFill>
            <a:ln w="12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6569678407350699E-3"/>
                  <c:y val="5.6878770737798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Sheet1!$B$2:$L$2</c:f>
              <c:numCache>
                <c:formatCode>0.0%</c:formatCode>
                <c:ptCount val="11"/>
                <c:pt idx="0">
                  <c:v>0.14517965818280804</c:v>
                </c:pt>
                <c:pt idx="1">
                  <c:v>0.15390996307189236</c:v>
                </c:pt>
                <c:pt idx="2">
                  <c:v>0.15934366642135306</c:v>
                </c:pt>
                <c:pt idx="3">
                  <c:v>0.16042781335155612</c:v>
                </c:pt>
                <c:pt idx="4">
                  <c:v>0.16085692783015132</c:v>
                </c:pt>
                <c:pt idx="5">
                  <c:v>0.16171493287085489</c:v>
                </c:pt>
                <c:pt idx="6">
                  <c:v>0.16382622766186458</c:v>
                </c:pt>
                <c:pt idx="7">
                  <c:v>0.1683968792638981</c:v>
                </c:pt>
                <c:pt idx="8">
                  <c:v>0.17899131940717203</c:v>
                </c:pt>
                <c:pt idx="9">
                  <c:v>0.17932056914662492</c:v>
                </c:pt>
                <c:pt idx="10">
                  <c:v>0.17914518065496129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Average Annual Increase in National Health Expenditures</c:v>
                </c:pt>
              </c:strCache>
            </c:strRef>
          </c:tx>
          <c:spPr>
            <a:solidFill>
              <a:schemeClr val="accent5"/>
            </a:solidFill>
            <a:ln w="12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0"/>
                  <c:y val="2.8439385368899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Sheet1!$B$3:$L$3</c:f>
              <c:numCache>
                <c:formatCode>0.0%</c:formatCode>
                <c:ptCount val="11"/>
                <c:pt idx="0">
                  <c:v>8.4352930412771476E-2</c:v>
                </c:pt>
                <c:pt idx="1">
                  <c:v>9.6835497710846763E-2</c:v>
                </c:pt>
                <c:pt idx="2">
                  <c:v>8.3935710116755491E-2</c:v>
                </c:pt>
                <c:pt idx="3">
                  <c:v>7.1058481874060275E-2</c:v>
                </c:pt>
                <c:pt idx="4">
                  <c:v>6.7784007038287353E-2</c:v>
                </c:pt>
                <c:pt idx="5">
                  <c:v>6.5400736863930442E-2</c:v>
                </c:pt>
                <c:pt idx="6">
                  <c:v>6.2393767279790513E-2</c:v>
                </c:pt>
                <c:pt idx="7">
                  <c:v>4.7155054521468065E-2</c:v>
                </c:pt>
                <c:pt idx="8">
                  <c:v>3.9277516741154983E-2</c:v>
                </c:pt>
                <c:pt idx="9">
                  <c:v>3.9493501244017404E-2</c:v>
                </c:pt>
                <c:pt idx="10">
                  <c:v>3.8765345962289199E-2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50"/>
        <c:axId val="78471936"/>
        <c:axId val="78474240"/>
      </c:barChart>
      <c:catAx>
        <c:axId val="7847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784742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7847424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78471936"/>
        <c:crosses val="autoZero"/>
        <c:crossBetween val="between"/>
      </c:valAx>
      <c:spPr>
        <a:noFill/>
        <a:ln w="25406">
          <a:noFill/>
        </a:ln>
      </c:spPr>
    </c:plotArea>
    <c:legend>
      <c:legendPos val="b"/>
      <c:layout>
        <c:manualLayout>
          <c:xMode val="edge"/>
          <c:yMode val="edge"/>
          <c:x val="0.20145376171044321"/>
          <c:y val="0.92566869257299289"/>
          <c:w val="0.67758595321570225"/>
          <c:h val="5.5810371287719006E-2"/>
        </c:manualLayout>
      </c:layout>
      <c:overlay val="0"/>
      <c:spPr>
        <a:solidFill>
          <a:schemeClr val="bg1"/>
        </a:solidFill>
        <a:ln w="3177">
          <a:noFill/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2E3D8-B8CC-42FA-B7EC-294C1689DF11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39715-1E4F-4CEA-95DF-EC328A8BC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70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7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bea.gov/national/index.htm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72562" cy="914400"/>
          </a:xfrm>
        </p:spPr>
        <p:txBody>
          <a:bodyPr/>
          <a:lstStyle/>
          <a:p>
            <a:r>
              <a:rPr lang="en-US" sz="2400" b="1" dirty="0" smtClean="0"/>
              <a:t>Annual Increase in National Health Expenditures and Their Share of Gross Domestic Product, 2001-2011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64517"/>
              </p:ext>
            </p:extLst>
          </p:nvPr>
        </p:nvGraphicFramePr>
        <p:xfrm>
          <a:off x="152400" y="1066800"/>
          <a:ext cx="86995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088559"/>
            <a:ext cx="8458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  <a:latin typeface="Meta Offc Pro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Meta Offc Pro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 (see Historical; National Health Expenditures by type of service and source of funds, CY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</a:rPr>
              <a:t>1960-2011; 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file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</a:rPr>
              <a:t>nhe2011.zip). 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Gross Domestic Product data from Bureau of Economic Analysis, at </a:t>
            </a:r>
            <a:r>
              <a:rPr lang="en-US" sz="1100" dirty="0">
                <a:solidFill>
                  <a:srgbClr val="000000"/>
                </a:solidFill>
                <a:latin typeface="Meta Offc Pro"/>
                <a:hlinkClick r:id="rId5"/>
              </a:rPr>
              <a:t>http://bea.gov/national/index.htm#gdp</a:t>
            </a:r>
            <a:r>
              <a:rPr lang="en-US" sz="1100" dirty="0">
                <a:solidFill>
                  <a:srgbClr val="000000"/>
                </a:solidFill>
                <a:latin typeface="Meta Offc Pro"/>
              </a:rPr>
              <a:t> (file gdplev.xls).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1157412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Annual Increase in National Health Expenditures and Their Share of Gross Domestic Product, 2001-2011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Increase in National Health Expenditures and Their Share of Gross Domestic Product, 2001-2011</dc:title>
  <dc:creator>NirmitaP</dc:creator>
  <cp:lastModifiedBy>NirmitaP</cp:lastModifiedBy>
  <cp:revision>2</cp:revision>
  <dcterms:created xsi:type="dcterms:W3CDTF">2013-03-08T16:31:54Z</dcterms:created>
  <dcterms:modified xsi:type="dcterms:W3CDTF">2013-03-08T16:51:48Z</dcterms:modified>
</cp:coreProperties>
</file>