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798619102416725E-2"/>
          <c:y val="5.0660792951541946E-2"/>
          <c:w val="0.91369390103567361"/>
          <c:h val="0.73609878310665711"/>
        </c:manualLayout>
      </c:layout>
      <c:lineChart>
        <c:grouping val="standar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NHE as a Share of GDP</c:v>
                </c:pt>
              </c:strCache>
            </c:strRef>
          </c:tx>
          <c:spPr>
            <a:ln w="25396">
              <a:solidFill>
                <a:schemeClr val="accent4"/>
              </a:solidFill>
              <a:prstDash val="solid"/>
            </a:ln>
          </c:spPr>
          <c:marker>
            <c:symbol val="none"/>
          </c:marker>
          <c:cat>
            <c:numRef>
              <c:f>Sheet1!$B$1:$AZ$1</c:f>
              <c:numCache>
                <c:formatCode>General</c:formatCode>
                <c:ptCount val="51"/>
                <c:pt idx="0">
                  <c:v>1961</c:v>
                </c:pt>
                <c:pt idx="4">
                  <c:v>1965</c:v>
                </c:pt>
                <c:pt idx="9">
                  <c:v>1970</c:v>
                </c:pt>
                <c:pt idx="14">
                  <c:v>1975</c:v>
                </c:pt>
                <c:pt idx="19">
                  <c:v>1980</c:v>
                </c:pt>
                <c:pt idx="24">
                  <c:v>1985</c:v>
                </c:pt>
                <c:pt idx="29">
                  <c:v>1990</c:v>
                </c:pt>
                <c:pt idx="34">
                  <c:v>1995</c:v>
                </c:pt>
                <c:pt idx="39">
                  <c:v>2000</c:v>
                </c:pt>
                <c:pt idx="44">
                  <c:v>2005</c:v>
                </c:pt>
                <c:pt idx="50">
                  <c:v>2011</c:v>
                </c:pt>
              </c:numCache>
            </c:numRef>
          </c:cat>
          <c:val>
            <c:numRef>
              <c:f>Sheet1!$B$2:$AZ$2</c:f>
              <c:numCache>
                <c:formatCode>0.0%</c:formatCode>
                <c:ptCount val="51"/>
                <c:pt idx="0">
                  <c:v>5.3650881057268743E-2</c:v>
                </c:pt>
                <c:pt idx="1">
                  <c:v>5.4476694553525745E-2</c:v>
                </c:pt>
                <c:pt idx="2">
                  <c:v>5.6210747814826822E-2</c:v>
                </c:pt>
                <c:pt idx="3">
                  <c:v>5.8083182640144677E-2</c:v>
                </c:pt>
                <c:pt idx="4">
                  <c:v>5.8346544291475462E-2</c:v>
                </c:pt>
                <c:pt idx="5">
                  <c:v>5.872032499682623E-2</c:v>
                </c:pt>
                <c:pt idx="6">
                  <c:v>6.2205670350792892E-2</c:v>
                </c:pt>
                <c:pt idx="7">
                  <c:v>6.4580127500549589E-2</c:v>
                </c:pt>
                <c:pt idx="8">
                  <c:v>6.7264323445753782E-2</c:v>
                </c:pt>
                <c:pt idx="9">
                  <c:v>7.2091880959260349E-2</c:v>
                </c:pt>
                <c:pt idx="10">
                  <c:v>7.3872914447994334E-2</c:v>
                </c:pt>
                <c:pt idx="11">
                  <c:v>7.5241134178851282E-2</c:v>
                </c:pt>
                <c:pt idx="12">
                  <c:v>7.4777544671923629E-2</c:v>
                </c:pt>
                <c:pt idx="13">
                  <c:v>7.8130710236745601E-2</c:v>
                </c:pt>
                <c:pt idx="14">
                  <c:v>8.1568663369359543E-2</c:v>
                </c:pt>
                <c:pt idx="15">
                  <c:v>8.386002411487456E-2</c:v>
                </c:pt>
                <c:pt idx="16">
                  <c:v>8.5699719225653948E-2</c:v>
                </c:pt>
                <c:pt idx="17">
                  <c:v>8.5241956578603201E-2</c:v>
                </c:pt>
                <c:pt idx="18">
                  <c:v>8.6510811021778156E-2</c:v>
                </c:pt>
                <c:pt idx="19">
                  <c:v>9.174132922061623E-2</c:v>
                </c:pt>
                <c:pt idx="20">
                  <c:v>9.49018165536651E-2</c:v>
                </c:pt>
                <c:pt idx="21">
                  <c:v>0.10288300750030741</c:v>
                </c:pt>
                <c:pt idx="22">
                  <c:v>0.10439285916369606</c:v>
                </c:pt>
                <c:pt idx="23">
                  <c:v>0.10341448523238952</c:v>
                </c:pt>
                <c:pt idx="24">
                  <c:v>0.10541979845880262</c:v>
                </c:pt>
                <c:pt idx="25">
                  <c:v>0.10692405999865476</c:v>
                </c:pt>
                <c:pt idx="26">
                  <c:v>0.10960159614897393</c:v>
                </c:pt>
                <c:pt idx="27">
                  <c:v>0.1140494863147988</c:v>
                </c:pt>
                <c:pt idx="28">
                  <c:v>0.11810528811951626</c:v>
                </c:pt>
                <c:pt idx="29">
                  <c:v>0.12486475303853121</c:v>
                </c:pt>
                <c:pt idx="30">
                  <c:v>0.13209475809816262</c:v>
                </c:pt>
                <c:pt idx="31">
                  <c:v>0.13526796272645575</c:v>
                </c:pt>
                <c:pt idx="32">
                  <c:v>0.13820859705432409</c:v>
                </c:pt>
                <c:pt idx="33">
                  <c:v>0.13728433918590874</c:v>
                </c:pt>
                <c:pt idx="34">
                  <c:v>0.13856690088607773</c:v>
                </c:pt>
                <c:pt idx="35">
                  <c:v>0.1380173502583403</c:v>
                </c:pt>
                <c:pt idx="36">
                  <c:v>0.13712987854639724</c:v>
                </c:pt>
                <c:pt idx="37">
                  <c:v>0.13748029794734754</c:v>
                </c:pt>
                <c:pt idx="38">
                  <c:v>0.13753739241994981</c:v>
                </c:pt>
                <c:pt idx="39">
                  <c:v>0.13838898658493701</c:v>
                </c:pt>
                <c:pt idx="40">
                  <c:v>0.14517965818280804</c:v>
                </c:pt>
                <c:pt idx="41">
                  <c:v>0.15390996307189247</c:v>
                </c:pt>
                <c:pt idx="42">
                  <c:v>0.15934366642135311</c:v>
                </c:pt>
                <c:pt idx="43">
                  <c:v>0.16042781335155612</c:v>
                </c:pt>
                <c:pt idx="44">
                  <c:v>0.16085692783015132</c:v>
                </c:pt>
                <c:pt idx="45">
                  <c:v>0.16171493287085495</c:v>
                </c:pt>
                <c:pt idx="46">
                  <c:v>0.16382622766186458</c:v>
                </c:pt>
                <c:pt idx="47">
                  <c:v>0.1683968792638981</c:v>
                </c:pt>
                <c:pt idx="48">
                  <c:v>0.17899131940717214</c:v>
                </c:pt>
                <c:pt idx="49">
                  <c:v>0.17932056914662492</c:v>
                </c:pt>
                <c:pt idx="50">
                  <c:v>0.17914518065496138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Increase in National Health Expenditures</c:v>
                </c:pt>
              </c:strCache>
            </c:strRef>
          </c:tx>
          <c:spPr>
            <a:ln w="25386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Sheet1!$B$1:$AZ$1</c:f>
              <c:numCache>
                <c:formatCode>General</c:formatCode>
                <c:ptCount val="51"/>
                <c:pt idx="0">
                  <c:v>1961</c:v>
                </c:pt>
                <c:pt idx="4">
                  <c:v>1965</c:v>
                </c:pt>
                <c:pt idx="9">
                  <c:v>1970</c:v>
                </c:pt>
                <c:pt idx="14">
                  <c:v>1975</c:v>
                </c:pt>
                <c:pt idx="19">
                  <c:v>1980</c:v>
                </c:pt>
                <c:pt idx="24">
                  <c:v>1985</c:v>
                </c:pt>
                <c:pt idx="29">
                  <c:v>1990</c:v>
                </c:pt>
                <c:pt idx="34">
                  <c:v>1995</c:v>
                </c:pt>
                <c:pt idx="39">
                  <c:v>2000</c:v>
                </c:pt>
                <c:pt idx="44">
                  <c:v>2005</c:v>
                </c:pt>
                <c:pt idx="50">
                  <c:v>2011</c:v>
                </c:pt>
              </c:numCache>
            </c:numRef>
          </c:cat>
          <c:val>
            <c:numRef>
              <c:f>Sheet1!$B$3:$AZ$3</c:f>
              <c:numCache>
                <c:formatCode>0.0%</c:formatCode>
                <c:ptCount val="51"/>
                <c:pt idx="0">
                  <c:v>6.8350451405387438E-2</c:v>
                </c:pt>
                <c:pt idx="1">
                  <c:v>9.1621334975537955E-2</c:v>
                </c:pt>
                <c:pt idx="2">
                  <c:v>8.83818597799855E-2</c:v>
                </c:pt>
                <c:pt idx="3">
                  <c:v>0.10991447576813433</c:v>
                </c:pt>
                <c:pt idx="4">
                  <c:v>8.8548152760481738E-2</c:v>
                </c:pt>
                <c:pt idx="5">
                  <c:v>0.10241437662368602</c:v>
                </c:pt>
                <c:pt idx="6">
                  <c:v>0.11947074847580755</c:v>
                </c:pt>
                <c:pt idx="7">
                  <c:v>0.13470451911935122</c:v>
                </c:pt>
                <c:pt idx="8">
                  <c:v>0.12696791762403192</c:v>
                </c:pt>
                <c:pt idx="9">
                  <c:v>0.13045382466208538</c:v>
                </c:pt>
                <c:pt idx="10">
                  <c:v>0.11204627737031261</c:v>
                </c:pt>
                <c:pt idx="11">
                  <c:v>0.1189452186448825</c:v>
                </c:pt>
                <c:pt idx="12">
                  <c:v>0.10976905981254226</c:v>
                </c:pt>
                <c:pt idx="13">
                  <c:v>0.13343007787935959</c:v>
                </c:pt>
                <c:pt idx="14">
                  <c:v>0.14022209513729467</c:v>
                </c:pt>
                <c:pt idx="15">
                  <c:v>0.14542051877081991</c:v>
                </c:pt>
                <c:pt idx="16">
                  <c:v>0.13703589937978333</c:v>
                </c:pt>
                <c:pt idx="17">
                  <c:v>0.12385977617988364</c:v>
                </c:pt>
                <c:pt idx="18">
                  <c:v>0.13363814901190629</c:v>
                </c:pt>
                <c:pt idx="19">
                  <c:v>0.15395789910582977</c:v>
                </c:pt>
                <c:pt idx="20">
                  <c:v>0.16011556625903095</c:v>
                </c:pt>
                <c:pt idx="21">
                  <c:v>0.12792386575408018</c:v>
                </c:pt>
                <c:pt idx="22">
                  <c:v>0.10244428576123626</c:v>
                </c:pt>
                <c:pt idx="23">
                  <c:v>0.10169734977113004</c:v>
                </c:pt>
                <c:pt idx="24">
                  <c:v>9.3714330696264975E-2</c:v>
                </c:pt>
                <c:pt idx="25">
                  <c:v>7.261227868144518E-2</c:v>
                </c:pt>
                <c:pt idx="26">
                  <c:v>8.8542059837447368E-2</c:v>
                </c:pt>
                <c:pt idx="27">
                  <c:v>0.12055278482500099</c:v>
                </c:pt>
                <c:pt idx="28">
                  <c:v>0.11306038528583562</c:v>
                </c:pt>
                <c:pt idx="29">
                  <c:v>0.11863652861544627</c:v>
                </c:pt>
                <c:pt idx="30">
                  <c:v>9.284694550987331E-2</c:v>
                </c:pt>
                <c:pt idx="31">
                  <c:v>8.3869745112283248E-2</c:v>
                </c:pt>
                <c:pt idx="32">
                  <c:v>7.4112669161100736E-2</c:v>
                </c:pt>
                <c:pt idx="33">
                  <c:v>5.5556640752171496E-2</c:v>
                </c:pt>
                <c:pt idx="34">
                  <c:v>5.6282236731857171E-2</c:v>
                </c:pt>
                <c:pt idx="35">
                  <c:v>5.2964089107600219E-2</c:v>
                </c:pt>
                <c:pt idx="36">
                  <c:v>5.6174198062761249E-2</c:v>
                </c:pt>
                <c:pt idx="37">
                  <c:v>5.8034991480114609E-2</c:v>
                </c:pt>
                <c:pt idx="38">
                  <c:v>6.4125141757235493E-2</c:v>
                </c:pt>
                <c:pt idx="39">
                  <c:v>7.0520872847575272E-2</c:v>
                </c:pt>
                <c:pt idx="40">
                  <c:v>8.4352930412771476E-2</c:v>
                </c:pt>
                <c:pt idx="41">
                  <c:v>9.6835497710846791E-2</c:v>
                </c:pt>
                <c:pt idx="42">
                  <c:v>8.3935710116755505E-2</c:v>
                </c:pt>
                <c:pt idx="43">
                  <c:v>7.1058481874060303E-2</c:v>
                </c:pt>
                <c:pt idx="44">
                  <c:v>6.778400703828738E-2</c:v>
                </c:pt>
                <c:pt idx="45">
                  <c:v>6.540073686393047E-2</c:v>
                </c:pt>
                <c:pt idx="46">
                  <c:v>6.2393767279790527E-2</c:v>
                </c:pt>
                <c:pt idx="47">
                  <c:v>4.7155054521468072E-2</c:v>
                </c:pt>
                <c:pt idx="48">
                  <c:v>3.9277516741154997E-2</c:v>
                </c:pt>
                <c:pt idx="49">
                  <c:v>3.9493501244017404E-2</c:v>
                </c:pt>
                <c:pt idx="50">
                  <c:v>3.8765345962289206E-2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460800"/>
        <c:axId val="78462336"/>
      </c:lineChart>
      <c:catAx>
        <c:axId val="78460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 rtl="0">
              <a:defRPr sz="1200" b="1" i="0" u="none" strike="noStrike" baseline="0">
                <a:solidFill>
                  <a:schemeClr val="tx1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78462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462336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78460800"/>
        <c:crosses val="autoZero"/>
        <c:crossBetween val="between"/>
      </c:valAx>
      <c:spPr>
        <a:noFill/>
        <a:ln w="25396">
          <a:noFill/>
        </a:ln>
      </c:spPr>
    </c:plotArea>
    <c:legend>
      <c:legendPos val="b"/>
      <c:layout>
        <c:manualLayout>
          <c:xMode val="edge"/>
          <c:yMode val="edge"/>
          <c:x val="0.20987224811184321"/>
          <c:y val="0.90949216575200786"/>
          <c:w val="0.6263273340832396"/>
          <c:h val="5.6422355289912456E-2"/>
        </c:manualLayout>
      </c:layout>
      <c:overlay val="0"/>
      <c:spPr>
        <a:noFill/>
        <a:ln w="3174">
          <a:noFill/>
          <a:prstDash val="solid"/>
        </a:ln>
      </c:spPr>
      <c:txPr>
        <a:bodyPr/>
        <a:lstStyle/>
        <a:p>
          <a:pPr>
            <a:defRPr sz="1200" b="1" i="0" u="none" strike="noStrike" baseline="0">
              <a:solidFill>
                <a:schemeClr val="tx1"/>
              </a:solidFill>
              <a:latin typeface="+mj-lt"/>
              <a:ea typeface="Tahoma"/>
              <a:cs typeface="Tahoma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49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4D128B-7CE5-4D0A-A269-BCC53CEC0C29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0FB91-8E80-40A9-BC58-0B87FAD58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451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324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530377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145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5760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602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bea.gov/national/index.htm" TargetMode="External"/><Relationship Id="rId4" Type="http://schemas.openxmlformats.org/officeDocument/2006/relationships/hyperlink" Target="http://www.cms.hhs.gov/NationalHealthExpendDat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072562" cy="1219200"/>
          </a:xfrm>
          <a:noFill/>
        </p:spPr>
        <p:txBody>
          <a:bodyPr/>
          <a:lstStyle/>
          <a:p>
            <a:r>
              <a:rPr lang="en-US" sz="2400" b="1" dirty="0" smtClean="0"/>
              <a:t>Annual Increase in National Health Expenditures and Their Share of Gross Domestic Product, 1961-2011</a:t>
            </a:r>
          </a:p>
        </p:txBody>
      </p:sp>
      <p:graphicFrame>
        <p:nvGraphicFramePr>
          <p:cNvPr id="2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5374283"/>
              </p:ext>
            </p:extLst>
          </p:nvPr>
        </p:nvGraphicFramePr>
        <p:xfrm>
          <a:off x="150813" y="1066800"/>
          <a:ext cx="87122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6096000"/>
            <a:ext cx="81534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100" dirty="0" smtClean="0">
                <a:latin typeface="+mj-lt"/>
              </a:rPr>
              <a:t>SOURCE: </a:t>
            </a:r>
            <a:r>
              <a:rPr lang="en-US" sz="1100" dirty="0">
                <a:latin typeface="+mj-lt"/>
              </a:rPr>
              <a:t>Kaiser Family Foundation calculations using NHE data from Centers for Medicare and Medicaid Services, Office of the Actuary, National Health Statistics Group, at </a:t>
            </a:r>
            <a:r>
              <a:rPr lang="en-US" sz="1100" dirty="0">
                <a:latin typeface="+mj-lt"/>
                <a:hlinkClick r:id="rId4"/>
              </a:rPr>
              <a:t>http://www.cms.hhs.gov/NationalHealthExpendData/</a:t>
            </a:r>
            <a:r>
              <a:rPr lang="en-US" sz="1100" dirty="0">
                <a:latin typeface="+mj-lt"/>
              </a:rPr>
              <a:t> (see Historical; National Health Expenditures by type of service and source of funds, CY </a:t>
            </a:r>
            <a:r>
              <a:rPr lang="en-US" sz="1100" dirty="0" smtClean="0">
                <a:latin typeface="+mj-lt"/>
              </a:rPr>
              <a:t>1960-2011; </a:t>
            </a:r>
            <a:r>
              <a:rPr lang="en-US" sz="1100" dirty="0">
                <a:latin typeface="+mj-lt"/>
              </a:rPr>
              <a:t>file </a:t>
            </a:r>
            <a:r>
              <a:rPr lang="en-US" sz="1100" dirty="0" smtClean="0">
                <a:latin typeface="+mj-lt"/>
              </a:rPr>
              <a:t>nhe2011.zip). </a:t>
            </a:r>
            <a:r>
              <a:rPr lang="en-US" sz="1100" dirty="0">
                <a:solidFill>
                  <a:srgbClr val="000000"/>
                </a:solidFill>
              </a:rPr>
              <a:t>Gross Domestic Product data from Bureau of Economic Analysis, at </a:t>
            </a:r>
            <a:r>
              <a:rPr lang="en-US" sz="1100" dirty="0">
                <a:solidFill>
                  <a:srgbClr val="000000"/>
                </a:solidFill>
                <a:hlinkClick r:id="rId5"/>
              </a:rPr>
              <a:t>http://bea.gov/national/index.htm#gdp</a:t>
            </a:r>
            <a:r>
              <a:rPr lang="en-US" sz="1100" dirty="0">
                <a:solidFill>
                  <a:srgbClr val="000000"/>
                </a:solidFill>
              </a:rPr>
              <a:t> (file gdplev.xls). </a:t>
            </a:r>
          </a:p>
        </p:txBody>
      </p:sp>
    </p:spTree>
    <p:extLst>
      <p:ext uri="{BB962C8B-B14F-4D97-AF65-F5344CB8AC3E}">
        <p14:creationId xmlns:p14="http://schemas.microsoft.com/office/powerpoint/2010/main" val="625186688"/>
      </p:ext>
    </p:extLst>
  </p:cSld>
  <p:clrMapOvr>
    <a:masterClrMapping/>
  </p:clrMapOvr>
</p:sld>
</file>

<file path=ppt/theme/theme1.xml><?xml version="1.0" encoding="utf-8"?>
<a:theme xmlns:a="http://schemas.openxmlformats.org/drawingml/2006/main" name="2013 Fast Facts Slides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88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2013 Fast Facts Slides</vt:lpstr>
      <vt:lpstr>Annual Increase in National Health Expenditures and Their Share of Gross Domestic Product, 1961-2011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Increase in National Health Expenditures and Their Share of Gross Domestic Product, 1961-2011</dc:title>
  <dc:creator>NirmitaP</dc:creator>
  <cp:lastModifiedBy>NirmitaP</cp:lastModifiedBy>
  <cp:revision>2</cp:revision>
  <dcterms:created xsi:type="dcterms:W3CDTF">2013-03-08T16:31:55Z</dcterms:created>
  <dcterms:modified xsi:type="dcterms:W3CDTF">2013-03-08T16:51:41Z</dcterms:modified>
</cp:coreProperties>
</file>