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/>
                </a:solidFill>
              </a:defRPr>
            </a:pPr>
            <a:r>
              <a:rPr lang="en-US" dirty="0" smtClean="0"/>
              <a:t>Working mothers’ options when child is sick:</a:t>
            </a:r>
            <a:endParaRPr lang="en-US" dirty="0"/>
          </a:p>
        </c:rich>
      </c:tx>
      <c:layout>
        <c:manualLayout>
          <c:xMode val="edge"/>
          <c:yMode val="edge"/>
          <c:x val="0.11011093567582302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0763301223532556"/>
          <c:y val="0.20271710601392218"/>
          <c:w val="0.73770588931119074"/>
          <c:h val="0.68202156795617941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-0.24490523922915905"/>
                  <c:y val="1.8100726539617331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66165904637493"/>
                  <c:y val="-0.16215318193921413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Spouse/ partner </a:t>
                    </a:r>
                    <a:r>
                      <a:rPr lang="en-US" dirty="0"/>
                      <a:t>cares for child
18%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7141984293112936"/>
                  <c:y val="3.5243828217125031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3.0424456250610715E-2"/>
                  <c:y val="7.0999277264255006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3514300261781451E-2"/>
                  <c:y val="0.10386473429951691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accent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 Don't </a:t>
                    </a:r>
                    <a:r>
                      <a:rPr lang="en-US" dirty="0">
                        <a:solidFill>
                          <a:schemeClr val="accent1"/>
                        </a:solidFill>
                      </a:rPr>
                      <a:t>know</a:t>
                    </a:r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/ Refused</a:t>
                    </a:r>
                    <a:r>
                      <a:rPr lang="en-US" dirty="0">
                        <a:solidFill>
                          <a:schemeClr val="accent1"/>
                        </a:solidFill>
                      </a:rPr>
                      <a:t>
4%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1.6381450032658392E-2"/>
                  <c:y val="-1.5492921339378032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Sheet1!$B$1:$F$1</c:f>
              <c:strCache>
                <c:ptCount val="5"/>
                <c:pt idx="0">
                  <c:v>Miss work</c:v>
                </c:pt>
                <c:pt idx="1">
                  <c:v>Spouse/partner cares for child</c:v>
                </c:pt>
                <c:pt idx="2">
                  <c:v>Can call on someone else</c:v>
                </c:pt>
                <c:pt idx="3">
                  <c:v>Child can stay home alone</c:v>
                </c:pt>
                <c:pt idx="4">
                  <c:v>Don't know/Refused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0.48</c:v>
                </c:pt>
                <c:pt idx="1">
                  <c:v>0.18</c:v>
                </c:pt>
                <c:pt idx="2">
                  <c:v>0.22</c:v>
                </c:pt>
                <c:pt idx="3">
                  <c:v>0.08</c:v>
                </c:pt>
                <c:pt idx="4">
                  <c:v>0.04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58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Receives Pay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Receive </a:t>
                    </a:r>
                    <a:r>
                      <a:rPr lang="en-US" dirty="0"/>
                      <a:t>Pay, 53%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Sheet1!$A$2</c:f>
              <c:numCache>
                <c:formatCode>0%</c:formatCode>
                <c:ptCount val="1"/>
                <c:pt idx="0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Lose Pay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1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val>
            <c:numRef>
              <c:f>Sheet1!$B$2</c:f>
              <c:numCache>
                <c:formatCode>0%</c:formatCode>
                <c:ptCount val="1"/>
                <c:pt idx="0">
                  <c:v>0.47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3"/>
        <c:overlap val="100"/>
        <c:axId val="256185856"/>
        <c:axId val="256187392"/>
      </c:barChart>
      <c:catAx>
        <c:axId val="2561858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56187392"/>
        <c:crosses val="autoZero"/>
        <c:auto val="1"/>
        <c:lblAlgn val="ctr"/>
        <c:lblOffset val="100"/>
        <c:noMultiLvlLbl val="0"/>
      </c:catAx>
      <c:valAx>
        <c:axId val="2561873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56185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4549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30289"/>
              </p:ext>
            </p:extLst>
          </p:nvPr>
        </p:nvGraphicFramePr>
        <p:xfrm>
          <a:off x="82976" y="1066800"/>
          <a:ext cx="486092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6200" y="6187440"/>
            <a:ext cx="8238016" cy="59436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 </a:t>
            </a:r>
            <a:r>
              <a:rPr lang="en-US" dirty="0">
                <a:solidFill>
                  <a:schemeClr val="accent1"/>
                </a:solidFill>
              </a:rPr>
              <a:t>Among mothers who are working full-time or part-time.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Kaiser Family Foundation, 2008 Kaiser Women’s Health Survey.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152400"/>
            <a:ext cx="8961120" cy="9144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Almost half of working mothers must miss work when children are sick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848024642"/>
              </p:ext>
            </p:extLst>
          </p:nvPr>
        </p:nvGraphicFramePr>
        <p:xfrm>
          <a:off x="4953000" y="2030107"/>
          <a:ext cx="3406254" cy="3576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229600" y="0"/>
            <a:ext cx="914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/>
                </a:solidFill>
                <a:latin typeface="Meta Offc Pro"/>
                <a:cs typeface="Meta Offc Pro"/>
              </a:rPr>
              <a:t>Figure 1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590800" y="2133600"/>
            <a:ext cx="3352800" cy="76200"/>
          </a:xfrm>
          <a:prstGeom prst="line">
            <a:avLst/>
          </a:prstGeom>
          <a:ln w="127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971800" y="5442094"/>
            <a:ext cx="2971800" cy="184296"/>
          </a:xfrm>
          <a:prstGeom prst="line">
            <a:avLst/>
          </a:prstGeom>
          <a:ln w="12700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33364" y="122105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Paid leave:</a:t>
            </a:r>
          </a:p>
        </p:txBody>
      </p:sp>
    </p:spTree>
    <p:extLst>
      <p:ext uri="{BB962C8B-B14F-4D97-AF65-F5344CB8AC3E}">
        <p14:creationId xmlns:p14="http://schemas.microsoft.com/office/powerpoint/2010/main" val="269067969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Almost half of working mothers must miss work when children are sick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Almost half of working mothers must miss work when children are sick</dc:title>
  <dc:creator>Adara Beamesderfer</dc:creator>
  <cp:lastModifiedBy>Adara Beamesderfer</cp:lastModifiedBy>
  <cp:revision>1</cp:revision>
  <dcterms:created xsi:type="dcterms:W3CDTF">2013-02-19T23:14:14Z</dcterms:created>
  <dcterms:modified xsi:type="dcterms:W3CDTF">2013-02-19T23:14:14Z</dcterms:modified>
</cp:coreProperties>
</file>