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503854701089189E-2"/>
          <c:y val="3.3101033737938379E-2"/>
          <c:w val="0.82039276797717353"/>
          <c:h val="0.88565097435984952"/>
        </c:manualLayout>
      </c:layout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7312499228630898"/>
                  <c:y val="0.14112302257192438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5393526501096388"/>
                  <c:y val="-2.8828781167387265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delete val="1"/>
            </c:dLbl>
            <c:dLblPos val="ctr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Sheet1!$A$2:$D$2</c:f>
              <c:strCache>
                <c:ptCount val="4"/>
                <c:pt idx="0">
                  <c:v>MSM</c:v>
                </c:pt>
                <c:pt idx="1">
                  <c:v>IDU</c:v>
                </c:pt>
                <c:pt idx="2">
                  <c:v>Other</c:v>
                </c:pt>
                <c:pt idx="3">
                  <c:v>Heterosexual</c:v>
                </c:pt>
              </c:strCache>
            </c:strRef>
          </c:cat>
          <c:val>
            <c:numRef>
              <c:f>Sheet1!$A$3:$D$3</c:f>
              <c:numCache>
                <c:formatCode>0.0%</c:formatCode>
                <c:ptCount val="4"/>
                <c:pt idx="0">
                  <c:v>0.64</c:v>
                </c:pt>
                <c:pt idx="1">
                  <c:v>0.19</c:v>
                </c:pt>
                <c:pt idx="2">
                  <c:v>0.13</c:v>
                </c:pt>
                <c:pt idx="3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3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503854701089189E-2"/>
          <c:y val="3.3101033737938379E-2"/>
          <c:w val="0.82039276797717353"/>
          <c:h val="0.88565097435984952"/>
        </c:manualLayout>
      </c:layout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0.22369002166609436"/>
                  <c:y val="-1.3886550950752603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85730700103067"/>
                  <c:y val="0.1036916978347219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2.4587012007706077E-2"/>
                  <c:y val="-4.35137045925655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delete val="1"/>
            </c:dLbl>
            <c:dLblPos val="in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Sheet1!$A$2:$D$2</c:f>
              <c:strCache>
                <c:ptCount val="4"/>
                <c:pt idx="0">
                  <c:v>MSM</c:v>
                </c:pt>
                <c:pt idx="1">
                  <c:v>IDU</c:v>
                </c:pt>
                <c:pt idx="2">
                  <c:v>Other</c:v>
                </c:pt>
                <c:pt idx="3">
                  <c:v>Heterosexual</c:v>
                </c:pt>
              </c:strCache>
            </c:strRef>
          </c:cat>
          <c:val>
            <c:numRef>
              <c:f>Sheet1!$A$3:$D$3</c:f>
              <c:numCache>
                <c:formatCode>0.0%</c:formatCode>
                <c:ptCount val="4"/>
                <c:pt idx="0">
                  <c:v>0.52</c:v>
                </c:pt>
                <c:pt idx="1">
                  <c:v>0.13</c:v>
                </c:pt>
                <c:pt idx="2">
                  <c:v>0.05</c:v>
                </c:pt>
                <c:pt idx="3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75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0F6FB-7D16-4302-82C8-16C8BE5FD54C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5A4E1-0C77-496C-B754-63671D961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0B09ED-D94E-40C7-B194-15D83AFD1935}" type="slidenum">
              <a:rPr lang="en-US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50094" y="181132"/>
            <a:ext cx="5365577" cy="4045783"/>
          </a:xfrm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2579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756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AIDS Diagnoses by Transmission Category, United States, 1985 &amp; 2011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NOTES: Data are estimates. MSM=Male-to-male sexual contact( gay and bisexual men); IDU=Injection drug use.</a:t>
            </a:r>
          </a:p>
          <a:p>
            <a:r>
              <a:rPr lang="en-US" dirty="0" smtClean="0"/>
              <a:t>SOURCE: Kaiser Family Foundation, based on CDC, Presentation by Dr. Harold Jaffe, “HIV/AIDS in America Today”, National HIV Prevention Conference, 2003; CDC, HIV Surveillance Report, Vol. 23; February 2013. </a:t>
            </a:r>
          </a:p>
        </p:txBody>
      </p:sp>
      <p:sp>
        <p:nvSpPr>
          <p:cNvPr id="39" name="Text Box 27"/>
          <p:cNvSpPr txBox="1">
            <a:spLocks noChangeArrowheads="1"/>
          </p:cNvSpPr>
          <p:nvPr/>
        </p:nvSpPr>
        <p:spPr bwMode="auto">
          <a:xfrm>
            <a:off x="4800600" y="1447800"/>
            <a:ext cx="411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100000"/>
              </a:spcBef>
            </a:pP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2011</a:t>
            </a:r>
            <a:endParaRPr lang="en-US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228600" y="1538522"/>
            <a:ext cx="411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100000"/>
              </a:spcBef>
            </a:pP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1985</a:t>
            </a:r>
            <a:endParaRPr lang="en-US" sz="1400" dirty="0">
              <a:solidFill>
                <a:srgbClr val="000000"/>
              </a:solidFill>
              <a:cs typeface="Calibri" pitchFamily="34" charset="0"/>
            </a:endParaRPr>
          </a:p>
        </p:txBody>
      </p:sp>
      <p:graphicFrame>
        <p:nvGraphicFramePr>
          <p:cNvPr id="1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5282092"/>
              </p:ext>
            </p:extLst>
          </p:nvPr>
        </p:nvGraphicFramePr>
        <p:xfrm>
          <a:off x="304800" y="1907854"/>
          <a:ext cx="4132263" cy="3742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173302"/>
              </p:ext>
            </p:extLst>
          </p:nvPr>
        </p:nvGraphicFramePr>
        <p:xfrm>
          <a:off x="4859337" y="1896186"/>
          <a:ext cx="4132263" cy="3742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6858000" y="3925669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100000"/>
              </a:spcBef>
            </a:pPr>
            <a:r>
              <a:rPr lang="en-US" dirty="0" smtClean="0">
                <a:solidFill>
                  <a:schemeClr val="bg1"/>
                </a:solidFill>
                <a:cs typeface="Calibri" pitchFamily="34" charset="0"/>
              </a:rPr>
              <a:t>Heterosexual</a:t>
            </a:r>
            <a:br>
              <a:rPr lang="en-US" dirty="0" smtClean="0">
                <a:solidFill>
                  <a:schemeClr val="bg1"/>
                </a:solidFill>
                <a:cs typeface="Calibri" pitchFamily="34" charset="0"/>
              </a:rPr>
            </a:br>
            <a:r>
              <a:rPr lang="en-US" dirty="0" smtClean="0">
                <a:solidFill>
                  <a:schemeClr val="bg1"/>
                </a:solidFill>
                <a:cs typeface="Calibri" pitchFamily="34" charset="0"/>
              </a:rPr>
              <a:t>30%</a:t>
            </a:r>
            <a:endParaRPr lang="en-US" dirty="0">
              <a:solidFill>
                <a:schemeClr val="bg1"/>
              </a:solidFill>
              <a:cs typeface="Calibri" pitchFamily="34" charset="0"/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3505200" y="4572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100000"/>
              </a:spcBef>
            </a:pP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Heterosexual</a:t>
            </a:r>
            <a:br>
              <a:rPr lang="en-US" dirty="0" smtClean="0">
                <a:solidFill>
                  <a:srgbClr val="000000"/>
                </a:solidFill>
                <a:cs typeface="Calibri" pitchFamily="34" charset="0"/>
              </a:rPr>
            </a:b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3%</a:t>
            </a:r>
            <a:endParaRPr lang="en-US" dirty="0">
              <a:solidFill>
                <a:srgbClr val="000000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10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KFF Slide Template</Template>
  <TotalTime>1055</TotalTime>
  <Words>80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AIDS Diagnoses by Transmission Category, United States, 1985 &amp; 2011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Kaiser Slides Upgrade - New Format - Master Set - Domestic HIV</dc:title>
  <dc:creator>Jennifer Huang</dc:creator>
  <dc:description>AIDS Diagnoses by Transmission Category, United States, 1985 &amp; 2011</dc:description>
  <cp:lastModifiedBy>Sam Ross</cp:lastModifiedBy>
  <cp:revision>63</cp:revision>
  <cp:lastPrinted>2013-02-21T21:24:09Z</cp:lastPrinted>
  <dcterms:created xsi:type="dcterms:W3CDTF">2013-02-04T19:06:20Z</dcterms:created>
  <dcterms:modified xsi:type="dcterms:W3CDTF">2013-03-11T17:53:29Z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Kaiser Slides Upgrade - New Format - Master Set - Domestic HIV</vt:lpwstr>
  </property>
  <property fmtid="{D5CDD505-2E9C-101B-9397-08002B2CF9AE}" pid="3" name="SlideDescription">
    <vt:lpwstr>AIDS Diagnoses by Transmission Category, United States, 1985 &amp; 2011</vt:lpwstr>
  </property>
</Properties>
</file>