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2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559177888022679E-2"/>
          <c:y val="0.17646186272170525"/>
          <c:w val="0.96881644223954644"/>
          <c:h val="0.649926628489620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Citizen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Has a Usual 
Source of Care</c:v>
                </c:pt>
                <c:pt idx="1">
                  <c:v>Receives 
Preventive Services</c:v>
                </c:pt>
                <c:pt idx="2">
                  <c:v>Delayed or Went Without Care Due to Cost in Past 12 Months</c:v>
                </c:pt>
              </c:strCache>
            </c:strRef>
          </c:cat>
          <c:val>
            <c:numRef>
              <c:f>Sheet1!$B$2:$D$2</c:f>
              <c:numCache>
                <c:formatCode>0%</c:formatCode>
                <c:ptCount val="3"/>
                <c:pt idx="0">
                  <c:v>0.86895349020622603</c:v>
                </c:pt>
                <c:pt idx="1">
                  <c:v>0.86563950798538403</c:v>
                </c:pt>
                <c:pt idx="2">
                  <c:v>0.10770150000000001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Non-Citizen</c:v>
                </c:pt>
              </c:strCache>
            </c:strRef>
          </c:tx>
          <c:spPr>
            <a:solidFill>
              <a:schemeClr val="accent5"/>
            </a:solidFill>
            <a:ln>
              <a:solidFill>
                <a:schemeClr val="accent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Sheet1!$B$1:$D$1</c:f>
              <c:strCache>
                <c:ptCount val="3"/>
                <c:pt idx="0">
                  <c:v>Has a Usual 
Source of Care</c:v>
                </c:pt>
                <c:pt idx="1">
                  <c:v>Receives 
Preventive Services</c:v>
                </c:pt>
                <c:pt idx="2">
                  <c:v>Delayed or Went Without Care Due to Cost in Past 12 Months</c:v>
                </c:pt>
              </c:strCache>
            </c:strRef>
          </c:cat>
          <c:val>
            <c:numRef>
              <c:f>Sheet1!$B$3:$D$3</c:f>
              <c:numCache>
                <c:formatCode>0%</c:formatCode>
                <c:ptCount val="3"/>
                <c:pt idx="0">
                  <c:v>0.63981375954431363</c:v>
                </c:pt>
                <c:pt idx="1">
                  <c:v>0.70690965401323058</c:v>
                </c:pt>
                <c:pt idx="2">
                  <c:v>0.15791279999999999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7"/>
        <c:axId val="166246272"/>
        <c:axId val="166247808"/>
      </c:barChart>
      <c:catAx>
        <c:axId val="1662462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66247808"/>
        <c:crosses val="autoZero"/>
        <c:auto val="1"/>
        <c:lblAlgn val="ctr"/>
        <c:lblOffset val="100"/>
        <c:noMultiLvlLbl val="0"/>
      </c:catAx>
      <c:valAx>
        <c:axId val="166247808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166246272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Meta Offc Pro"/>
                <a:cs typeface="Meta Offc Pro"/>
              </a:defRPr>
            </a:lvl1pPr>
            <a:lvl2pPr>
              <a:defRPr sz="1800" b="0" i="0">
                <a:solidFill>
                  <a:schemeClr val="tx1"/>
                </a:solidFill>
                <a:latin typeface="Meta Offc Pro"/>
                <a:cs typeface="Meta Offc Pro"/>
              </a:defRPr>
            </a:lvl2pPr>
            <a:lvl3pPr>
              <a:defRPr sz="1600" b="0" i="0">
                <a:solidFill>
                  <a:schemeClr val="tx1"/>
                </a:solidFill>
                <a:latin typeface="Meta Offc Pro"/>
                <a:cs typeface="Meta Offc Pro"/>
              </a:defRPr>
            </a:lvl3pPr>
            <a:lvl4pPr>
              <a:defRPr sz="1400" b="0" i="0">
                <a:solidFill>
                  <a:schemeClr val="tx1"/>
                </a:solidFill>
                <a:latin typeface="Meta Offc Pro"/>
                <a:cs typeface="Meta Offc Pro"/>
              </a:defRPr>
            </a:lvl4pPr>
            <a:lvl5pPr>
              <a:defRPr sz="1300" b="0" i="0">
                <a:solidFill>
                  <a:schemeClr val="tx1"/>
                </a:solidFill>
                <a:latin typeface="Meta Offc Pro"/>
                <a:cs typeface="Meta Offc Pro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Meta Offc Pro"/>
                <a:cs typeface="Meta Offc Pro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30784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600" b="1" i="0" dirty="0" smtClean="0">
          <a:solidFill>
            <a:srgbClr val="000000"/>
          </a:solidFill>
          <a:latin typeface="Meta Offc Pro"/>
          <a:ea typeface="+mj-ea"/>
          <a:cs typeface="Meta Offc Pro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353796"/>
              </p:ext>
            </p:extLst>
          </p:nvPr>
        </p:nvGraphicFramePr>
        <p:xfrm>
          <a:off x="0" y="1104900"/>
          <a:ext cx="895985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91440" y="6248400"/>
            <a:ext cx="8321040" cy="548640"/>
          </a:xfrm>
        </p:spPr>
        <p:txBody>
          <a:bodyPr/>
          <a:lstStyle/>
          <a:p>
            <a:r>
              <a:rPr lang="en-US" dirty="0" smtClean="0"/>
              <a:t>Children are counted as receiving preventive services if they received a well-child visit in the previous year. </a:t>
            </a:r>
          </a:p>
          <a:p>
            <a:r>
              <a:rPr lang="en-US" dirty="0" smtClean="0"/>
              <a:t>SOURCE: </a:t>
            </a:r>
            <a:r>
              <a:rPr lang="en-US" dirty="0" err="1"/>
              <a:t>KCMU</a:t>
            </a:r>
            <a:r>
              <a:rPr lang="en-US" dirty="0"/>
              <a:t> analysis of </a:t>
            </a:r>
            <a:r>
              <a:rPr lang="en-US" dirty="0" smtClean="0"/>
              <a:t>2011 </a:t>
            </a:r>
            <a:r>
              <a:rPr lang="en-US" dirty="0" err="1" smtClean="0"/>
              <a:t>NHIS</a:t>
            </a:r>
            <a:r>
              <a:rPr lang="en-US" dirty="0" smtClean="0"/>
              <a:t> </a:t>
            </a:r>
            <a:r>
              <a:rPr lang="en-US" dirty="0"/>
              <a:t>data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440" y="228600"/>
            <a:ext cx="8961120" cy="914400"/>
          </a:xfrm>
        </p:spPr>
        <p:txBody>
          <a:bodyPr/>
          <a:lstStyle/>
          <a:p>
            <a:r>
              <a:rPr lang="en-US" sz="2800" dirty="0"/>
              <a:t>Access to and Use of Care for </a:t>
            </a:r>
            <a:r>
              <a:rPr lang="en-US" sz="2800" dirty="0" smtClean="0"/>
              <a:t>Nonelderly by </a:t>
            </a:r>
            <a:r>
              <a:rPr lang="en-US" sz="2800" dirty="0"/>
              <a:t>Citizenship </a:t>
            </a:r>
            <a:r>
              <a:rPr lang="en-US" sz="2800" dirty="0" smtClean="0"/>
              <a:t>Status, 2011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5867400" y="1981200"/>
            <a:ext cx="0" cy="327660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53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FF Slide Template">
  <a:themeElements>
    <a:clrScheme name="Default KFF theme colors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ADA07A"/>
      </a:hlink>
      <a:folHlink>
        <a:srgbClr val="CDC6AF"/>
      </a:folHlink>
    </a:clrScheme>
    <a:fontScheme name="Meta Offc Pro">
      <a:majorFont>
        <a:latin typeface="Meta Offc Pro"/>
        <a:ea typeface=""/>
        <a:cs typeface=""/>
      </a:majorFont>
      <a:minorFont>
        <a:latin typeface="Meta Offc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Meta Offc Pro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KFF Slide Template</vt:lpstr>
      <vt:lpstr>Access to and Use of Care for Nonelderly by Citizenship Status, 2011 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and Use of Care for Nonelderly by Citizenship Status, 2011 </dc:title>
  <dc:creator>Jamie Firth</dc:creator>
  <cp:lastModifiedBy>Jamie Firth</cp:lastModifiedBy>
  <cp:revision>1</cp:revision>
  <dcterms:created xsi:type="dcterms:W3CDTF">2013-03-15T22:19:11Z</dcterms:created>
  <dcterms:modified xsi:type="dcterms:W3CDTF">2013-03-15T22:19:15Z</dcterms:modified>
</cp:coreProperties>
</file>