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hyperlink" Target="http://www.google.com/url?sa=i&amp;rct=j&amp;q=&amp;esrc=s&amp;frm=1&amp;source=images&amp;cd=&amp;cad=rja&amp;docid=j0-1iDsxHL4cSM&amp;tbnid=Y5Kbu4SESRw0sM:&amp;ved=0CAUQjRw&amp;url=http://www.behance.net/gallery/Family-Icon/5408155&amp;ei=cHIdUaqkMMaE2QWe3YC4Dw&amp;bvm=bv.42452523,d.b2I&amp;psig=AFQjCNHu8DcOglT_eKxuZHT7030CMSJl6Q&amp;ust=136097071628988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ACA </a:t>
            </a:r>
            <a:r>
              <a:rPr lang="en-US" dirty="0" smtClean="0"/>
              <a:t>Streamlines Enrollment Processes, Making </a:t>
            </a:r>
            <a:r>
              <a:rPr lang="en-US" dirty="0"/>
              <a:t>it </a:t>
            </a:r>
            <a:r>
              <a:rPr lang="en-US" dirty="0" smtClean="0"/>
              <a:t>Easier </a:t>
            </a:r>
            <a:r>
              <a:rPr lang="en-US" dirty="0"/>
              <a:t>to </a:t>
            </a:r>
            <a:r>
              <a:rPr lang="en-US" dirty="0" smtClean="0"/>
              <a:t>Obtain Coverage</a:t>
            </a:r>
            <a:endParaRPr lang="en-US" dirty="0"/>
          </a:p>
        </p:txBody>
      </p:sp>
      <p:pic>
        <p:nvPicPr>
          <p:cNvPr id="4" name="Picture 2" descr="C:\Users\JessicaS\AppData\Local\Microsoft\Windows\Temporary Internet Files\Content.IE5\0VL3Q6FZ\MC900349986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30895" flipH="1">
            <a:off x="684874" y="2389002"/>
            <a:ext cx="282909" cy="72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JessicaS\AppData\Local\Microsoft\Windows\Temporary Internet Files\Content.IE5\0VL3Q6FZ\MC900311400[1].wmf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10"/>
          <a:stretch/>
        </p:blipFill>
        <p:spPr bwMode="auto">
          <a:xfrm>
            <a:off x="421445" y="3980748"/>
            <a:ext cx="910700" cy="705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JessicaS\AppData\Local\Microsoft\Windows\Temporary Internet Files\Content.IE5\38XCH2ST\MC900431595[1].pn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45" y="3183863"/>
            <a:ext cx="737400" cy="634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6660241" y="2072802"/>
            <a:ext cx="2362871" cy="2068874"/>
            <a:chOff x="3874082" y="5222094"/>
            <a:chExt cx="1391045" cy="1154762"/>
          </a:xfrm>
        </p:grpSpPr>
        <p:pic>
          <p:nvPicPr>
            <p:cNvPr id="8" name="Picture 18" descr="C:\Users\JessicaS\AppData\Local\Microsoft\Windows\Temporary Internet Files\Content.IE5\P6P6Q20X\MC900441471[1].png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2489"/>
            <a:stretch/>
          </p:blipFill>
          <p:spPr bwMode="auto">
            <a:xfrm>
              <a:off x="3874082" y="5222094"/>
              <a:ext cx="1391045" cy="11547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4214803" y="5468688"/>
              <a:ext cx="872543" cy="615709"/>
            </a:xfrm>
            <a:prstGeom prst="rect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en-US" sz="1600" b="1" dirty="0" smtClean="0">
                  <a:solidFill>
                    <a:schemeClr val="tx1"/>
                  </a:solidFill>
                  <a:latin typeface="+mj-lt"/>
                </a:rPr>
                <a:t>Dear ______,</a:t>
              </a:r>
            </a:p>
            <a:p>
              <a:pPr algn="l"/>
              <a:r>
                <a:rPr lang="en-US" sz="1600" b="1" dirty="0" smtClean="0">
                  <a:solidFill>
                    <a:schemeClr val="tx1"/>
                  </a:solidFill>
                  <a:latin typeface="+mj-lt"/>
                </a:rPr>
                <a:t>You are </a:t>
              </a:r>
            </a:p>
            <a:p>
              <a:pPr algn="l"/>
              <a:r>
                <a:rPr lang="en-US" sz="1600" b="1" dirty="0" smtClean="0">
                  <a:solidFill>
                    <a:schemeClr val="tx1"/>
                  </a:solidFill>
                  <a:latin typeface="+mj-lt"/>
                </a:rPr>
                <a:t>eligible for… </a:t>
              </a:r>
            </a:p>
            <a:p>
              <a:pPr algn="l"/>
              <a:endParaRPr lang="en-US" sz="8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476932" y="2273960"/>
            <a:ext cx="1890012" cy="2059666"/>
            <a:chOff x="2992092" y="834334"/>
            <a:chExt cx="1025210" cy="1195173"/>
          </a:xfrm>
        </p:grpSpPr>
        <p:sp>
          <p:nvSpPr>
            <p:cNvPr id="11" name="Diamond 10"/>
            <p:cNvSpPr/>
            <p:nvPr/>
          </p:nvSpPr>
          <p:spPr>
            <a:xfrm>
              <a:off x="3139844" y="1052014"/>
              <a:ext cx="750878" cy="749571"/>
            </a:xfrm>
            <a:prstGeom prst="diamond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+mj-lt"/>
                </a:rPr>
                <a:t>Data</a:t>
              </a:r>
            </a:p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+mj-lt"/>
                </a:rPr>
                <a:t>Hub</a:t>
              </a:r>
              <a:endParaRPr lang="en-US" sz="16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329621" y="834334"/>
              <a:ext cx="343263" cy="32886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  <a:latin typeface="+mj-lt"/>
                </a:rPr>
                <a:t>$</a:t>
              </a:r>
              <a:endParaRPr lang="en-US" b="1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3" name="Picture 4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366" r="5434" b="18423"/>
            <a:stretch/>
          </p:blipFill>
          <p:spPr bwMode="auto">
            <a:xfrm>
              <a:off x="3389882" y="1791007"/>
              <a:ext cx="250801" cy="2385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Oval 13"/>
            <p:cNvSpPr/>
            <p:nvPr/>
          </p:nvSpPr>
          <p:spPr>
            <a:xfrm>
              <a:off x="3700801" y="1250311"/>
              <a:ext cx="316501" cy="31891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+mj-lt"/>
                </a:rPr>
                <a:t>#</a:t>
              </a:r>
              <a:endParaRPr lang="en-US" sz="2000" b="1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5" name="Picture 19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992092" y="1285207"/>
              <a:ext cx="295502" cy="28402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" name="Rounded Rectangle 15"/>
          <p:cNvSpPr/>
          <p:nvPr/>
        </p:nvSpPr>
        <p:spPr>
          <a:xfrm>
            <a:off x="412507" y="5055264"/>
            <a:ext cx="1395337" cy="898001"/>
          </a:xfrm>
          <a:prstGeom prst="round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+mj-lt"/>
              </a:rPr>
              <a:t>Multiple Ways to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Enroll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234041" y="5026941"/>
            <a:ext cx="2363087" cy="898001"/>
          </a:xfrm>
          <a:prstGeom prst="round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9144" rIns="0" bIns="9144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+mj-lt"/>
              </a:rPr>
              <a:t>Use of Electronic </a:t>
            </a:r>
            <a:endParaRPr lang="en-US" sz="1600" b="1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Data 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to Verify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Eligibility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981143" y="5026941"/>
            <a:ext cx="2252898" cy="898001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Single Application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for </a:t>
            </a:r>
            <a:r>
              <a:rPr lang="en-US" sz="1600" b="1" dirty="0">
                <a:solidFill>
                  <a:schemeClr val="tx1"/>
                </a:solidFill>
                <a:latin typeface="+mj-lt"/>
              </a:rPr>
              <a:t>Multiple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Programs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898988" y="5055264"/>
            <a:ext cx="1856587" cy="898001"/>
          </a:xfrm>
          <a:prstGeom prst="round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+mj-lt"/>
              </a:rPr>
              <a:t>Real-Time </a:t>
            </a:r>
            <a:r>
              <a:rPr lang="en-US" sz="1600" b="1" dirty="0" smtClean="0">
                <a:solidFill>
                  <a:schemeClr val="tx1"/>
                </a:solidFill>
                <a:latin typeface="+mj-lt"/>
              </a:rPr>
              <a:t>Eligibility Determinations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006683" y="3223219"/>
            <a:ext cx="346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6" idx="3"/>
            <a:endCxn id="30" idx="1"/>
          </p:cNvCxnSpPr>
          <p:nvPr/>
        </p:nvCxnSpPr>
        <p:spPr>
          <a:xfrm>
            <a:off x="1083676" y="1975337"/>
            <a:ext cx="784353" cy="1303319"/>
          </a:xfrm>
          <a:prstGeom prst="line">
            <a:avLst/>
          </a:prstGeom>
          <a:ln w="19050">
            <a:solidFill>
              <a:srgbClr val="001B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" idx="1"/>
            <a:endCxn id="30" idx="1"/>
          </p:cNvCxnSpPr>
          <p:nvPr/>
        </p:nvCxnSpPr>
        <p:spPr>
          <a:xfrm>
            <a:off x="964258" y="2720859"/>
            <a:ext cx="903771" cy="557797"/>
          </a:xfrm>
          <a:prstGeom prst="line">
            <a:avLst/>
          </a:prstGeom>
          <a:ln w="19050">
            <a:solidFill>
              <a:srgbClr val="001B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3"/>
            <a:endCxn id="30" idx="1"/>
          </p:cNvCxnSpPr>
          <p:nvPr/>
        </p:nvCxnSpPr>
        <p:spPr>
          <a:xfrm flipV="1">
            <a:off x="1332145" y="3278656"/>
            <a:ext cx="535884" cy="222471"/>
          </a:xfrm>
          <a:prstGeom prst="line">
            <a:avLst/>
          </a:prstGeom>
          <a:ln w="19050">
            <a:solidFill>
              <a:srgbClr val="001B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3"/>
            <a:endCxn id="30" idx="1"/>
          </p:cNvCxnSpPr>
          <p:nvPr/>
        </p:nvCxnSpPr>
        <p:spPr>
          <a:xfrm flipV="1">
            <a:off x="1332145" y="3278656"/>
            <a:ext cx="535884" cy="1054971"/>
          </a:xfrm>
          <a:prstGeom prst="line">
            <a:avLst/>
          </a:prstGeom>
          <a:ln w="19050">
            <a:solidFill>
              <a:srgbClr val="001B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441537" y="3214480"/>
            <a:ext cx="31118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868027" y="1786620"/>
            <a:ext cx="2018173" cy="2984072"/>
            <a:chOff x="3837389" y="1600200"/>
            <a:chExt cx="1067185" cy="1747493"/>
          </a:xfrm>
        </p:grpSpPr>
        <p:grpSp>
          <p:nvGrpSpPr>
            <p:cNvPr id="27" name="Group 26"/>
            <p:cNvGrpSpPr/>
            <p:nvPr/>
          </p:nvGrpSpPr>
          <p:grpSpPr>
            <a:xfrm>
              <a:off x="3837389" y="1600200"/>
              <a:ext cx="1067185" cy="1747493"/>
              <a:chOff x="3809321" y="1600200"/>
              <a:chExt cx="778027" cy="1274003"/>
            </a:xfrm>
          </p:grpSpPr>
          <p:pic>
            <p:nvPicPr>
              <p:cNvPr id="30" name="Picture 2" descr="C:\Users\JessicaS\AppData\Local\Microsoft\Windows\Temporary Internet Files\Content.IE5\P6P6Q20X\MC900389390[1].wmf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clrChange>
                  <a:clrFrom>
                    <a:srgbClr val="355B9E"/>
                  </a:clrFrom>
                  <a:clrTo>
                    <a:srgbClr val="355B9E">
                      <a:alpha val="0"/>
                    </a:srgbClr>
                  </a:clrTo>
                </a:clrChange>
                <a:duotone>
                  <a:prstClr val="black"/>
                  <a:schemeClr val="tx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487"/>
              <a:stretch/>
            </p:blipFill>
            <p:spPr bwMode="auto">
              <a:xfrm>
                <a:off x="3809321" y="1600200"/>
                <a:ext cx="284608" cy="1274003"/>
              </a:xfrm>
              <a:prstGeom prst="rect">
                <a:avLst/>
              </a:prstGeom>
              <a:noFill/>
              <a:extLst/>
            </p:spPr>
          </p:pic>
          <p:sp>
            <p:nvSpPr>
              <p:cNvPr id="31" name="Rectangle 30"/>
              <p:cNvSpPr/>
              <p:nvPr/>
            </p:nvSpPr>
            <p:spPr>
              <a:xfrm>
                <a:off x="4093930" y="1763673"/>
                <a:ext cx="493418" cy="838200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28" name="Rectangle 27"/>
            <p:cNvSpPr/>
            <p:nvPr/>
          </p:nvSpPr>
          <p:spPr>
            <a:xfrm>
              <a:off x="4227774" y="2277326"/>
              <a:ext cx="676800" cy="4325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2060"/>
                  </a:solidFill>
                  <a:latin typeface="+mj-lt"/>
                </a:rPr>
                <a:t>Medicaid</a:t>
              </a:r>
              <a:endParaRPr lang="en-US" sz="1400" b="1" dirty="0">
                <a:solidFill>
                  <a:srgbClr val="002060"/>
                </a:solidFill>
                <a:latin typeface="+mj-lt"/>
              </a:endParaRPr>
            </a:p>
            <a:p>
              <a:pPr algn="ctr"/>
              <a:r>
                <a:rPr lang="en-US" sz="1400" b="1" dirty="0">
                  <a:solidFill>
                    <a:srgbClr val="002060"/>
                  </a:solidFill>
                  <a:latin typeface="+mj-lt"/>
                </a:rPr>
                <a:t>CHIP</a:t>
              </a:r>
            </a:p>
            <a:p>
              <a:pPr algn="ctr"/>
              <a:r>
                <a:rPr lang="en-US" sz="1400" b="1" dirty="0" smtClean="0">
                  <a:solidFill>
                    <a:srgbClr val="002060"/>
                  </a:solidFill>
                  <a:latin typeface="+mj-lt"/>
                </a:rPr>
                <a:t>Exchange</a:t>
              </a:r>
              <a:endParaRPr lang="en-US" sz="1400" b="1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227774" y="1909853"/>
              <a:ext cx="676800" cy="306401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2060"/>
                  </a:solidFill>
                  <a:latin typeface="+mj-lt"/>
                </a:rPr>
                <a:t>HEALTH </a:t>
              </a:r>
            </a:p>
            <a:p>
              <a:pPr algn="ctr"/>
              <a:r>
                <a:rPr lang="en-US" sz="1400" b="1" u="sng" dirty="0" smtClean="0">
                  <a:solidFill>
                    <a:srgbClr val="002060"/>
                  </a:solidFill>
                  <a:latin typeface="+mj-lt"/>
                </a:rPr>
                <a:t>INSURANCE</a:t>
              </a:r>
              <a:endParaRPr lang="en-US" sz="1400" b="1" u="sng" dirty="0">
                <a:solidFill>
                  <a:srgbClr val="002060"/>
                </a:solidFill>
                <a:latin typeface="+mj-lt"/>
              </a:endParaRPr>
            </a:p>
          </p:txBody>
        </p:sp>
      </p:grpSp>
      <p:cxnSp>
        <p:nvCxnSpPr>
          <p:cNvPr id="32" name="Straight Connector 31"/>
          <p:cNvCxnSpPr/>
          <p:nvPr/>
        </p:nvCxnSpPr>
        <p:spPr>
          <a:xfrm>
            <a:off x="533400" y="5026941"/>
            <a:ext cx="1197588" cy="0"/>
          </a:xfrm>
          <a:prstGeom prst="line">
            <a:avLst/>
          </a:prstGeom>
          <a:ln w="9525">
            <a:solidFill>
              <a:srgbClr val="2604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090422" y="5026941"/>
            <a:ext cx="1970319" cy="0"/>
          </a:xfrm>
          <a:prstGeom prst="line">
            <a:avLst/>
          </a:prstGeom>
          <a:ln w="9525">
            <a:solidFill>
              <a:srgbClr val="2604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76932" y="5026941"/>
            <a:ext cx="1836708" cy="0"/>
          </a:xfrm>
          <a:prstGeom prst="line">
            <a:avLst/>
          </a:prstGeom>
          <a:ln w="9525">
            <a:solidFill>
              <a:srgbClr val="2604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991328" y="5026941"/>
            <a:ext cx="1619272" cy="0"/>
          </a:xfrm>
          <a:prstGeom prst="line">
            <a:avLst/>
          </a:prstGeom>
          <a:ln w="9525">
            <a:solidFill>
              <a:srgbClr val="2604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4" descr="http://behance.vo.llnwd.net/profiles/75036/projects/5408155/90d087530b592d8f9feaa04b33b4a53c.png">
            <a:hlinkClick r:id="rId9"/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09" t="10114" r="24545" b="11899"/>
          <a:stretch/>
        </p:blipFill>
        <p:spPr bwMode="auto">
          <a:xfrm>
            <a:off x="594745" y="1625433"/>
            <a:ext cx="488931" cy="699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4878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The ACA Streamlines Enrollment Processes, Making it Easier to Obtain Coverage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ACA Streamlines Enrollment Processes, Making it Easier to Obtain Coverage</dc:title>
  <dc:creator>Evonne Young</dc:creator>
  <cp:lastModifiedBy>Evonne Young</cp:lastModifiedBy>
  <cp:revision>1</cp:revision>
  <dcterms:created xsi:type="dcterms:W3CDTF">2013-03-15T15:42:32Z</dcterms:created>
  <dcterms:modified xsi:type="dcterms:W3CDTF">2013-03-15T15:42:32Z</dcterms:modified>
</cp:coreProperties>
</file>