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7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hyperlink" Target="http://www.google.com/url?sa=i&amp;source=images&amp;cd=&amp;cad=rja&amp;docid=nbJ0O0n8qkILNM&amp;tbnid=HHMnDnAHDPNGiM:&amp;ved=0CAgQjRwwAA&amp;url=http://www.clker.com/clipart-193969.html&amp;ei=TTseUYK0PIr29gT0goCgAg&amp;psig=AFQjCNHleCT_l_KNSmLfs-4TMR8baErQzg&amp;ust=1361022158066889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png"/><Relationship Id="rId11" Type="http://schemas.microsoft.com/office/2007/relationships/hdphoto" Target="../media/hdphoto4.wdp"/><Relationship Id="rId5" Type="http://schemas.microsoft.com/office/2007/relationships/hdphoto" Target="../media/hdphoto1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/>
              <a:t>NOTE: </a:t>
            </a:r>
            <a:r>
              <a:rPr lang="en-US" dirty="0"/>
              <a:t>The June 2012 Supreme Court  decision in </a:t>
            </a:r>
            <a:r>
              <a:rPr lang="en-US" i="1" dirty="0"/>
              <a:t>National Federation of Independent Business v. </a:t>
            </a:r>
            <a:r>
              <a:rPr lang="en-US" i="1" dirty="0" err="1"/>
              <a:t>Sebelius</a:t>
            </a:r>
            <a:r>
              <a:rPr lang="en-US" dirty="0"/>
              <a:t> maintained the Medicaid expansion, but limited the Secretary's authority to enforce it, effectively making the expansion optional for states. </a:t>
            </a:r>
            <a:r>
              <a:rPr lang="en-US" dirty="0" smtClean="0"/>
              <a:t>138% FPL = $15,856 for an individual and $26,951 for a family of three in 2013.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228600"/>
            <a:ext cx="8961120" cy="914400"/>
          </a:xfrm>
        </p:spPr>
        <p:txBody>
          <a:bodyPr/>
          <a:lstStyle/>
          <a:p>
            <a:r>
              <a:rPr lang="en-US" dirty="0" smtClean="0"/>
              <a:t>The ACA Medicaid Expansion </a:t>
            </a:r>
            <a:r>
              <a:rPr lang="en-US" dirty="0"/>
              <a:t>F</a:t>
            </a:r>
            <a:r>
              <a:rPr lang="en-US" dirty="0" smtClean="0"/>
              <a:t>ills Current Gaps in Coverage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0" y="1248331"/>
            <a:ext cx="8534400" cy="3888520"/>
            <a:chOff x="228600" y="1485899"/>
            <a:chExt cx="8534400" cy="3888520"/>
          </a:xfrm>
        </p:grpSpPr>
        <p:pic>
          <p:nvPicPr>
            <p:cNvPr id="8" name="Picture 2" descr="http://www.clker.com/cliparts/8/c/5/e/1333490675840575632Umbrella%20Silhouette.svg.med.pn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rgbClr val="0A5B9E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9614"/>
            <a:stretch/>
          </p:blipFill>
          <p:spPr bwMode="auto">
            <a:xfrm>
              <a:off x="228600" y="1485899"/>
              <a:ext cx="8534400" cy="3883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2" descr="http://www.clker.com/cliparts/8/c/5/e/1333490675840575632Umbrella%20Silhouette.svg.med.png">
              <a:hlinkClick r:id="rId2"/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rgbClr val="C0504D">
                  <a:shade val="45000"/>
                  <a:satMod val="135000"/>
                </a:srgb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33928" b="19614"/>
            <a:stretch/>
          </p:blipFill>
          <p:spPr bwMode="auto">
            <a:xfrm>
              <a:off x="228600" y="1490472"/>
              <a:ext cx="5638800" cy="38839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1410120" y="4214859"/>
            <a:ext cx="1637880" cy="1191376"/>
            <a:chOff x="-176150" y="2751819"/>
            <a:chExt cx="914713" cy="601114"/>
          </a:xfrm>
        </p:grpSpPr>
        <p:pic>
          <p:nvPicPr>
            <p:cNvPr id="11" name="Picture 10"/>
            <p:cNvPicPr>
              <a:picLocks noChangeAspect="1" noChangeArrowheads="1"/>
            </p:cNvPicPr>
            <p:nvPr/>
          </p:nvPicPr>
          <p:blipFill rotWithShape="1">
            <a:blip r:embed="rId4" cstate="print">
              <a:duotone>
                <a:srgbClr val="C0504D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2154" b="5082"/>
            <a:stretch/>
          </p:blipFill>
          <p:spPr bwMode="auto">
            <a:xfrm>
              <a:off x="44672" y="2751819"/>
              <a:ext cx="693891" cy="6011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2" name="Oval 11"/>
            <p:cNvSpPr/>
            <p:nvPr/>
          </p:nvSpPr>
          <p:spPr>
            <a:xfrm rot="19121042">
              <a:off x="-176150" y="2756473"/>
              <a:ext cx="461694" cy="332959"/>
            </a:xfrm>
            <a:prstGeom prst="ellipse">
              <a:avLst/>
            </a:prstGeom>
            <a:solidFill>
              <a:sysClr val="window" lastClr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  <a:ea typeface="+mn-ea"/>
                <a:cs typeface="+mn-cs"/>
              </a:endParaRPr>
            </a:p>
          </p:txBody>
        </p:sp>
      </p:grpSp>
      <p:sp>
        <p:nvSpPr>
          <p:cNvPr id="14" name="Oval 13"/>
          <p:cNvSpPr/>
          <p:nvPr/>
        </p:nvSpPr>
        <p:spPr>
          <a:xfrm>
            <a:off x="7387955" y="4959322"/>
            <a:ext cx="82006" cy="150948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Trebuchet MS" pitchFamily="34" charset="0"/>
              <a:ea typeface="+mn-ea"/>
              <a:cs typeface="+mn-cs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4800600" y="3728633"/>
            <a:ext cx="1257951" cy="1752600"/>
            <a:chOff x="1570073" y="2523624"/>
            <a:chExt cx="792127" cy="953032"/>
          </a:xfrm>
        </p:grpSpPr>
        <p:pic>
          <p:nvPicPr>
            <p:cNvPr id="16" name="Picture 12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rgbClr val="4F81BD">
                  <a:shade val="45000"/>
                  <a:satMod val="135000"/>
                </a:srgbClr>
                <a:prstClr val="white"/>
              </a:duotone>
              <a:lum bright="-20000" contrast="40000"/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02" b="-1"/>
            <a:stretch/>
          </p:blipFill>
          <p:spPr bwMode="auto">
            <a:xfrm>
              <a:off x="1570073" y="2523624"/>
              <a:ext cx="792127" cy="952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12"/>
            <p:cNvPicPr>
              <a:picLocks noChangeAspect="1" noChangeArrowheads="1"/>
            </p:cNvPicPr>
            <p:nvPr/>
          </p:nvPicPr>
          <p:blipFill rotWithShape="1">
            <a:blip r:embed="rId6" cstate="print">
              <a:duotone>
                <a:srgbClr val="C0504D">
                  <a:shade val="45000"/>
                  <a:satMod val="135000"/>
                </a:srgb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rightnessContrast contrast="-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602" r="29349" b="-1"/>
            <a:stretch/>
          </p:blipFill>
          <p:spPr bwMode="auto">
            <a:xfrm>
              <a:off x="1570073" y="2523744"/>
              <a:ext cx="559645" cy="9529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8" name="Picture 9"/>
          <p:cNvPicPr>
            <a:picLocks noChangeAspect="1" noChangeArrowheads="1"/>
          </p:cNvPicPr>
          <p:nvPr/>
        </p:nvPicPr>
        <p:blipFill rotWithShape="1">
          <a:blip r:embed="rId8" cstate="print">
            <a:duotone>
              <a:srgbClr val="C0504D">
                <a:shade val="45000"/>
                <a:satMod val="135000"/>
              </a:srgb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saturation sat="30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7597" t="8447" r="9784" b="6402"/>
          <a:stretch/>
        </p:blipFill>
        <p:spPr bwMode="auto">
          <a:xfrm>
            <a:off x="3276599" y="4287082"/>
            <a:ext cx="751661" cy="1046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6324600" y="5457565"/>
            <a:ext cx="1312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Adults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975" y="402967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Elderly &amp;  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Persons 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with Disabilities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76800" y="5481794"/>
            <a:ext cx="14982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Parents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7200" y="3270647"/>
            <a:ext cx="115635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Pregnant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Women</a:t>
            </a:r>
            <a:endParaRPr kumimoji="0" lang="en-US" sz="1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71800" y="5498068"/>
            <a:ext cx="1422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+mj-lt"/>
              </a:rPr>
              <a:t>Children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13255" y="3765666"/>
            <a:ext cx="23598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</a:rPr>
              <a:t>Extends to Adults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Trebuchet MS" pitchFamily="34" charset="0"/>
              </a:rPr>
              <a:t>≤138% FPL*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51449" y="1982096"/>
            <a:ext cx="3148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Medicaid</a:t>
            </a:r>
            <a:r>
              <a:rPr kumimoji="0" lang="en-US" b="1" i="0" u="none" strike="noStrike" kern="0" cap="none" spc="0" normalizeH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Eligibility Today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613679" y="1973161"/>
            <a:ext cx="2819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Medicaid Eligibility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in 2014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801492" y="2351427"/>
            <a:ext cx="29502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Limited to Specific Low-Income Groups </a:t>
            </a:r>
            <a:endParaRPr kumimoji="0" lang="en-US" sz="120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j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380752" y="2472173"/>
            <a:ext cx="2620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j-lt"/>
              </a:rPr>
              <a:t>Extends to Adults ≤138% FPL*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clrChange>
              <a:clrFrom>
                <a:srgbClr val="D7E6E6"/>
              </a:clrFrom>
              <a:clrTo>
                <a:srgbClr val="D7E6E6">
                  <a:alpha val="0"/>
                </a:srgbClr>
              </a:clrTo>
            </a:clrChange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sharpenSoften amount="-50000"/>
                    </a14:imgEffect>
                    <a14:imgEffect>
                      <a14:colorTemperature colorTemp="4700"/>
                    </a14:imgEffect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683883"/>
            <a:ext cx="1312312" cy="1812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0400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5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106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The ACA Medicaid Expansion Fills Current Gaps in Coverage</vt:lpstr>
    </vt:vector>
  </TitlesOfParts>
  <Company>Kaiser Family Foundation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ACA Medicaid Expansion Fills Current Gaps in Coverage</dc:title>
  <dc:creator>Evonne Young</dc:creator>
  <cp:lastModifiedBy>Evonne Young</cp:lastModifiedBy>
  <cp:revision>1</cp:revision>
  <dcterms:created xsi:type="dcterms:W3CDTF">2013-03-15T15:42:33Z</dcterms:created>
  <dcterms:modified xsi:type="dcterms:W3CDTF">2013-03-15T15:42:34Z</dcterms:modified>
</cp:coreProperties>
</file>