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871A87-38F2-49D9-A1F3-129B0852C63D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6AA3A45F-26EB-42D4-9B9B-F51E8C7D78D4}">
      <dgm:prSet phldrT="[Text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en-US" sz="4000" dirty="0" smtClean="0">
              <a:solidFill>
                <a:schemeClr val="bg1"/>
              </a:solidFill>
            </a:rPr>
            <a:t>Medicare </a:t>
          </a:r>
        </a:p>
        <a:p>
          <a:r>
            <a:rPr lang="en-US" sz="4000" dirty="0" smtClean="0">
              <a:solidFill>
                <a:schemeClr val="bg1"/>
              </a:solidFill>
            </a:rPr>
            <a:t>37 Million</a:t>
          </a:r>
          <a:endParaRPr lang="en-US" sz="4000" dirty="0">
            <a:solidFill>
              <a:schemeClr val="bg1"/>
            </a:solidFill>
          </a:endParaRPr>
        </a:p>
      </dgm:t>
    </dgm:pt>
    <dgm:pt modelId="{2B595582-ECA5-42DF-8AD4-FF368374C14B}" type="parTrans" cxnId="{9AEF170D-BCDB-4F95-AB52-400551FD19D8}">
      <dgm:prSet/>
      <dgm:spPr/>
      <dgm:t>
        <a:bodyPr/>
        <a:lstStyle/>
        <a:p>
          <a:endParaRPr lang="en-US"/>
        </a:p>
      </dgm:t>
    </dgm:pt>
    <dgm:pt modelId="{D857522D-47E3-495F-B3D2-897171C8EAED}" type="sibTrans" cxnId="{9AEF170D-BCDB-4F95-AB52-400551FD19D8}">
      <dgm:prSet/>
      <dgm:spPr/>
      <dgm:t>
        <a:bodyPr/>
        <a:lstStyle/>
        <a:p>
          <a:endParaRPr lang="en-US"/>
        </a:p>
      </dgm:t>
    </dgm:pt>
    <dgm:pt modelId="{6CDA8382-CA60-4B74-92EC-D43F41497D83}">
      <dgm:prSet phldrT="[Text]" custT="1"/>
      <dgm:spPr>
        <a:solidFill>
          <a:schemeClr val="accent6">
            <a:alpha val="50000"/>
          </a:schemeClr>
        </a:solidFill>
        <a:ln w="12700">
          <a:solidFill>
            <a:schemeClr val="tx1"/>
          </a:solidFill>
        </a:ln>
      </dgm:spPr>
      <dgm:t>
        <a:bodyPr/>
        <a:lstStyle/>
        <a:p>
          <a:r>
            <a:rPr lang="en-US" sz="4000" dirty="0" smtClean="0"/>
            <a:t>Medicaid </a:t>
          </a:r>
        </a:p>
        <a:p>
          <a:r>
            <a:rPr lang="en-US" sz="4000" dirty="0" smtClean="0"/>
            <a:t>51 Million</a:t>
          </a:r>
          <a:endParaRPr lang="en-US" sz="4000" dirty="0"/>
        </a:p>
      </dgm:t>
    </dgm:pt>
    <dgm:pt modelId="{A1D0D915-01E9-413B-AB34-9CA72C9327E3}" type="parTrans" cxnId="{029F9F01-F892-40E3-9F7A-A4A33BEBCEE3}">
      <dgm:prSet/>
      <dgm:spPr/>
      <dgm:t>
        <a:bodyPr/>
        <a:lstStyle/>
        <a:p>
          <a:endParaRPr lang="en-US"/>
        </a:p>
      </dgm:t>
    </dgm:pt>
    <dgm:pt modelId="{3963933B-7417-4A5E-97CF-DB9FE6BB1E31}" type="sibTrans" cxnId="{029F9F01-F892-40E3-9F7A-A4A33BEBCEE3}">
      <dgm:prSet/>
      <dgm:spPr/>
      <dgm:t>
        <a:bodyPr/>
        <a:lstStyle/>
        <a:p>
          <a:endParaRPr lang="en-US"/>
        </a:p>
      </dgm:t>
    </dgm:pt>
    <dgm:pt modelId="{547AF69D-1406-4ADC-9412-AE4144AE3FB0}" type="pres">
      <dgm:prSet presAssocID="{EB871A87-38F2-49D9-A1F3-129B0852C63D}" presName="compositeShape" presStyleCnt="0">
        <dgm:presLayoutVars>
          <dgm:chMax val="7"/>
          <dgm:dir/>
          <dgm:resizeHandles val="exact"/>
        </dgm:presLayoutVars>
      </dgm:prSet>
      <dgm:spPr/>
    </dgm:pt>
    <dgm:pt modelId="{C71ADE33-14C6-48D3-9D88-A28DCBEFA9C7}" type="pres">
      <dgm:prSet presAssocID="{6AA3A45F-26EB-42D4-9B9B-F51E8C7D78D4}" presName="circ1" presStyleLbl="vennNode1" presStyleIdx="0" presStyleCnt="2" custScaleX="101136" custScaleY="86425"/>
      <dgm:spPr/>
      <dgm:t>
        <a:bodyPr/>
        <a:lstStyle/>
        <a:p>
          <a:endParaRPr lang="en-US"/>
        </a:p>
      </dgm:t>
    </dgm:pt>
    <dgm:pt modelId="{8FF7B494-99EA-4029-95BB-D15EAEE967CD}" type="pres">
      <dgm:prSet presAssocID="{6AA3A45F-26EB-42D4-9B9B-F51E8C7D78D4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795F6B-4AF6-47E5-8CFD-C7BBBDC9F4AD}" type="pres">
      <dgm:prSet presAssocID="{6CDA8382-CA60-4B74-92EC-D43F41497D83}" presName="circ2" presStyleLbl="vennNode1" presStyleIdx="1" presStyleCnt="2" custScaleX="110330" custScaleY="101136"/>
      <dgm:spPr/>
      <dgm:t>
        <a:bodyPr/>
        <a:lstStyle/>
        <a:p>
          <a:endParaRPr lang="en-US"/>
        </a:p>
      </dgm:t>
    </dgm:pt>
    <dgm:pt modelId="{CF1A7199-FE92-4866-88D7-9529FA528B90}" type="pres">
      <dgm:prSet presAssocID="{6CDA8382-CA60-4B74-92EC-D43F41497D83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11B0DFA-340C-41C7-BB87-CF391BED13F9}" type="presOf" srcId="{6CDA8382-CA60-4B74-92EC-D43F41497D83}" destId="{CF1A7199-FE92-4866-88D7-9529FA528B90}" srcOrd="1" destOrd="0" presId="urn:microsoft.com/office/officeart/2005/8/layout/venn1"/>
    <dgm:cxn modelId="{9AEF170D-BCDB-4F95-AB52-400551FD19D8}" srcId="{EB871A87-38F2-49D9-A1F3-129B0852C63D}" destId="{6AA3A45F-26EB-42D4-9B9B-F51E8C7D78D4}" srcOrd="0" destOrd="0" parTransId="{2B595582-ECA5-42DF-8AD4-FF368374C14B}" sibTransId="{D857522D-47E3-495F-B3D2-897171C8EAED}"/>
    <dgm:cxn modelId="{3F1345E5-0D8C-4B95-A5BF-D7DEFB91D998}" type="presOf" srcId="{6CDA8382-CA60-4B74-92EC-D43F41497D83}" destId="{EF795F6B-4AF6-47E5-8CFD-C7BBBDC9F4AD}" srcOrd="0" destOrd="0" presId="urn:microsoft.com/office/officeart/2005/8/layout/venn1"/>
    <dgm:cxn modelId="{08E78DBC-CDBD-4367-961D-B0CD2D945D87}" type="presOf" srcId="{EB871A87-38F2-49D9-A1F3-129B0852C63D}" destId="{547AF69D-1406-4ADC-9412-AE4144AE3FB0}" srcOrd="0" destOrd="0" presId="urn:microsoft.com/office/officeart/2005/8/layout/venn1"/>
    <dgm:cxn modelId="{029F9F01-F892-40E3-9F7A-A4A33BEBCEE3}" srcId="{EB871A87-38F2-49D9-A1F3-129B0852C63D}" destId="{6CDA8382-CA60-4B74-92EC-D43F41497D83}" srcOrd="1" destOrd="0" parTransId="{A1D0D915-01E9-413B-AB34-9CA72C9327E3}" sibTransId="{3963933B-7417-4A5E-97CF-DB9FE6BB1E31}"/>
    <dgm:cxn modelId="{4DB3F6B0-BBD9-43F9-A76D-E27755A80393}" type="presOf" srcId="{6AA3A45F-26EB-42D4-9B9B-F51E8C7D78D4}" destId="{C71ADE33-14C6-48D3-9D88-A28DCBEFA9C7}" srcOrd="0" destOrd="0" presId="urn:microsoft.com/office/officeart/2005/8/layout/venn1"/>
    <dgm:cxn modelId="{047D4E38-D09E-4701-BE30-290F4478E39B}" type="presOf" srcId="{6AA3A45F-26EB-42D4-9B9B-F51E8C7D78D4}" destId="{8FF7B494-99EA-4029-95BB-D15EAEE967CD}" srcOrd="1" destOrd="0" presId="urn:microsoft.com/office/officeart/2005/8/layout/venn1"/>
    <dgm:cxn modelId="{17E3A269-8C69-47F4-857D-F26C17A07FA3}" type="presParOf" srcId="{547AF69D-1406-4ADC-9412-AE4144AE3FB0}" destId="{C71ADE33-14C6-48D3-9D88-A28DCBEFA9C7}" srcOrd="0" destOrd="0" presId="urn:microsoft.com/office/officeart/2005/8/layout/venn1"/>
    <dgm:cxn modelId="{69CA7847-D13E-42DA-991B-666D5A22DE46}" type="presParOf" srcId="{547AF69D-1406-4ADC-9412-AE4144AE3FB0}" destId="{8FF7B494-99EA-4029-95BB-D15EAEE967CD}" srcOrd="1" destOrd="0" presId="urn:microsoft.com/office/officeart/2005/8/layout/venn1"/>
    <dgm:cxn modelId="{3C92CCBC-3EDB-45E5-84AB-CD8A10DA82F5}" type="presParOf" srcId="{547AF69D-1406-4ADC-9412-AE4144AE3FB0}" destId="{EF795F6B-4AF6-47E5-8CFD-C7BBBDC9F4AD}" srcOrd="2" destOrd="0" presId="urn:microsoft.com/office/officeart/2005/8/layout/venn1"/>
    <dgm:cxn modelId="{AA0C3FF7-46AC-4E00-A51D-4740ED8E1CC3}" type="presParOf" srcId="{547AF69D-1406-4ADC-9412-AE4144AE3FB0}" destId="{CF1A7199-FE92-4866-88D7-9529FA528B90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1ADE33-14C6-48D3-9D88-A28DCBEFA9C7}">
      <dsp:nvSpPr>
        <dsp:cNvPr id="0" name=""/>
        <dsp:cNvSpPr/>
      </dsp:nvSpPr>
      <dsp:spPr>
        <a:xfrm>
          <a:off x="59053" y="365764"/>
          <a:ext cx="5029206" cy="4297670"/>
        </a:xfrm>
        <a:prstGeom prst="ellipse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>
              <a:solidFill>
                <a:schemeClr val="bg1"/>
              </a:solidFill>
            </a:rPr>
            <a:t>Medicare 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>
              <a:solidFill>
                <a:schemeClr val="bg1"/>
              </a:solidFill>
            </a:rPr>
            <a:t>37 Million</a:t>
          </a:r>
          <a:endParaRPr lang="en-US" sz="4000" kern="1200" dirty="0">
            <a:solidFill>
              <a:schemeClr val="bg1"/>
            </a:solidFill>
          </a:endParaRPr>
        </a:p>
      </dsp:txBody>
      <dsp:txXfrm>
        <a:off x="761330" y="872552"/>
        <a:ext cx="2899722" cy="3284095"/>
      </dsp:txXfrm>
    </dsp:sp>
    <dsp:sp modelId="{EF795F6B-4AF6-47E5-8CFD-C7BBBDC9F4AD}">
      <dsp:nvSpPr>
        <dsp:cNvPr id="0" name=""/>
        <dsp:cNvSpPr/>
      </dsp:nvSpPr>
      <dsp:spPr>
        <a:xfrm>
          <a:off x="3414397" y="-3"/>
          <a:ext cx="5486398" cy="5029206"/>
        </a:xfrm>
        <a:prstGeom prst="ellipse">
          <a:avLst/>
        </a:prstGeom>
        <a:solidFill>
          <a:schemeClr val="accent6">
            <a:alpha val="50000"/>
          </a:schemeClr>
        </a:solidFill>
        <a:ln w="127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Medicaid 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51 Million</a:t>
          </a:r>
          <a:endParaRPr lang="en-US" sz="4000" kern="1200" dirty="0"/>
        </a:p>
      </dsp:txBody>
      <dsp:txXfrm>
        <a:off x="4971348" y="593048"/>
        <a:ext cx="3163328" cy="38431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5FA863-BB5F-4FCB-A132-0191176F16C1}" type="datetimeFigureOut">
              <a:rPr lang="en-US" smtClean="0"/>
              <a:t>3/13/2013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27426E-AB5E-4DCF-BEED-25B5EC898B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987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986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991918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9369882"/>
              </p:ext>
            </p:extLst>
          </p:nvPr>
        </p:nvGraphicFramePr>
        <p:xfrm>
          <a:off x="124500" y="692497"/>
          <a:ext cx="895985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SOURCE: Kaiser Family Foundation analysis of Medicare Current Beneficiary Survey, 2008, and  KCMU and Urban Institute estimates based on data from the FY2008 MSIS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 Million Dual </a:t>
            </a:r>
            <a:r>
              <a:rPr lang="en-US" dirty="0" smtClean="0"/>
              <a:t>Eligible Beneficiaries </a:t>
            </a:r>
            <a:r>
              <a:rPr lang="en-US" dirty="0"/>
              <a:t>are Covered by Both Medicare and </a:t>
            </a:r>
            <a:r>
              <a:rPr lang="en-US" dirty="0" smtClean="0"/>
              <a:t>Medicaid 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446253" y="2514600"/>
            <a:ext cx="1752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Meta Offc Pro"/>
                <a:cs typeface="Meta Offc Pro"/>
              </a:rPr>
              <a:t>Dual </a:t>
            </a:r>
          </a:p>
          <a:p>
            <a:pPr algn="ctr"/>
            <a:r>
              <a:rPr lang="en-US" sz="2800" b="1" dirty="0" err="1" smtClean="0">
                <a:latin typeface="Meta Offc Pro"/>
                <a:cs typeface="Meta Offc Pro"/>
              </a:rPr>
              <a:t>Eligibles</a:t>
            </a:r>
            <a:r>
              <a:rPr lang="en-US" sz="2800" b="1" dirty="0" smtClean="0">
                <a:latin typeface="Meta Offc Pro"/>
                <a:cs typeface="Meta Offc Pro"/>
              </a:rPr>
              <a:t> </a:t>
            </a:r>
          </a:p>
          <a:p>
            <a:pPr algn="ctr"/>
            <a:r>
              <a:rPr lang="en-US" sz="2800" b="1" dirty="0" smtClean="0">
                <a:latin typeface="Meta Offc Pro"/>
                <a:cs typeface="Meta Offc Pro"/>
              </a:rPr>
              <a:t>9 Million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5715000"/>
            <a:ext cx="42996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Total Medicare Beneficiaries, 2008:</a:t>
            </a:r>
          </a:p>
          <a:p>
            <a:pPr algn="ctr"/>
            <a:r>
              <a:rPr lang="en-US" b="1" dirty="0"/>
              <a:t> </a:t>
            </a:r>
            <a:r>
              <a:rPr lang="en-US" b="1" dirty="0" smtClean="0"/>
              <a:t>46 million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419601" y="5715000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Total Medicaid Beneficiaries, 2008:</a:t>
            </a:r>
          </a:p>
          <a:p>
            <a:pPr algn="ctr"/>
            <a:r>
              <a:rPr lang="en-US" b="1" dirty="0" smtClean="0"/>
              <a:t>60 million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9364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2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31A3E3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68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9 Million Dual Eligible Beneficiaries are Covered by Both Medicare and Medicaid 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 Million Dual Eligible Beneficiaries are Covered by Both Medicare and Medicaid </dc:title>
  <dc:creator>Evonne Young</dc:creator>
  <cp:lastModifiedBy>Sam Ross</cp:lastModifiedBy>
  <cp:revision>2</cp:revision>
  <dcterms:created xsi:type="dcterms:W3CDTF">2013-03-13T19:53:54Z</dcterms:created>
  <dcterms:modified xsi:type="dcterms:W3CDTF">2013-03-13T20:25:59Z</dcterms:modified>
</cp:coreProperties>
</file>