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notesMasterIdLst>
    <p:notesMasterId r:id="rId6"/>
  </p:notesMasterIdLst>
  <p:handoutMasterIdLst>
    <p:handoutMasterId r:id="rId7"/>
  </p:handoutMasterIdLst>
  <p:sldIdLst>
    <p:sldId id="30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588"/>
    <a:srgbClr val="004B87"/>
    <a:srgbClr val="1A7662"/>
    <a:srgbClr val="E6EDF3"/>
    <a:srgbClr val="E5E5E5"/>
    <a:srgbClr val="333333"/>
    <a:srgbClr val="1A81D3"/>
    <a:srgbClr val="FDC82F"/>
    <a:srgbClr val="727272"/>
    <a:srgbClr val="A41A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45" autoAdjust="0"/>
    <p:restoredTop sz="96348"/>
  </p:normalViewPr>
  <p:slideViewPr>
    <p:cSldViewPr snapToGrid="0">
      <p:cViewPr varScale="1">
        <p:scale>
          <a:sx n="106" d="100"/>
          <a:sy n="106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AFEBD0-270B-1B6C-4693-20E08CE5EF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7D5187-0C32-D16E-667C-0C8D515CE9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166BE-75B8-4B4A-88D7-3C80DC85E521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7DB92D-04B9-4229-F997-60A84E16BB9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4E641-740B-6E25-9710-E6CC02D985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AAD11-CB12-1241-B86F-DA09E23D5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41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EFEB6-BCE1-C34C-8CBE-B9D4A04029B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1A096-9224-C440-852A-9B1D43006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32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rand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22C6361-56AE-428F-11F6-4820541589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54297" y="5857678"/>
            <a:ext cx="629412" cy="256032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C511AFA4-9614-18BE-D330-40803A00D51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9879" y="1143000"/>
            <a:ext cx="9144000" cy="1239832"/>
          </a:xfrm>
        </p:spPr>
        <p:txBody>
          <a:bodyPr lIns="0" tIns="0" rIns="0" bIns="0" anchor="b">
            <a:noAutofit/>
          </a:bodyPr>
          <a:lstStyle>
            <a:lvl1pPr algn="l">
              <a:lnSpc>
                <a:spcPct val="100000"/>
              </a:lnSpc>
              <a:defRPr sz="4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Title. Please Keep It to Two Lines, if Possible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843DF186-5A26-9C28-3CD7-6FB751A3DC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9879" y="2567402"/>
            <a:ext cx="9144000" cy="392304"/>
          </a:xfrm>
        </p:spPr>
        <p:txBody>
          <a:bodyPr wrap="none" lIns="0" tIns="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25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599E0339-4031-B495-6F41-33D5C00E370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9879" y="3484821"/>
            <a:ext cx="3817937" cy="228595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Author Name</a:t>
            </a:r>
          </a:p>
        </p:txBody>
      </p:sp>
      <p:sp>
        <p:nvSpPr>
          <p:cNvPr id="9" name="Text Placeholder 29">
            <a:extLst>
              <a:ext uri="{FF2B5EF4-FFF2-40B4-BE49-F238E27FC236}">
                <a16:creationId xmlns:a16="http://schemas.microsoft.com/office/drawing/2014/main" id="{6369EB6C-D0B6-256D-C219-538E2C28CD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89879" y="3817171"/>
            <a:ext cx="3817937" cy="228595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0B9F1D-DF54-1077-BA39-625FAB940BBB}"/>
              </a:ext>
            </a:extLst>
          </p:cNvPr>
          <p:cNvSpPr txBox="1"/>
          <p:nvPr userDrawn="1"/>
        </p:nvSpPr>
        <p:spPr>
          <a:xfrm>
            <a:off x="6996224" y="6198453"/>
            <a:ext cx="4547398" cy="1849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fontAlgn="base"/>
            <a:r>
              <a:rPr lang="en-US" sz="1125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independent source for health policy research, polling, and news.</a:t>
            </a:r>
          </a:p>
        </p:txBody>
      </p:sp>
      <p:sp>
        <p:nvSpPr>
          <p:cNvPr id="15" name="Date Placeholder 9">
            <a:extLst>
              <a:ext uri="{FF2B5EF4-FFF2-40B4-BE49-F238E27FC236}">
                <a16:creationId xmlns:a16="http://schemas.microsoft.com/office/drawing/2014/main" id="{1F1C8259-081E-22DA-39C4-6A172C165C3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01367" y="6108322"/>
            <a:ext cx="2743200" cy="262532"/>
          </a:xfrm>
        </p:spPr>
        <p:txBody>
          <a:bodyPr lIns="0" tIns="0" rIns="0" bIns="0" anchor="b" anchorCtr="0"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9A936D8-82E8-E948-9989-CA203F20756B}" type="datetime4">
              <a:rPr lang="en-US" smtClean="0"/>
              <a:t>November 18,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2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72F273B-D354-8E7F-262A-F3A7D09131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1676400"/>
            <a:ext cx="3337560" cy="430730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4E39E93-2402-DC12-8F56-2A76C64F5322}"/>
              </a:ext>
            </a:extLst>
          </p:cNvPr>
          <p:cNvCxnSpPr>
            <a:cxnSpLocks/>
          </p:cNvCxnSpPr>
          <p:nvPr userDrawn="1"/>
        </p:nvCxnSpPr>
        <p:spPr>
          <a:xfrm>
            <a:off x="4163384" y="1676400"/>
            <a:ext cx="0" cy="4307303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89A944F1-41D4-BA0C-6081-B4F2CA8BB7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17709" y="1676400"/>
            <a:ext cx="3337560" cy="430730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4DB93946-6243-CEDC-ED6F-21B5E6942E9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78509" y="1676400"/>
            <a:ext cx="3337560" cy="430730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71134F-CA7A-5885-CA11-174DFAFD156A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Slide Number Placeholder 11">
            <a:extLst>
              <a:ext uri="{FF2B5EF4-FFF2-40B4-BE49-F238E27FC236}">
                <a16:creationId xmlns:a16="http://schemas.microsoft.com/office/drawing/2014/main" id="{58F67A7B-3E29-6B3C-C02B-94DBA77D944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0EF4EF0-C850-283E-BDAC-1D6E2090EADC}"/>
              </a:ext>
            </a:extLst>
          </p:cNvPr>
          <p:cNvCxnSpPr>
            <a:cxnSpLocks/>
          </p:cNvCxnSpPr>
          <p:nvPr userDrawn="1"/>
        </p:nvCxnSpPr>
        <p:spPr>
          <a:xfrm>
            <a:off x="8013490" y="1676400"/>
            <a:ext cx="0" cy="4307303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EA66623-C558-EAE3-50CD-D94747D86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E9E9815B-811D-B819-10E8-4C1B43D731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7005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three highlighted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72F273B-D354-8E7F-262A-F3A7D09131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766063"/>
            <a:ext cx="3337560" cy="388617"/>
          </a:xfrm>
          <a:solidFill>
            <a:schemeClr val="accent2"/>
          </a:solidFill>
        </p:spPr>
        <p:txBody>
          <a:bodyPr lIns="91440" tIns="73152" rIns="91440" bIns="73152">
            <a:noAutofit/>
          </a:bodyPr>
          <a:lstStyle>
            <a:lvl1pPr algn="ctr">
              <a:lnSpc>
                <a:spcPct val="100000"/>
              </a:lnSpc>
              <a:defRPr sz="16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Header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36F9A2-D9B8-1347-0843-9D48CC1B7A21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Slide Number Placeholder 11">
            <a:extLst>
              <a:ext uri="{FF2B5EF4-FFF2-40B4-BE49-F238E27FC236}">
                <a16:creationId xmlns:a16="http://schemas.microsoft.com/office/drawing/2014/main" id="{368068CA-783B-8A3A-3F2F-8AE2851CB9F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710F0541-374C-FEF8-C7EA-2DD6B17A818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1500" y="1676401"/>
            <a:ext cx="11049000" cy="746760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3A3CE7A3-EDFB-DFF8-4AE4-CCA86AC8E33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17709" y="2766063"/>
            <a:ext cx="3337561" cy="388617"/>
          </a:xfrm>
          <a:solidFill>
            <a:schemeClr val="accent2"/>
          </a:solidFill>
        </p:spPr>
        <p:txBody>
          <a:bodyPr lIns="91440" tIns="73152" rIns="91440" bIns="73152">
            <a:noAutofit/>
          </a:bodyPr>
          <a:lstStyle>
            <a:lvl1pPr algn="ctr">
              <a:lnSpc>
                <a:spcPct val="100000"/>
              </a:lnSpc>
              <a:defRPr sz="16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7B27AC18-5D98-CDB2-4C08-A59626900AE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1500" y="3348990"/>
            <a:ext cx="3337560" cy="263471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4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FD6ED34-F646-0EAF-FF75-32482AF545C3}"/>
              </a:ext>
            </a:extLst>
          </p:cNvPr>
          <p:cNvCxnSpPr>
            <a:cxnSpLocks/>
          </p:cNvCxnSpPr>
          <p:nvPr userDrawn="1"/>
        </p:nvCxnSpPr>
        <p:spPr>
          <a:xfrm>
            <a:off x="4163384" y="2766063"/>
            <a:ext cx="0" cy="3217640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EB282532-E3FF-F9F5-D488-139D2D3E32D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17709" y="3348990"/>
            <a:ext cx="3337560" cy="263471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4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566DCBCB-2064-F611-0AE3-798A0B3BFF0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78509" y="3348990"/>
            <a:ext cx="3337560" cy="263471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4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F257C3C-335D-7D6B-4B02-17CF91DCB1FF}"/>
              </a:ext>
            </a:extLst>
          </p:cNvPr>
          <p:cNvCxnSpPr>
            <a:cxnSpLocks/>
          </p:cNvCxnSpPr>
          <p:nvPr userDrawn="1"/>
        </p:nvCxnSpPr>
        <p:spPr>
          <a:xfrm>
            <a:off x="8013490" y="2766063"/>
            <a:ext cx="0" cy="3217640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C2BEE2A1-3F69-610A-AC32-2C8F39B993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261474" y="2766063"/>
            <a:ext cx="3337561" cy="388617"/>
          </a:xfrm>
          <a:solidFill>
            <a:schemeClr val="accent2"/>
          </a:solidFill>
        </p:spPr>
        <p:txBody>
          <a:bodyPr lIns="91440" tIns="73152" rIns="91440" bIns="73152">
            <a:noAutofit/>
          </a:bodyPr>
          <a:lstStyle>
            <a:lvl1pPr algn="ctr">
              <a:lnSpc>
                <a:spcPct val="100000"/>
              </a:lnSpc>
              <a:defRPr sz="16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Header 3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637A1B5-4E0C-A980-24F5-8E90FD9DA5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9D3F8419-4667-4C1B-ACBF-2159F9FFA0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994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_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72F273B-D354-8E7F-262A-F3A7D09131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1676400"/>
            <a:ext cx="3455068" cy="4307303"/>
          </a:xfrm>
          <a:solidFill>
            <a:srgbClr val="E6EDF3"/>
          </a:solidFill>
        </p:spPr>
        <p:txBody>
          <a:bodyPr lIns="182880" tIns="182880" rIns="182880" bIns="182880">
            <a:noAutofit/>
          </a:bodyPr>
          <a:lstStyle>
            <a:lvl1pPr>
              <a:lnSpc>
                <a:spcPct val="100000"/>
              </a:lnSpc>
              <a:defRPr sz="18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“Place quote here. Please use the shortcut Ctrl + Alt + V + Unformatted Text (Windows) or Command + Option + Shift + V (Mac).”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71134F-CA7A-5885-CA11-174DFAFD156A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Slide Number Placeholder 11">
            <a:extLst>
              <a:ext uri="{FF2B5EF4-FFF2-40B4-BE49-F238E27FC236}">
                <a16:creationId xmlns:a16="http://schemas.microsoft.com/office/drawing/2014/main" id="{58F67A7B-3E29-6B3C-C02B-94DBA77D944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8C8247AD-18C0-817B-B7B2-AA4DCDA2220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59415" y="1676400"/>
            <a:ext cx="3455069" cy="4307303"/>
          </a:xfrm>
          <a:solidFill>
            <a:srgbClr val="E6EDF3"/>
          </a:solidFill>
        </p:spPr>
        <p:txBody>
          <a:bodyPr lIns="182880" tIns="182880" rIns="182880" bIns="182880">
            <a:noAutofit/>
          </a:bodyPr>
          <a:lstStyle>
            <a:lvl1pPr>
              <a:lnSpc>
                <a:spcPct val="100000"/>
              </a:lnSpc>
              <a:defRPr sz="18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“Place quote here.”</a:t>
            </a: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B398846D-E39C-FAA1-1EAA-94CDEBDA22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5457" y="1676400"/>
            <a:ext cx="3455069" cy="4307303"/>
          </a:xfrm>
          <a:solidFill>
            <a:srgbClr val="E6EDF3"/>
          </a:solidFill>
        </p:spPr>
        <p:txBody>
          <a:bodyPr lIns="182880" tIns="182880" rIns="182880" bIns="182880">
            <a:noAutofit/>
          </a:bodyPr>
          <a:lstStyle>
            <a:lvl1pPr>
              <a:lnSpc>
                <a:spcPct val="100000"/>
              </a:lnSpc>
              <a:defRPr sz="18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“Place quote here.”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99CBD8D-FFD3-F8E2-A57E-0F3283F9664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88988" y="4662487"/>
            <a:ext cx="3013392" cy="10382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sz="1400" dirty="0"/>
              <a:t>Replace with news outlet logo</a:t>
            </a:r>
            <a:endParaRPr lang="en-US" dirty="0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CEAEE375-BF91-0005-B534-9BE14760177A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592362" y="4662487"/>
            <a:ext cx="3013392" cy="10382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sz="1400" dirty="0"/>
              <a:t>Replace with news outlet logo</a:t>
            </a:r>
            <a:endParaRPr lang="en-US" dirty="0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5239F194-EF8B-5750-EA8D-95ECBEEB58C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382484" y="4662487"/>
            <a:ext cx="3013392" cy="1038225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sz="1400" dirty="0"/>
              <a:t>Replace with news outlet logo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EEC532-B0B7-91BC-3917-03882AB8CF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4CA65EA6-2689-FF49-0F4C-834BA307BC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707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72F273B-D354-8E7F-262A-F3A7D09131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499" y="1676400"/>
            <a:ext cx="5015851" cy="4307304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rgbClr val="333333"/>
                </a:solidFill>
              </a:defRPr>
            </a:lvl1pPr>
            <a:lvl2pPr marL="457200" indent="-228600">
              <a:lnSpc>
                <a:spcPct val="100000"/>
              </a:lnSpc>
              <a:tabLst/>
              <a:defRPr sz="1400">
                <a:solidFill>
                  <a:srgbClr val="333333"/>
                </a:solidFill>
              </a:defRPr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  <a:p>
            <a:pPr lvl="1"/>
            <a:r>
              <a:rPr lang="en-US" dirty="0"/>
              <a:t>Item 1</a:t>
            </a:r>
          </a:p>
          <a:p>
            <a:pPr lvl="1"/>
            <a:r>
              <a:rPr lang="en-US" dirty="0"/>
              <a:t>Item 2</a:t>
            </a:r>
          </a:p>
          <a:p>
            <a:pPr lvl="1"/>
            <a:r>
              <a:rPr lang="en-US" dirty="0"/>
              <a:t>Item 3</a:t>
            </a:r>
          </a:p>
          <a:p>
            <a:pPr lvl="1"/>
            <a:r>
              <a:rPr lang="en-US" dirty="0"/>
              <a:t>Item 4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BD8E9EA0-A4CC-B0F0-76B0-DF8C52B147C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04650" y="1676401"/>
            <a:ext cx="5015850" cy="4307304"/>
          </a:xfrm>
        </p:spPr>
        <p:txBody>
          <a:bodyPr>
            <a:noAutofit/>
          </a:bodyPr>
          <a:lstStyle>
            <a:lvl1pPr>
              <a:defRPr sz="1600">
                <a:solidFill>
                  <a:srgbClr val="333333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42D73D3-866B-09A3-1466-6894277E1F37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ACFB6C8D-FF9B-F2D4-73E5-098878A939C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627835B-3B85-7427-5A6A-C8143675EE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This is how it looks on two lines</a:t>
            </a: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D930D7C7-13A4-6024-4C4C-DDEE3F38A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6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only_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F9A20F6-DD91-6C99-B34F-593B055FB2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1500" y="1676400"/>
            <a:ext cx="11049000" cy="293688"/>
          </a:xfrm>
        </p:spPr>
        <p:txBody>
          <a:bodyPr>
            <a:noAutofit/>
          </a:bodyPr>
          <a:lstStyle>
            <a:lvl1pPr>
              <a:defRPr sz="1400" b="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dirty="0"/>
              <a:t>Click to edit chart subtitle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001A7E-B6CF-568F-FFE1-B83F666DFB24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098D488-791B-25F8-DC0E-B911DEC846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B1A50FC2-9459-463A-F387-3A2C8A21EB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9229113-011E-D2AB-C39E-7AA9E16F1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CDCB92F-27AB-E78D-5C98-8DD191973E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174875"/>
            <a:ext cx="11049000" cy="338455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Paste chart that has already been formatted in the chart builder. Please select “Keep Source Formatting” to keep the chart’s correct formatting.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E8A37F85-687E-7BAE-CBCD-765FE36D9D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21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only_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F600CE-AE25-393A-BAEC-ED9B83ED86AD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6400"/>
            <a:ext cx="0" cy="3879849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E828178-535E-3E47-475A-B82411D026AD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EDEC3572-2D0D-A3F8-491C-3090EC8BB9A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23" name="Slide Number Placeholder 11">
            <a:extLst>
              <a:ext uri="{FF2B5EF4-FFF2-40B4-BE49-F238E27FC236}">
                <a16:creationId xmlns:a16="http://schemas.microsoft.com/office/drawing/2014/main" id="{34177F0D-D462-7F23-95D4-F7FF4B6F952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B5EEAE-92FE-0FFE-C2A4-930ECDE92D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2CE9CFAF-F6BB-782D-FE7B-DA26C6E2EE9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1500" y="1676400"/>
            <a:ext cx="5014859" cy="293688"/>
          </a:xfrm>
        </p:spPr>
        <p:txBody>
          <a:bodyPr>
            <a:noAutofit/>
          </a:bodyPr>
          <a:lstStyle>
            <a:lvl1pPr>
              <a:defRPr sz="1400" b="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dirty="0"/>
              <a:t>Click to edit chart subtitle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78B14E2D-8081-437F-B858-B45896AD4E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594613" y="1676400"/>
            <a:ext cx="5014859" cy="293688"/>
          </a:xfrm>
        </p:spPr>
        <p:txBody>
          <a:bodyPr>
            <a:noAutofit/>
          </a:bodyPr>
          <a:lstStyle>
            <a:lvl1pPr>
              <a:defRPr sz="1400" b="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dirty="0"/>
              <a:t>Click to edit chart subtitle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B7C540C3-761B-7712-BE97-3D99961AF6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174875"/>
            <a:ext cx="5014853" cy="338455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Paste chart that has already been formatted in the chart builder. Please select “Keep Source Formatting” to keep the chart’s correct formatting.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27A2AC71-4DD6-9DC7-1C6A-371F4DDD7D3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04437" y="2174875"/>
            <a:ext cx="5014853" cy="338455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Paste chart that has already been formatted in the chart builder. Please select “Keep Source Formatting” to keep the chart’s correct formatting.</a:t>
            </a: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0136014D-4B0F-E16C-6B7A-360D4C49E2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4554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78826B8E-9582-5216-6DEF-FEBF56AC316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95271" y="1676399"/>
            <a:ext cx="4025229" cy="3879849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rgbClr val="333333"/>
                </a:solidFill>
              </a:defRPr>
            </a:lvl1pPr>
            <a:lvl2pPr marL="457200" indent="-228600">
              <a:lnSpc>
                <a:spcPct val="100000"/>
              </a:lnSpc>
              <a:spcBef>
                <a:spcPts val="1000"/>
              </a:spcBef>
              <a:tabLst/>
              <a:defRPr sz="14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  <a:p>
            <a:pPr lvl="1"/>
            <a:r>
              <a:rPr lang="en-US" dirty="0"/>
              <a:t>Item 1</a:t>
            </a:r>
          </a:p>
          <a:p>
            <a:pPr lvl="1"/>
            <a:r>
              <a:rPr lang="en-US" dirty="0"/>
              <a:t>Item 2</a:t>
            </a:r>
          </a:p>
          <a:p>
            <a:pPr lvl="1"/>
            <a:r>
              <a:rPr lang="en-US" dirty="0"/>
              <a:t>Item 3</a:t>
            </a:r>
          </a:p>
          <a:p>
            <a:pPr lvl="1"/>
            <a:r>
              <a:rPr lang="en-US" dirty="0"/>
              <a:t>Item 4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ADB88CD-40BB-564F-1C51-6650D630E4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FA5074-89FC-C2CF-781B-D4B45051B55B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F7A06399-CA6B-56FB-9775-0B9E0E9154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21" name="Slide Number Placeholder 11">
            <a:extLst>
              <a:ext uri="{FF2B5EF4-FFF2-40B4-BE49-F238E27FC236}">
                <a16:creationId xmlns:a16="http://schemas.microsoft.com/office/drawing/2014/main" id="{D323B26C-A339-2C9D-B194-7FB89B9BE5E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1113DB9A-2783-847E-A5E2-4AC010CE1D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1500" y="1676400"/>
            <a:ext cx="6515100" cy="293688"/>
          </a:xfrm>
        </p:spPr>
        <p:txBody>
          <a:bodyPr>
            <a:noAutofit/>
          </a:bodyPr>
          <a:lstStyle>
            <a:lvl1pPr>
              <a:defRPr sz="1400" b="0">
                <a:solidFill>
                  <a:srgbClr val="333333"/>
                </a:solidFill>
              </a:defRPr>
            </a:lvl1pPr>
          </a:lstStyle>
          <a:p>
            <a:pPr lvl="0"/>
            <a:r>
              <a:rPr lang="en-US" dirty="0"/>
              <a:t>Click to edit chart 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5F6477-4D5E-C39C-70C8-1DE7803F601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500" y="2174875"/>
            <a:ext cx="6515100" cy="338455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Paste chart that has already been formatted in the chart builder. Please select “Keep Source Formatting” to keep the chart’s correct formatting.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2E4A834B-CF30-BFAD-E36B-6EF021281D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657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and Text_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BA3B545-6E00-043C-EB41-143329F97BE6}"/>
              </a:ext>
            </a:extLst>
          </p:cNvPr>
          <p:cNvCxnSpPr>
            <a:cxnSpLocks/>
          </p:cNvCxnSpPr>
          <p:nvPr userDrawn="1"/>
        </p:nvCxnSpPr>
        <p:spPr>
          <a:xfrm>
            <a:off x="4163384" y="1676400"/>
            <a:ext cx="0" cy="3996813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3242676-99BC-D2EA-9342-E8DE0186AB7D}"/>
              </a:ext>
            </a:extLst>
          </p:cNvPr>
          <p:cNvCxnSpPr>
            <a:cxnSpLocks/>
          </p:cNvCxnSpPr>
          <p:nvPr userDrawn="1"/>
        </p:nvCxnSpPr>
        <p:spPr>
          <a:xfrm>
            <a:off x="8013490" y="1676400"/>
            <a:ext cx="0" cy="3996813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EC3793F2-DD5C-23E3-44B4-3F0BEF60EC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4190999"/>
            <a:ext cx="3337553" cy="1466831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 </a:t>
            </a:r>
          </a:p>
          <a:p>
            <a:pPr lvl="0"/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6F8CC93F-30E5-44D5-6626-742C914D7E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190999"/>
            <a:ext cx="3337553" cy="1466831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  <a:p>
            <a:pPr lvl="0"/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87C066E0-4847-1188-463F-B93774C2F90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80400" y="4190999"/>
            <a:ext cx="3337553" cy="1466831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  <a:p>
            <a:pPr lvl="0"/>
            <a:endParaRPr lang="en-US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14E52137-5E48-AE33-EF98-A7EC1A8BC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D8F8F6-0719-3D21-0C08-394AEDEBAAA9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id="{4D49B790-F290-EDDC-D40C-8B145989E4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29" name="Slide Number Placeholder 11">
            <a:extLst>
              <a:ext uri="{FF2B5EF4-FFF2-40B4-BE49-F238E27FC236}">
                <a16:creationId xmlns:a16="http://schemas.microsoft.com/office/drawing/2014/main" id="{BD26DF25-99BB-C703-0D99-E597384CB07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09F873D-7F04-6E2E-5997-D8F2263B254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1500" y="1676399"/>
            <a:ext cx="3335543" cy="21717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Paste chart that has already been formatted in the chart builder. Please select “Keep Source Formatting” to keep the chart’s correct formatting.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A7EB683-402C-9466-D20A-AE83AD6984F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28228" y="1676399"/>
            <a:ext cx="3335543" cy="21717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Paste chart that has already been formatted in the chart builder. Please select “Keep Source Formatting” to keep the chart’s correct formatting.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C121BF35-834E-843A-2EE9-B3A4545589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275015" y="1676399"/>
            <a:ext cx="3335543" cy="21717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Paste chart that has already been formatted in the chart builder. Please select “Keep Source Formatting” to keep the chart’s correct formatting.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CE41F34D-6BE8-D4C0-9EA6-BEB020212B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5189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F5C44C66-7050-C38A-4094-908796A83A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001A7E-B6CF-568F-FFE1-B83F666DFB24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098D488-791B-25F8-DC0E-B911DEC846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B1A50FC2-9459-463A-F387-3A2C8A21EB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90FF299A-68A1-FB1E-3DD3-9B8EC371086B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2522537" y="1658938"/>
            <a:ext cx="7146925" cy="390525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media</a:t>
            </a:r>
            <a:endParaRPr lang="en-US" dirty="0"/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D1FB56A2-CA1D-C0A0-ACAD-64B5AD1596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236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6864C8F1-5D58-05BE-80F6-E3904C624A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1676401"/>
            <a:ext cx="11049000" cy="616225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/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DC3096F-36EB-1CE0-5214-7A8BBC7A1F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73FCD331-5B54-D599-F42E-2ADDBFD7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1500" y="6191567"/>
            <a:ext cx="8343901" cy="361634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defRPr sz="1200" b="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Source: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8844D000-F659-1242-A095-26DE484BED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189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2DBC09C7-A1EB-21C0-173D-A8D5C0D02171}"/>
              </a:ext>
            </a:extLst>
          </p:cNvPr>
          <p:cNvSpPr txBox="1"/>
          <p:nvPr userDrawn="1"/>
        </p:nvSpPr>
        <p:spPr>
          <a:xfrm>
            <a:off x="6996224" y="6198453"/>
            <a:ext cx="4547398" cy="1849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fontAlgn="base"/>
            <a:r>
              <a:rPr lang="en-US" sz="1125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independent source for health policy research, polling, and news.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0F22806-66F0-C1C0-408E-0E8E8F4A5022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01367" y="6108322"/>
            <a:ext cx="2743200" cy="262532"/>
          </a:xfrm>
        </p:spPr>
        <p:txBody>
          <a:bodyPr lIns="0" tIns="0" rIns="0" bIns="0" anchor="b" anchorCtr="0">
            <a:noAutofit/>
          </a:bodyPr>
          <a:lstStyle>
            <a:lvl1pPr>
              <a:defRPr sz="1200">
                <a:solidFill>
                  <a:srgbClr val="333333"/>
                </a:solidFill>
              </a:defRPr>
            </a:lvl1pPr>
          </a:lstStyle>
          <a:p>
            <a:fld id="{D1DCBAD8-0ADD-4D46-91F2-3CEDF578717B}" type="datetime4">
              <a:rPr lang="en-US" smtClean="0"/>
              <a:t>November 18, 2024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1D43E4F-0489-F004-A4D5-E7A1420BA4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9879" y="1143000"/>
            <a:ext cx="9144000" cy="1239832"/>
          </a:xfrm>
        </p:spPr>
        <p:txBody>
          <a:bodyPr lIns="0" tIns="0" rIns="0" bIns="0" anchor="b">
            <a:noAutofit/>
          </a:bodyPr>
          <a:lstStyle>
            <a:lvl1pPr algn="l">
              <a:lnSpc>
                <a:spcPct val="100000"/>
              </a:lnSpc>
              <a:defRPr sz="4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Title. Please Keep It to Two Lines, if Possible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9D05691-D4CC-25CA-4FD9-AE0F2026393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9879" y="2567402"/>
            <a:ext cx="9144000" cy="392304"/>
          </a:xfrm>
        </p:spPr>
        <p:txBody>
          <a:bodyPr wrap="none" lIns="0" tIns="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C42B4BB7-032E-76FD-7442-A5F84883FE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9879" y="3484821"/>
            <a:ext cx="3817937" cy="228595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Author Name</a:t>
            </a:r>
          </a:p>
        </p:txBody>
      </p:sp>
      <p:sp>
        <p:nvSpPr>
          <p:cNvPr id="13" name="Text Placeholder 29">
            <a:extLst>
              <a:ext uri="{FF2B5EF4-FFF2-40B4-BE49-F238E27FC236}">
                <a16:creationId xmlns:a16="http://schemas.microsoft.com/office/drawing/2014/main" id="{34D0D021-8F19-C8E7-471E-0713F68096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89879" y="3817171"/>
            <a:ext cx="3817937" cy="228595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98ACFAB1-B630-F1E7-7662-37170B8CEA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4298" y="5858464"/>
            <a:ext cx="627436" cy="25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168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F2704B7-3813-3C73-DF9F-5DDACB8898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54297" y="5857678"/>
            <a:ext cx="629412" cy="2560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9F5010-1BD6-16FC-99E2-492CC0A35117}"/>
              </a:ext>
            </a:extLst>
          </p:cNvPr>
          <p:cNvSpPr txBox="1"/>
          <p:nvPr userDrawn="1"/>
        </p:nvSpPr>
        <p:spPr>
          <a:xfrm>
            <a:off x="6996224" y="6198453"/>
            <a:ext cx="4547398" cy="1849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fontAlgn="base"/>
            <a:r>
              <a:rPr lang="en-US" sz="1125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independent source for health policy research, polling, and news.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E7008F-33BF-5E3D-6B89-E232FCB782B3}"/>
              </a:ext>
            </a:extLst>
          </p:cNvPr>
          <p:cNvSpPr txBox="1"/>
          <p:nvPr userDrawn="1"/>
        </p:nvSpPr>
        <p:spPr>
          <a:xfrm>
            <a:off x="809736" y="6198453"/>
            <a:ext cx="4547398" cy="18493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 fontAlgn="base"/>
            <a:r>
              <a:rPr lang="en-US" sz="1125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KFF.org</a:t>
            </a:r>
          </a:p>
        </p:txBody>
      </p:sp>
    </p:spTree>
    <p:extLst>
      <p:ext uri="{BB962C8B-B14F-4D97-AF65-F5344CB8AC3E}">
        <p14:creationId xmlns:p14="http://schemas.microsoft.com/office/powerpoint/2010/main" val="2043062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">
    <p:bg>
      <p:bgPr>
        <a:solidFill>
          <a:srgbClr val="E6E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511AFA4-9614-18BE-D330-40803A00D51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9879" y="1143000"/>
            <a:ext cx="9144000" cy="1239832"/>
          </a:xfrm>
        </p:spPr>
        <p:txBody>
          <a:bodyPr lIns="0" tIns="0" rIns="0" bIns="0" anchor="b">
            <a:noAutofit/>
          </a:bodyPr>
          <a:lstStyle>
            <a:lvl1pPr algn="l">
              <a:lnSpc>
                <a:spcPct val="100000"/>
              </a:lnSpc>
              <a:defRPr sz="42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Section Title. Please Keep It to Two Lines, if Possible</a:t>
            </a:r>
          </a:p>
        </p:txBody>
      </p:sp>
    </p:spTree>
    <p:extLst>
      <p:ext uri="{BB962C8B-B14F-4D97-AF65-F5344CB8AC3E}">
        <p14:creationId xmlns:p14="http://schemas.microsoft.com/office/powerpoint/2010/main" val="260388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bg>
      <p:bgPr>
        <a:solidFill>
          <a:srgbClr val="E6E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A0DE8274-796C-1B70-F3B5-17CCF1FA914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9879" y="1422653"/>
            <a:ext cx="1663954" cy="392304"/>
          </a:xfrm>
        </p:spPr>
        <p:txBody>
          <a:bodyPr wrap="none" lIns="0" tIns="0" r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spc="100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CONTENTS</a:t>
            </a: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EBE7F782-E490-AECF-74D8-F1ABB5875B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0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ar_Brand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6864C8F1-5D58-05BE-80F6-E3904C624A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29100" y="742950"/>
            <a:ext cx="7391400" cy="5240755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EAE154-6F91-F45C-C153-9D6A6C0466E8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E13C4A9F-3861-C2D7-A0A6-5AE372C53F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5508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1735FE-1BFB-80F5-9642-183838ABFDF1}"/>
              </a:ext>
            </a:extLst>
          </p:cNvPr>
          <p:cNvSpPr/>
          <p:nvPr userDrawn="1"/>
        </p:nvSpPr>
        <p:spPr>
          <a:xfrm>
            <a:off x="0" y="0"/>
            <a:ext cx="3657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DC3096F-36EB-1CE0-5214-7A8BBC7A1F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2064544"/>
            <a:ext cx="2706510" cy="9144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title</a:t>
            </a:r>
          </a:p>
        </p:txBody>
      </p:sp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C68F04D9-1652-911A-94D3-C83AF4292F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1500" y="3321839"/>
            <a:ext cx="2706510" cy="1471617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C1E8DF7D-81F4-7018-2B2F-5ADD5FA935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895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6864C8F1-5D58-05BE-80F6-E3904C624A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1676401"/>
            <a:ext cx="11049000" cy="4307304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DC3096F-36EB-1CE0-5214-7A8BBC7A1F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EAE154-6F91-F45C-C153-9D6A6C0466E8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E13C4A9F-3861-C2D7-A0A6-5AE372C53F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5508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1E227DF8-3E36-E811-FC5B-BE6EE28D4C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47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6BAA0-CD18-96F5-514B-1E4DAAB630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72F273B-D354-8E7F-262A-F3A7D09131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1676400"/>
            <a:ext cx="5015850" cy="430730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/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  <a:p>
            <a:pPr lvl="0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4E39E93-2402-DC12-8F56-2A76C64F5322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6400"/>
            <a:ext cx="0" cy="4307303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A93C033F-3F13-A63F-274E-224721D03DC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12082" y="1676400"/>
            <a:ext cx="5015850" cy="430730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/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36F9A2-D9B8-1347-0843-9D48CC1B7A21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Slide Number Placeholder 11">
            <a:extLst>
              <a:ext uri="{FF2B5EF4-FFF2-40B4-BE49-F238E27FC236}">
                <a16:creationId xmlns:a16="http://schemas.microsoft.com/office/drawing/2014/main" id="{368068CA-783B-8A3A-3F2F-8AE2851CB9F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DEAF2C15-E059-8A32-7D14-FAA5E0E590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88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two bulle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72F273B-D354-8E7F-262A-F3A7D09131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1676400"/>
            <a:ext cx="5015850" cy="4307303"/>
          </a:xfrm>
        </p:spPr>
        <p:txBody>
          <a:bodyPr lIns="0" tIns="0" rIns="0" bIns="0">
            <a:no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  <a:p>
            <a:pPr lvl="0"/>
            <a:r>
              <a:rPr lang="en-US" dirty="0"/>
              <a:t>Item 2</a:t>
            </a:r>
          </a:p>
          <a:p>
            <a:pPr lvl="0"/>
            <a:r>
              <a:rPr lang="en-US" dirty="0"/>
              <a:t>Item 3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4E39E93-2402-DC12-8F56-2A76C64F5322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6400"/>
            <a:ext cx="0" cy="4307303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C5D2B17-C191-B5A7-A230-B8472D08DC1E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Slide Number Placeholder 11">
            <a:extLst>
              <a:ext uri="{FF2B5EF4-FFF2-40B4-BE49-F238E27FC236}">
                <a16:creationId xmlns:a16="http://schemas.microsoft.com/office/drawing/2014/main" id="{C8F42825-8590-B9CB-EBDA-73BA4A61EAE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68D98B-9559-5E1E-54F3-C3A6EE2440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C72F91D3-1491-41B9-4289-DF48860DAC8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12082" y="1676400"/>
            <a:ext cx="5015850" cy="4307303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600">
                <a:solidFill>
                  <a:srgbClr val="333333"/>
                </a:solidFill>
              </a:defRPr>
            </a:lvl1pPr>
            <a:lvl2pPr marL="685800" indent="-228600">
              <a:lnSpc>
                <a:spcPct val="100000"/>
              </a:lnSpc>
              <a:spcBef>
                <a:spcPts val="1000"/>
              </a:spcBef>
              <a:buSzPct val="90000"/>
              <a:buFont typeface="System Font Regular"/>
              <a:buChar char="–"/>
              <a:defRPr sz="1600">
                <a:solidFill>
                  <a:srgbClr val="333333"/>
                </a:solidFill>
              </a:defRPr>
            </a:lvl2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  <a:p>
            <a:pPr lvl="1"/>
            <a:r>
              <a:rPr lang="en-US" dirty="0"/>
              <a:t>Item 1</a:t>
            </a:r>
          </a:p>
          <a:p>
            <a:pPr lvl="1"/>
            <a:r>
              <a:rPr lang="en-US" dirty="0"/>
              <a:t>Item 2</a:t>
            </a:r>
          </a:p>
          <a:p>
            <a:pPr lvl="1"/>
            <a:r>
              <a:rPr lang="en-US" dirty="0"/>
              <a:t>Item 3</a:t>
            </a:r>
          </a:p>
        </p:txBody>
      </p:sp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14368A13-8529-B2BF-5BA4-AEA3CF03C5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045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two highlighted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72F273B-D354-8E7F-262A-F3A7D09131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1500" y="2766063"/>
            <a:ext cx="5015850" cy="388617"/>
          </a:xfrm>
          <a:solidFill>
            <a:schemeClr val="accent2"/>
          </a:solidFill>
        </p:spPr>
        <p:txBody>
          <a:bodyPr lIns="91440" tIns="73152" rIns="91440" bIns="73152">
            <a:noAutofit/>
          </a:bodyPr>
          <a:lstStyle>
            <a:lvl1pPr algn="ctr">
              <a:lnSpc>
                <a:spcPct val="100000"/>
              </a:lnSpc>
              <a:defRPr sz="16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Header 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4E39E93-2402-DC12-8F56-2A76C64F5322}"/>
              </a:ext>
            </a:extLst>
          </p:cNvPr>
          <p:cNvCxnSpPr>
            <a:cxnSpLocks/>
          </p:cNvCxnSpPr>
          <p:nvPr userDrawn="1"/>
        </p:nvCxnSpPr>
        <p:spPr>
          <a:xfrm>
            <a:off x="6096000" y="2766062"/>
            <a:ext cx="0" cy="3217641"/>
          </a:xfrm>
          <a:prstGeom prst="line">
            <a:avLst/>
          </a:prstGeom>
          <a:ln w="6350"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B36F9A2-D9B8-1347-0843-9D48CC1B7A21}"/>
              </a:ext>
            </a:extLst>
          </p:cNvPr>
          <p:cNvSpPr/>
          <p:nvPr userDrawn="1"/>
        </p:nvSpPr>
        <p:spPr>
          <a:xfrm>
            <a:off x="11811706" y="6324601"/>
            <a:ext cx="380294" cy="22860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Slide Number Placeholder 11">
            <a:extLst>
              <a:ext uri="{FF2B5EF4-FFF2-40B4-BE49-F238E27FC236}">
                <a16:creationId xmlns:a16="http://schemas.microsoft.com/office/drawing/2014/main" id="{368068CA-783B-8A3A-3F2F-8AE2851CB9F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811706" y="6324600"/>
            <a:ext cx="208429" cy="228600"/>
          </a:xfrm>
        </p:spPr>
        <p:txBody>
          <a:bodyPr lIns="0" tIns="0" rIns="0" bIns="0" anchor="ctr" anchorCtr="0">
            <a:noAutofit/>
          </a:bodyPr>
          <a:lstStyle>
            <a:lvl1pPr algn="r">
              <a:defRPr sz="1000">
                <a:solidFill>
                  <a:srgbClr val="474747"/>
                </a:solidFill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710F0541-374C-FEF8-C7EA-2DD6B17A818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1500" y="1676401"/>
            <a:ext cx="11049000" cy="746760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600">
                <a:solidFill>
                  <a:srgbClr val="333333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Please use the shortcut Ctrl + Alt + V + Unformatted Text (Windows) or Command + Option + Shift + V (Mac) to paste only plain text to match the template’s style.</a:t>
            </a:r>
          </a:p>
        </p:txBody>
      </p:sp>
      <p:sp>
        <p:nvSpPr>
          <p:cNvPr id="11" name="Text Placeholder 14">
            <a:extLst>
              <a:ext uri="{FF2B5EF4-FFF2-40B4-BE49-F238E27FC236}">
                <a16:creationId xmlns:a16="http://schemas.microsoft.com/office/drawing/2014/main" id="{A9BDC87F-9174-F3B1-9895-FF63CF5156E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5612" y="3348990"/>
            <a:ext cx="5015850" cy="263471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3A3CE7A3-EDFB-DFF8-4AE4-CCA86AC8E33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606539" y="2766063"/>
            <a:ext cx="5032817" cy="388617"/>
          </a:xfrm>
          <a:solidFill>
            <a:schemeClr val="accent2"/>
          </a:solidFill>
        </p:spPr>
        <p:txBody>
          <a:bodyPr lIns="91440" tIns="73152" rIns="91440" bIns="73152">
            <a:noAutofit/>
          </a:bodyPr>
          <a:lstStyle>
            <a:lvl1pPr algn="ctr">
              <a:lnSpc>
                <a:spcPct val="100000"/>
              </a:lnSpc>
              <a:defRPr sz="1600" b="1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Header 2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42708A76-2016-602D-305A-6FBD7D13DC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00651" y="3348990"/>
            <a:ext cx="5032821" cy="2634713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600"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0800DEC-F1CD-2D84-D0D5-98EC1113EB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1500" y="419100"/>
            <a:ext cx="11049000" cy="914400"/>
          </a:xfrm>
        </p:spPr>
        <p:txBody>
          <a:bodyPr lIns="0" tIns="0" rIns="0" bIns="0" anchor="t" anchorCtr="0">
            <a:noAutofit/>
          </a:bodyPr>
          <a:lstStyle>
            <a:lvl1pPr>
              <a:lnSpc>
                <a:spcPct val="100000"/>
              </a:lnSpc>
              <a:defRPr sz="2800" b="1">
                <a:solidFill>
                  <a:srgbClr val="333333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743FBED8-D61F-4452-975A-84FE26C1F1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59583" y="6324600"/>
            <a:ext cx="560917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653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4" userDrawn="1">
          <p15:clr>
            <a:srgbClr val="FBAE40"/>
          </p15:clr>
        </p15:guide>
        <p15:guide id="2" pos="360" userDrawn="1">
          <p15:clr>
            <a:srgbClr val="FBAE40"/>
          </p15:clr>
        </p15:guide>
        <p15:guide id="3" pos="7320" userDrawn="1">
          <p15:clr>
            <a:srgbClr val="FBAE40"/>
          </p15:clr>
        </p15:guide>
        <p15:guide id="4" orient="horz" pos="1056" userDrawn="1">
          <p15:clr>
            <a:srgbClr val="FBAE40"/>
          </p15:clr>
        </p15:guide>
        <p15:guide id="5" orient="horz" pos="840" userDrawn="1">
          <p15:clr>
            <a:srgbClr val="FBAE40"/>
          </p15:clr>
        </p15:guide>
        <p15:guide id="6" orient="horz" pos="4128" userDrawn="1">
          <p15:clr>
            <a:srgbClr val="FBAE40"/>
          </p15:clr>
        </p15:guide>
        <p15:guide id="7" pos="384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6B87AF-E488-68F9-1139-E931BDD7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7101C-98CB-1B6C-5084-4094018ED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3FC9E-C9A1-B582-F575-41F3E1CEB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1CC558-7211-384A-9880-A15D09F84D1C}" type="datetime4">
              <a:rPr lang="en-US" smtClean="0"/>
              <a:t>November 18,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B96EB-B9A6-936F-813F-F93B818E6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8D435-48B5-EF6B-2BC4-130D9EA94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16142A5-CEFE-874B-8101-CFF9315223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5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9" r:id="rId2"/>
    <p:sldLayoutId id="2147483697" r:id="rId3"/>
    <p:sldLayoutId id="2147483683" r:id="rId4"/>
    <p:sldLayoutId id="2147483707" r:id="rId5"/>
    <p:sldLayoutId id="2147483702" r:id="rId6"/>
    <p:sldLayoutId id="2147483686" r:id="rId7"/>
    <p:sldLayoutId id="2147483692" r:id="rId8"/>
    <p:sldLayoutId id="2147483709" r:id="rId9"/>
    <p:sldLayoutId id="2147483689" r:id="rId10"/>
    <p:sldLayoutId id="2147483710" r:id="rId11"/>
    <p:sldLayoutId id="2147483695" r:id="rId12"/>
    <p:sldLayoutId id="2147483681" r:id="rId13"/>
    <p:sldLayoutId id="2147483687" r:id="rId14"/>
    <p:sldLayoutId id="2147483690" r:id="rId15"/>
    <p:sldLayoutId id="2147483688" r:id="rId16"/>
    <p:sldLayoutId id="2147483691" r:id="rId17"/>
    <p:sldLayoutId id="2147483694" r:id="rId18"/>
    <p:sldLayoutId id="2147483698" r:id="rId19"/>
    <p:sldLayoutId id="2147483696" r:id="rId20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33333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rgbClr val="33333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ff.org/medicaid/issue-brief/status-of-state-medicaid-expansion-decisions-interactive-map/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875309E-22A4-C921-8571-9204FA95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State Medicaid Expansion Decisions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173813-F0FD-39E6-4EF5-F9D6ECA984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1500" y="6191567"/>
            <a:ext cx="9803771" cy="361634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NOTES: Current status for each state is based on KFF tracking and analysis of state activity. See link below for additional state-specific notes. </a:t>
            </a:r>
          </a:p>
          <a:p>
            <a:pPr marL="0" indent="0">
              <a:buNone/>
            </a:pP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SOURCE: “Status of State Medicaid Expansion Decisions: Interactive Map,” </a:t>
            </a:r>
            <a:r>
              <a:rPr lang="en-US" sz="1200" dirty="0">
                <a:solidFill>
                  <a:schemeClr val="tx1">
                    <a:lumMod val="50000"/>
                  </a:schemeClr>
                </a:solidFill>
                <a:hlinkClick r:id="rId2"/>
              </a:rPr>
              <a:t>https://www.kff.org/medicaid/issue-brief/status-of-state-medicaid-expansion-decisions-interactive-map/</a:t>
            </a:r>
            <a:r>
              <a:rPr lang="en-US" sz="12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6A3832A-E424-482D-5C03-731372787B72}"/>
              </a:ext>
            </a:extLst>
          </p:cNvPr>
          <p:cNvGrpSpPr>
            <a:grpSpLocks noChangeAspect="1"/>
          </p:cNvGrpSpPr>
          <p:nvPr/>
        </p:nvGrpSpPr>
        <p:grpSpPr>
          <a:xfrm>
            <a:off x="1807514" y="1125500"/>
            <a:ext cx="8366309" cy="4628984"/>
            <a:chOff x="928895" y="973956"/>
            <a:chExt cx="7807118" cy="4319588"/>
          </a:xfrm>
        </p:grpSpPr>
        <p:sp>
          <p:nvSpPr>
            <p:cNvPr id="7" name="Shape - Wyoming">
              <a:extLst>
                <a:ext uri="{FF2B5EF4-FFF2-40B4-BE49-F238E27FC236}">
                  <a16:creationId xmlns:a16="http://schemas.microsoft.com/office/drawing/2014/main" id="{5C7BD3DC-D6A8-F023-85D0-312462D2A69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8" name="Shape - Wisconsin">
              <a:extLst>
                <a:ext uri="{FF2B5EF4-FFF2-40B4-BE49-F238E27FC236}">
                  <a16:creationId xmlns:a16="http://schemas.microsoft.com/office/drawing/2014/main" id="{A19E5150-6A80-85B1-D52C-B7EA0D29CD6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solidFill>
                  <a:srgbClr val="B0DDF4"/>
                </a:solidFill>
              </a:endParaRPr>
            </a:p>
          </p:txBody>
        </p:sp>
        <p:sp>
          <p:nvSpPr>
            <p:cNvPr id="9" name="Shape - West Virginia">
              <a:extLst>
                <a:ext uri="{FF2B5EF4-FFF2-40B4-BE49-F238E27FC236}">
                  <a16:creationId xmlns:a16="http://schemas.microsoft.com/office/drawing/2014/main" id="{71081E84-B13D-3D48-B2B2-CAB5D97FE11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0" name="Shape - Washington">
              <a:extLst>
                <a:ext uri="{FF2B5EF4-FFF2-40B4-BE49-F238E27FC236}">
                  <a16:creationId xmlns:a16="http://schemas.microsoft.com/office/drawing/2014/main" id="{13B47C4E-82DE-D767-784A-736673C0B5C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11" name="Shape - Virginia">
              <a:extLst>
                <a:ext uri="{FF2B5EF4-FFF2-40B4-BE49-F238E27FC236}">
                  <a16:creationId xmlns:a16="http://schemas.microsoft.com/office/drawing/2014/main" id="{D8332265-B26E-2917-4858-C62A671818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31" name="Freeform 65">
                <a:extLst>
                  <a:ext uri="{FF2B5EF4-FFF2-40B4-BE49-F238E27FC236}">
                    <a16:creationId xmlns:a16="http://schemas.microsoft.com/office/drawing/2014/main" id="{1B6DEE40-419F-3018-E274-A3B136FF8982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B0DDF4"/>
                  </a:solidFill>
                </a:endParaRPr>
              </a:p>
            </p:txBody>
          </p:sp>
          <p:sp>
            <p:nvSpPr>
              <p:cNvPr id="132" name="Freeform 66">
                <a:extLst>
                  <a:ext uri="{FF2B5EF4-FFF2-40B4-BE49-F238E27FC236}">
                    <a16:creationId xmlns:a16="http://schemas.microsoft.com/office/drawing/2014/main" id="{84A588B6-07B0-A596-CCB5-7591CCACF47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" name="Shape - Vermont">
              <a:extLst>
                <a:ext uri="{FF2B5EF4-FFF2-40B4-BE49-F238E27FC236}">
                  <a16:creationId xmlns:a16="http://schemas.microsoft.com/office/drawing/2014/main" id="{820FFB2E-0DE9-023D-7990-DB6769AFF31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13" name="Shape - Utah">
              <a:extLst>
                <a:ext uri="{FF2B5EF4-FFF2-40B4-BE49-F238E27FC236}">
                  <a16:creationId xmlns:a16="http://schemas.microsoft.com/office/drawing/2014/main" id="{0A80A2D9-A3CF-AE2B-CCD3-E5E4D6917A2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4" name="Shape - Texas">
              <a:extLst>
                <a:ext uri="{FF2B5EF4-FFF2-40B4-BE49-F238E27FC236}">
                  <a16:creationId xmlns:a16="http://schemas.microsoft.com/office/drawing/2014/main" id="{38E58C86-3F91-FC2B-CA57-10546AB250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5" name="Shape - Tennessee">
              <a:extLst>
                <a:ext uri="{FF2B5EF4-FFF2-40B4-BE49-F238E27FC236}">
                  <a16:creationId xmlns:a16="http://schemas.microsoft.com/office/drawing/2014/main" id="{218D97CB-4E61-D3D1-5661-E5148E15BE5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6" name="Shape - South Dakota">
              <a:extLst>
                <a:ext uri="{FF2B5EF4-FFF2-40B4-BE49-F238E27FC236}">
                  <a16:creationId xmlns:a16="http://schemas.microsoft.com/office/drawing/2014/main" id="{98E2299C-34C8-45BE-A6E0-8C5CF05E5BC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>
                  <a:alpha val="98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rgbClr val="000000"/>
                </a:solidFill>
                <a:highlight>
                  <a:srgbClr val="000080"/>
                </a:highlight>
              </a:endParaRPr>
            </a:p>
          </p:txBody>
        </p:sp>
        <p:sp>
          <p:nvSpPr>
            <p:cNvPr id="17" name="Shape - South Carolina">
              <a:extLst>
                <a:ext uri="{FF2B5EF4-FFF2-40B4-BE49-F238E27FC236}">
                  <a16:creationId xmlns:a16="http://schemas.microsoft.com/office/drawing/2014/main" id="{F6757CCD-1B8B-F80C-7DA1-578801261E4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8" name="Shape - Rhode Island">
              <a:extLst>
                <a:ext uri="{FF2B5EF4-FFF2-40B4-BE49-F238E27FC236}">
                  <a16:creationId xmlns:a16="http://schemas.microsoft.com/office/drawing/2014/main" id="{CCC867B5-F462-B4BE-2D3E-CFDB598F0F3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" name="Shape - Pennsylvania">
              <a:extLst>
                <a:ext uri="{FF2B5EF4-FFF2-40B4-BE49-F238E27FC236}">
                  <a16:creationId xmlns:a16="http://schemas.microsoft.com/office/drawing/2014/main" id="{A957C686-CE2B-446B-F7C3-3BF58D446A8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0" name="Shape - Oregon">
              <a:extLst>
                <a:ext uri="{FF2B5EF4-FFF2-40B4-BE49-F238E27FC236}">
                  <a16:creationId xmlns:a16="http://schemas.microsoft.com/office/drawing/2014/main" id="{DBE12F15-9EE1-4216-5D9A-186104C2541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1" name="Shape - Oklahoma">
              <a:extLst>
                <a:ext uri="{FF2B5EF4-FFF2-40B4-BE49-F238E27FC236}">
                  <a16:creationId xmlns:a16="http://schemas.microsoft.com/office/drawing/2014/main" id="{B7C4CA17-0525-8D80-B4EB-80EB46C8A80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2" name="Shape - Ohio">
              <a:extLst>
                <a:ext uri="{FF2B5EF4-FFF2-40B4-BE49-F238E27FC236}">
                  <a16:creationId xmlns:a16="http://schemas.microsoft.com/office/drawing/2014/main" id="{1E2713D2-E709-46C1-2A10-8A5A1EDF5A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3" name="Shape - North Dakota">
              <a:extLst>
                <a:ext uri="{FF2B5EF4-FFF2-40B4-BE49-F238E27FC236}">
                  <a16:creationId xmlns:a16="http://schemas.microsoft.com/office/drawing/2014/main" id="{685BADB6-07DC-72FC-36FD-C99C701F57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4" name="Shape - North Carolina">
              <a:extLst>
                <a:ext uri="{FF2B5EF4-FFF2-40B4-BE49-F238E27FC236}">
                  <a16:creationId xmlns:a16="http://schemas.microsoft.com/office/drawing/2014/main" id="{92E3748B-2E0B-8671-FD61-83D601367D8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25" name="Shape - New York">
              <a:extLst>
                <a:ext uri="{FF2B5EF4-FFF2-40B4-BE49-F238E27FC236}">
                  <a16:creationId xmlns:a16="http://schemas.microsoft.com/office/drawing/2014/main" id="{4034CAC0-FC17-ED3C-BC8B-CFA5F0E62B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9" name="Shape -">
                <a:extLst>
                  <a:ext uri="{FF2B5EF4-FFF2-40B4-BE49-F238E27FC236}">
                    <a16:creationId xmlns:a16="http://schemas.microsoft.com/office/drawing/2014/main" id="{552463F9-7938-1788-B76B-71B3AD8A60D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30" name="Shape -">
                <a:extLst>
                  <a:ext uri="{FF2B5EF4-FFF2-40B4-BE49-F238E27FC236}">
                    <a16:creationId xmlns:a16="http://schemas.microsoft.com/office/drawing/2014/main" id="{725D89C9-7589-09B6-C2CD-633CE6FBB04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6" name="Shape - New Mexico">
              <a:extLst>
                <a:ext uri="{FF2B5EF4-FFF2-40B4-BE49-F238E27FC236}">
                  <a16:creationId xmlns:a16="http://schemas.microsoft.com/office/drawing/2014/main" id="{AABC0FF5-100E-A199-DB40-DC485993E12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7" name="Shape - New Jersey">
              <a:extLst>
                <a:ext uri="{FF2B5EF4-FFF2-40B4-BE49-F238E27FC236}">
                  <a16:creationId xmlns:a16="http://schemas.microsoft.com/office/drawing/2014/main" id="{ED593A60-A44A-C721-6A24-EBF844DA558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28" name="Shape - New Hampshire">
              <a:extLst>
                <a:ext uri="{FF2B5EF4-FFF2-40B4-BE49-F238E27FC236}">
                  <a16:creationId xmlns:a16="http://schemas.microsoft.com/office/drawing/2014/main" id="{E03BAE8E-3C61-D673-83A3-A6B30C3E847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29" name="Shape - Nevada">
              <a:extLst>
                <a:ext uri="{FF2B5EF4-FFF2-40B4-BE49-F238E27FC236}">
                  <a16:creationId xmlns:a16="http://schemas.microsoft.com/office/drawing/2014/main" id="{52CE9E8C-8766-850C-53DC-687A3643FD4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0" name="Shape - Nebraska">
              <a:extLst>
                <a:ext uri="{FF2B5EF4-FFF2-40B4-BE49-F238E27FC236}">
                  <a16:creationId xmlns:a16="http://schemas.microsoft.com/office/drawing/2014/main" id="{A61D7569-D355-4EE1-9959-91B072A1F1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31" name="Shape - Montana">
              <a:extLst>
                <a:ext uri="{FF2B5EF4-FFF2-40B4-BE49-F238E27FC236}">
                  <a16:creationId xmlns:a16="http://schemas.microsoft.com/office/drawing/2014/main" id="{BCCC7157-05DC-80B7-23B2-1DDAE9D302F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32" name="Shape - Missouri">
              <a:extLst>
                <a:ext uri="{FF2B5EF4-FFF2-40B4-BE49-F238E27FC236}">
                  <a16:creationId xmlns:a16="http://schemas.microsoft.com/office/drawing/2014/main" id="{2189953C-5490-84BD-B1C3-794C5271586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33" name="Shape - Mississippi">
              <a:extLst>
                <a:ext uri="{FF2B5EF4-FFF2-40B4-BE49-F238E27FC236}">
                  <a16:creationId xmlns:a16="http://schemas.microsoft.com/office/drawing/2014/main" id="{8AC2D388-3022-4BF4-F3A9-CA6C723B960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4" name="Shape - Minnesota">
              <a:extLst>
                <a:ext uri="{FF2B5EF4-FFF2-40B4-BE49-F238E27FC236}">
                  <a16:creationId xmlns:a16="http://schemas.microsoft.com/office/drawing/2014/main" id="{11337ECC-6A41-842C-C2E4-B2A1B89379D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35" name="Shape - Massachusetts">
              <a:extLst>
                <a:ext uri="{FF2B5EF4-FFF2-40B4-BE49-F238E27FC236}">
                  <a16:creationId xmlns:a16="http://schemas.microsoft.com/office/drawing/2014/main" id="{818A1413-C759-A8F7-A0E1-3D67B252D99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grpSp>
          <p:nvGrpSpPr>
            <p:cNvPr id="36" name="Shape - Michigan">
              <a:extLst>
                <a:ext uri="{FF2B5EF4-FFF2-40B4-BE49-F238E27FC236}">
                  <a16:creationId xmlns:a16="http://schemas.microsoft.com/office/drawing/2014/main" id="{FD85134D-FFCB-6799-14AE-10941474FD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7" name="Freeform 27">
                <a:extLst>
                  <a:ext uri="{FF2B5EF4-FFF2-40B4-BE49-F238E27FC236}">
                    <a16:creationId xmlns:a16="http://schemas.microsoft.com/office/drawing/2014/main" id="{8C4661AA-1715-84ED-5076-C8AD43BBE85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8" name="Freeform 28">
                <a:extLst>
                  <a:ext uri="{FF2B5EF4-FFF2-40B4-BE49-F238E27FC236}">
                    <a16:creationId xmlns:a16="http://schemas.microsoft.com/office/drawing/2014/main" id="{03CBF22B-4C58-0DF5-07F7-DBE672A41BE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7" name="Shape - Maryland">
              <a:extLst>
                <a:ext uri="{FF2B5EF4-FFF2-40B4-BE49-F238E27FC236}">
                  <a16:creationId xmlns:a16="http://schemas.microsoft.com/office/drawing/2014/main" id="{B9EE8A89-B094-5313-E725-8BF65F81DA0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38" name="Shape - Maine">
              <a:extLst>
                <a:ext uri="{FF2B5EF4-FFF2-40B4-BE49-F238E27FC236}">
                  <a16:creationId xmlns:a16="http://schemas.microsoft.com/office/drawing/2014/main" id="{E9F113B6-406A-46EA-C3D3-DC47D3DD50C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39" name="Shape - Louisiana">
              <a:extLst>
                <a:ext uri="{FF2B5EF4-FFF2-40B4-BE49-F238E27FC236}">
                  <a16:creationId xmlns:a16="http://schemas.microsoft.com/office/drawing/2014/main" id="{97FC6F45-2FD3-C1B8-ED22-F36DCB20A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0" name="Shape - Kentucky">
              <a:extLst>
                <a:ext uri="{FF2B5EF4-FFF2-40B4-BE49-F238E27FC236}">
                  <a16:creationId xmlns:a16="http://schemas.microsoft.com/office/drawing/2014/main" id="{52FA1913-545F-917F-CE4D-C7A9C08CFD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1" name="Shape - Kansas">
              <a:extLst>
                <a:ext uri="{FF2B5EF4-FFF2-40B4-BE49-F238E27FC236}">
                  <a16:creationId xmlns:a16="http://schemas.microsoft.com/office/drawing/2014/main" id="{B3BCFE98-B416-52D8-69F9-E16501C2EAC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2" name="Shape - Iowa">
              <a:extLst>
                <a:ext uri="{FF2B5EF4-FFF2-40B4-BE49-F238E27FC236}">
                  <a16:creationId xmlns:a16="http://schemas.microsoft.com/office/drawing/2014/main" id="{B2086120-ABED-16B2-51F9-7E7E2D01AA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43" name="Shape - Indiana">
              <a:extLst>
                <a:ext uri="{FF2B5EF4-FFF2-40B4-BE49-F238E27FC236}">
                  <a16:creationId xmlns:a16="http://schemas.microsoft.com/office/drawing/2014/main" id="{FE257437-F649-E78F-C4D8-F1506C5892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4" name="Shape - Illinois">
              <a:extLst>
                <a:ext uri="{FF2B5EF4-FFF2-40B4-BE49-F238E27FC236}">
                  <a16:creationId xmlns:a16="http://schemas.microsoft.com/office/drawing/2014/main" id="{BCB4B4A2-691F-BF5E-D967-DE4CFCBFAAE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5" name="Shape - Idaho">
              <a:extLst>
                <a:ext uri="{FF2B5EF4-FFF2-40B4-BE49-F238E27FC236}">
                  <a16:creationId xmlns:a16="http://schemas.microsoft.com/office/drawing/2014/main" id="{605CEEBF-8AE1-DC58-5530-4CBC45DC123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grpSp>
          <p:nvGrpSpPr>
            <p:cNvPr id="46" name="Shape - Hawaii">
              <a:extLst>
                <a:ext uri="{FF2B5EF4-FFF2-40B4-BE49-F238E27FC236}">
                  <a16:creationId xmlns:a16="http://schemas.microsoft.com/office/drawing/2014/main" id="{A89EA604-1569-A64B-54E5-D789142DD1BC}"/>
                </a:ext>
              </a:extLst>
            </p:cNvPr>
            <p:cNvGrpSpPr/>
            <p:nvPr/>
          </p:nvGrpSpPr>
          <p:grpSpPr>
            <a:xfrm>
              <a:off x="2157414" y="4101330"/>
              <a:ext cx="622300" cy="477838"/>
              <a:chOff x="2184402" y="4672013"/>
              <a:chExt cx="622300" cy="477838"/>
            </a:xfrm>
            <a:solidFill>
              <a:srgbClr val="7BC7ED"/>
            </a:solidFill>
          </p:grpSpPr>
          <p:sp>
            <p:nvSpPr>
              <p:cNvPr id="119" name="Freeform 4">
                <a:extLst>
                  <a:ext uri="{FF2B5EF4-FFF2-40B4-BE49-F238E27FC236}">
                    <a16:creationId xmlns:a16="http://schemas.microsoft.com/office/drawing/2014/main" id="{50D29B1B-0F70-3945-CDC1-805925E3A76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184402" y="4731923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0" name="Freeform 5">
                <a:extLst>
                  <a:ext uri="{FF2B5EF4-FFF2-40B4-BE49-F238E27FC236}">
                    <a16:creationId xmlns:a16="http://schemas.microsoft.com/office/drawing/2014/main" id="{3397CCE2-3FB6-CC1C-BF1E-E8C3841BB3A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252421" y="4672013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1" name="Freeform 6">
                <a:extLst>
                  <a:ext uri="{FF2B5EF4-FFF2-40B4-BE49-F238E27FC236}">
                    <a16:creationId xmlns:a16="http://schemas.microsoft.com/office/drawing/2014/main" id="{E327EB96-3F49-2AD1-0488-5E0C099278D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336359" y="4731923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2" name="Freeform 7">
                <a:extLst>
                  <a:ext uri="{FF2B5EF4-FFF2-40B4-BE49-F238E27FC236}">
                    <a16:creationId xmlns:a16="http://schemas.microsoft.com/office/drawing/2014/main" id="{D0BDE82A-9900-8176-4BEA-FBA6CF751D40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473844" y="4806270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Freeform 8">
                <a:extLst>
                  <a:ext uri="{FF2B5EF4-FFF2-40B4-BE49-F238E27FC236}">
                    <a16:creationId xmlns:a16="http://schemas.microsoft.com/office/drawing/2014/main" id="{8EE82898-4384-18D7-2CF1-868B7C8340B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04959" y="4879894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4" name="Freeform 9">
                <a:extLst>
                  <a:ext uri="{FF2B5EF4-FFF2-40B4-BE49-F238E27FC236}">
                    <a16:creationId xmlns:a16="http://schemas.microsoft.com/office/drawing/2014/main" id="{3CADC508-D5BD-E98A-C477-9C606BAB8EB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51993" y="4920316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5" name="Freeform">
                <a:extLst>
                  <a:ext uri="{FF2B5EF4-FFF2-40B4-BE49-F238E27FC236}">
                    <a16:creationId xmlns:a16="http://schemas.microsoft.com/office/drawing/2014/main" id="{C1271036-63FD-3159-95DE-05819E3C9DE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626524" y="4937639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26" name="Freeform">
                <a:extLst>
                  <a:ext uri="{FF2B5EF4-FFF2-40B4-BE49-F238E27FC236}">
                    <a16:creationId xmlns:a16="http://schemas.microsoft.com/office/drawing/2014/main" id="{E26A93F3-1E17-775A-EEF2-57BEE347B819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2562847" y="4838751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7" name="Shape - Georgia">
              <a:extLst>
                <a:ext uri="{FF2B5EF4-FFF2-40B4-BE49-F238E27FC236}">
                  <a16:creationId xmlns:a16="http://schemas.microsoft.com/office/drawing/2014/main" id="{9FAFB54B-F390-7FB5-C6DA-FAF369AD7F1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48" name="Shape - Florida">
              <a:extLst>
                <a:ext uri="{FF2B5EF4-FFF2-40B4-BE49-F238E27FC236}">
                  <a16:creationId xmlns:a16="http://schemas.microsoft.com/office/drawing/2014/main" id="{3B0171C9-1EE6-A08E-0245-B048B3013CF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49" name="Shape - Connecticut">
              <a:extLst>
                <a:ext uri="{FF2B5EF4-FFF2-40B4-BE49-F238E27FC236}">
                  <a16:creationId xmlns:a16="http://schemas.microsoft.com/office/drawing/2014/main" id="{598E4373-757B-7A7B-AB14-C6CBC69566D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B0DDF4"/>
                </a:solidFill>
              </a:endParaRPr>
            </a:p>
          </p:txBody>
        </p:sp>
        <p:sp>
          <p:nvSpPr>
            <p:cNvPr id="50" name="Shape - Delaware">
              <a:extLst>
                <a:ext uri="{FF2B5EF4-FFF2-40B4-BE49-F238E27FC236}">
                  <a16:creationId xmlns:a16="http://schemas.microsoft.com/office/drawing/2014/main" id="{CA8C01F1-03DB-4CC6-7482-8146F2CBA8D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1" name="Shape - Colorado">
              <a:extLst>
                <a:ext uri="{FF2B5EF4-FFF2-40B4-BE49-F238E27FC236}">
                  <a16:creationId xmlns:a16="http://schemas.microsoft.com/office/drawing/2014/main" id="{4B1981A7-E68F-AE6B-246B-DEE1A8B6427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2" name="Shape - California">
              <a:extLst>
                <a:ext uri="{FF2B5EF4-FFF2-40B4-BE49-F238E27FC236}">
                  <a16:creationId xmlns:a16="http://schemas.microsoft.com/office/drawing/2014/main" id="{09E16612-3A09-AB4F-B593-D27546F58A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3" name="Shape - Arkansas">
              <a:extLst>
                <a:ext uri="{FF2B5EF4-FFF2-40B4-BE49-F238E27FC236}">
                  <a16:creationId xmlns:a16="http://schemas.microsoft.com/office/drawing/2014/main" id="{129CE46D-0E5E-CE4B-8A01-F88D68F9CC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4" name="Shape - Arizona">
              <a:extLst>
                <a:ext uri="{FF2B5EF4-FFF2-40B4-BE49-F238E27FC236}">
                  <a16:creationId xmlns:a16="http://schemas.microsoft.com/office/drawing/2014/main" id="{47C1AAF3-64BD-BF4D-3441-744FE0341B8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004B87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5" name="Shape - Alaska">
              <a:extLst>
                <a:ext uri="{FF2B5EF4-FFF2-40B4-BE49-F238E27FC236}">
                  <a16:creationId xmlns:a16="http://schemas.microsoft.com/office/drawing/2014/main" id="{92D5D09F-89C6-B57C-5401-54809BDE043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28895" y="3717156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solidFill>
                  <a:srgbClr val="000000"/>
                </a:solidFill>
              </a:endParaRPr>
            </a:p>
          </p:txBody>
        </p:sp>
        <p:sp>
          <p:nvSpPr>
            <p:cNvPr id="56" name="Shape - Alabama">
              <a:extLst>
                <a:ext uri="{FF2B5EF4-FFF2-40B4-BE49-F238E27FC236}">
                  <a16:creationId xmlns:a16="http://schemas.microsoft.com/office/drawing/2014/main" id="{10DCC2B2-18C2-BBE8-E7C9-0BDEFEC115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B588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7" name="Shape - District of Columbia (star)">
              <a:extLst>
                <a:ext uri="{FF2B5EF4-FFF2-40B4-BE49-F238E27FC236}">
                  <a16:creationId xmlns:a16="http://schemas.microsoft.com/office/drawing/2014/main" id="{9DAEFD0F-4DB9-8F61-A690-F6F655A7C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58" name="Text - Wyoming">
              <a:extLst>
                <a:ext uri="{FF2B5EF4-FFF2-40B4-BE49-F238E27FC236}">
                  <a16:creationId xmlns:a16="http://schemas.microsoft.com/office/drawing/2014/main" id="{F22BD360-45EB-CF1D-C414-4C46540D4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10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WY</a:t>
              </a:r>
            </a:p>
          </p:txBody>
        </p:sp>
        <p:sp>
          <p:nvSpPr>
            <p:cNvPr id="59" name="Text - Wisconsin">
              <a:extLst>
                <a:ext uri="{FF2B5EF4-FFF2-40B4-BE49-F238E27FC236}">
                  <a16:creationId xmlns:a16="http://schemas.microsoft.com/office/drawing/2014/main" id="{E719E57B-6968-72B7-6903-6EE51A3B0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WI</a:t>
              </a:r>
            </a:p>
          </p:txBody>
        </p:sp>
        <p:sp>
          <p:nvSpPr>
            <p:cNvPr id="60" name="Text - West Virginia">
              <a:extLst>
                <a:ext uri="{FF2B5EF4-FFF2-40B4-BE49-F238E27FC236}">
                  <a16:creationId xmlns:a16="http://schemas.microsoft.com/office/drawing/2014/main" id="{D7312490-94D4-9B14-19BE-8C1DFFBF5E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WV</a:t>
              </a:r>
            </a:p>
          </p:txBody>
        </p:sp>
        <p:sp>
          <p:nvSpPr>
            <p:cNvPr id="61" name="Text - Washington">
              <a:extLst>
                <a:ext uri="{FF2B5EF4-FFF2-40B4-BE49-F238E27FC236}">
                  <a16:creationId xmlns:a16="http://schemas.microsoft.com/office/drawing/2014/main" id="{26143C2B-7ABB-F27B-80B4-1FF335FEC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WA</a:t>
              </a:r>
            </a:p>
          </p:txBody>
        </p:sp>
        <p:sp>
          <p:nvSpPr>
            <p:cNvPr id="62" name="Text - Virginia">
              <a:extLst>
                <a:ext uri="{FF2B5EF4-FFF2-40B4-BE49-F238E27FC236}">
                  <a16:creationId xmlns:a16="http://schemas.microsoft.com/office/drawing/2014/main" id="{32402C4D-FE6F-90A4-BB0D-531DB5862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5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VA</a:t>
              </a:r>
              <a:endParaRPr lang="en-US" sz="1400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63" name="Text - Vermont">
              <a:extLst>
                <a:ext uri="{FF2B5EF4-FFF2-40B4-BE49-F238E27FC236}">
                  <a16:creationId xmlns:a16="http://schemas.microsoft.com/office/drawing/2014/main" id="{95B316A8-5EEF-5987-5F0A-67E3760B39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VT</a:t>
              </a:r>
            </a:p>
          </p:txBody>
        </p:sp>
        <p:sp>
          <p:nvSpPr>
            <p:cNvPr id="64" name="Text - Utah">
              <a:extLst>
                <a:ext uri="{FF2B5EF4-FFF2-40B4-BE49-F238E27FC236}">
                  <a16:creationId xmlns:a16="http://schemas.microsoft.com/office/drawing/2014/main" id="{D8504D8B-D02D-1F0F-9462-65EAF4BAB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10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UT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65" name="Text - Texas">
              <a:extLst>
                <a:ext uri="{FF2B5EF4-FFF2-40B4-BE49-F238E27FC236}">
                  <a16:creationId xmlns:a16="http://schemas.microsoft.com/office/drawing/2014/main" id="{B525EA35-CB65-13A7-3656-3884CB5310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TX</a:t>
              </a:r>
            </a:p>
          </p:txBody>
        </p:sp>
        <p:sp>
          <p:nvSpPr>
            <p:cNvPr id="66" name="Text - Tennessee">
              <a:extLst>
                <a:ext uri="{FF2B5EF4-FFF2-40B4-BE49-F238E27FC236}">
                  <a16:creationId xmlns:a16="http://schemas.microsoft.com/office/drawing/2014/main" id="{714ED9F0-874C-2C79-CC60-9A8747389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TN</a:t>
              </a:r>
            </a:p>
          </p:txBody>
        </p:sp>
        <p:sp>
          <p:nvSpPr>
            <p:cNvPr id="67" name="Text - South Dakota">
              <a:extLst>
                <a:ext uri="{FF2B5EF4-FFF2-40B4-BE49-F238E27FC236}">
                  <a16:creationId xmlns:a16="http://schemas.microsoft.com/office/drawing/2014/main" id="{C6282301-6FB1-C8C6-72F5-17D712A27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3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SD</a:t>
              </a:r>
            </a:p>
          </p:txBody>
        </p:sp>
        <p:sp>
          <p:nvSpPr>
            <p:cNvPr id="68" name="Text - South Carolina">
              <a:extLst>
                <a:ext uri="{FF2B5EF4-FFF2-40B4-BE49-F238E27FC236}">
                  <a16:creationId xmlns:a16="http://schemas.microsoft.com/office/drawing/2014/main" id="{4F9E5509-228B-8EB3-C736-772A650803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SC</a:t>
              </a:r>
            </a:p>
          </p:txBody>
        </p:sp>
        <p:sp>
          <p:nvSpPr>
            <p:cNvPr id="69" name="Text - Rhode Island">
              <a:extLst>
                <a:ext uri="{FF2B5EF4-FFF2-40B4-BE49-F238E27FC236}">
                  <a16:creationId xmlns:a16="http://schemas.microsoft.com/office/drawing/2014/main" id="{FD1550D6-3895-682B-24AC-FA3565C3C6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RI</a:t>
              </a:r>
            </a:p>
          </p:txBody>
        </p:sp>
        <p:sp>
          <p:nvSpPr>
            <p:cNvPr id="70" name="Text - Pennsylvania">
              <a:extLst>
                <a:ext uri="{FF2B5EF4-FFF2-40B4-BE49-F238E27FC236}">
                  <a16:creationId xmlns:a16="http://schemas.microsoft.com/office/drawing/2014/main" id="{DF0E31CA-10AD-BAC1-A395-28521222B4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PA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1" name="Text - Oregon">
              <a:extLst>
                <a:ext uri="{FF2B5EF4-FFF2-40B4-BE49-F238E27FC236}">
                  <a16:creationId xmlns:a16="http://schemas.microsoft.com/office/drawing/2014/main" id="{AFF6EFBE-0C12-FFB2-E6C3-8FAC5FF41E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OR</a:t>
              </a:r>
            </a:p>
          </p:txBody>
        </p:sp>
        <p:sp>
          <p:nvSpPr>
            <p:cNvPr id="72" name="Text - Oklahoma">
              <a:extLst>
                <a:ext uri="{FF2B5EF4-FFF2-40B4-BE49-F238E27FC236}">
                  <a16:creationId xmlns:a16="http://schemas.microsoft.com/office/drawing/2014/main" id="{CF5B6C44-C853-9FD1-206D-8C57160FE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3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OK</a:t>
              </a:r>
              <a:r>
                <a:rPr lang="en-US" sz="1200" b="1" baseline="30000" dirty="0">
                  <a:solidFill>
                    <a:schemeClr val="bg1"/>
                  </a:solidFill>
                </a:rPr>
                <a:t> 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73" name="Text - Ohio">
              <a:extLst>
                <a:ext uri="{FF2B5EF4-FFF2-40B4-BE49-F238E27FC236}">
                  <a16:creationId xmlns:a16="http://schemas.microsoft.com/office/drawing/2014/main" id="{F98474D7-3531-3C47-9ABB-A09D2364DE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OH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74" name="Text - North Dakota">
              <a:extLst>
                <a:ext uri="{FF2B5EF4-FFF2-40B4-BE49-F238E27FC236}">
                  <a16:creationId xmlns:a16="http://schemas.microsoft.com/office/drawing/2014/main" id="{7A79EBCD-C4C7-6222-BDFC-8273C431F7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ND</a:t>
              </a:r>
            </a:p>
          </p:txBody>
        </p:sp>
        <p:sp>
          <p:nvSpPr>
            <p:cNvPr id="75" name="Text - North Carolina">
              <a:extLst>
                <a:ext uri="{FF2B5EF4-FFF2-40B4-BE49-F238E27FC236}">
                  <a16:creationId xmlns:a16="http://schemas.microsoft.com/office/drawing/2014/main" id="{363518CE-903C-0434-6932-DC8A8F92CC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3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NC</a:t>
              </a:r>
            </a:p>
          </p:txBody>
        </p:sp>
        <p:sp>
          <p:nvSpPr>
            <p:cNvPr id="76" name="Text - New York">
              <a:extLst>
                <a:ext uri="{FF2B5EF4-FFF2-40B4-BE49-F238E27FC236}">
                  <a16:creationId xmlns:a16="http://schemas.microsoft.com/office/drawing/2014/main" id="{BF1A446F-CF52-6436-0CDC-D608EA0FE5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NY</a:t>
              </a:r>
            </a:p>
          </p:txBody>
        </p:sp>
        <p:sp>
          <p:nvSpPr>
            <p:cNvPr id="77" name="Text - New Mexico">
              <a:extLst>
                <a:ext uri="{FF2B5EF4-FFF2-40B4-BE49-F238E27FC236}">
                  <a16:creationId xmlns:a16="http://schemas.microsoft.com/office/drawing/2014/main" id="{64744C57-9FCA-04E2-38B3-FCB559FB6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NM</a:t>
              </a:r>
            </a:p>
          </p:txBody>
        </p:sp>
        <p:sp>
          <p:nvSpPr>
            <p:cNvPr id="78" name="Text - New Jersey">
              <a:extLst>
                <a:ext uri="{FF2B5EF4-FFF2-40B4-BE49-F238E27FC236}">
                  <a16:creationId xmlns:a16="http://schemas.microsoft.com/office/drawing/2014/main" id="{002DF728-A71B-FAA7-5077-E8363EF1F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NJ</a:t>
              </a:r>
            </a:p>
          </p:txBody>
        </p:sp>
        <p:sp>
          <p:nvSpPr>
            <p:cNvPr id="79" name="Text - New Hampshire">
              <a:extLst>
                <a:ext uri="{FF2B5EF4-FFF2-40B4-BE49-F238E27FC236}">
                  <a16:creationId xmlns:a16="http://schemas.microsoft.com/office/drawing/2014/main" id="{33A79604-5910-E620-A2D9-5DA547FE02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5525" y="1332514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NH</a:t>
              </a:r>
              <a:endParaRPr lang="en-US" sz="1200" b="1" baseline="30000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0" name="Text - Nevada">
              <a:extLst>
                <a:ext uri="{FF2B5EF4-FFF2-40B4-BE49-F238E27FC236}">
                  <a16:creationId xmlns:a16="http://schemas.microsoft.com/office/drawing/2014/main" id="{0721E444-5484-95DB-B92D-9FB00A2E0E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NV</a:t>
              </a:r>
            </a:p>
          </p:txBody>
        </p:sp>
        <p:sp>
          <p:nvSpPr>
            <p:cNvPr id="81" name="Text - Nebraska">
              <a:extLst>
                <a:ext uri="{FF2B5EF4-FFF2-40B4-BE49-F238E27FC236}">
                  <a16:creationId xmlns:a16="http://schemas.microsoft.com/office/drawing/2014/main" id="{DF12A99F-2891-1A22-769E-8BD084ABE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3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NE</a:t>
              </a:r>
              <a:r>
                <a:rPr lang="en-US" sz="1200" b="1" baseline="30000" dirty="0">
                  <a:solidFill>
                    <a:schemeClr val="bg1"/>
                  </a:solidFill>
                </a:rPr>
                <a:t> 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82" name="Text - Montana">
              <a:extLst>
                <a:ext uri="{FF2B5EF4-FFF2-40B4-BE49-F238E27FC236}">
                  <a16:creationId xmlns:a16="http://schemas.microsoft.com/office/drawing/2014/main" id="{A1EA6AFF-CB81-A483-625E-BB1C7337C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50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MT</a:t>
              </a:r>
              <a:endParaRPr lang="en-US" sz="1100" b="1" baseline="30000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83" name="Text - Missouri">
              <a:extLst>
                <a:ext uri="{FF2B5EF4-FFF2-40B4-BE49-F238E27FC236}">
                  <a16:creationId xmlns:a16="http://schemas.microsoft.com/office/drawing/2014/main" id="{AD0F1053-CB19-5D81-F40C-83C35977BB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3765" y="2858318"/>
              <a:ext cx="693739" cy="232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MO</a:t>
              </a:r>
            </a:p>
          </p:txBody>
        </p:sp>
        <p:sp>
          <p:nvSpPr>
            <p:cNvPr id="84" name="Text - Mississippi">
              <a:extLst>
                <a:ext uri="{FF2B5EF4-FFF2-40B4-BE49-F238E27FC236}">
                  <a16:creationId xmlns:a16="http://schemas.microsoft.com/office/drawing/2014/main" id="{1DA9C4A2-B08C-928E-E065-1AC047FDE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MS</a:t>
              </a:r>
            </a:p>
          </p:txBody>
        </p:sp>
        <p:sp>
          <p:nvSpPr>
            <p:cNvPr id="85" name="Text - Minnesota">
              <a:extLst>
                <a:ext uri="{FF2B5EF4-FFF2-40B4-BE49-F238E27FC236}">
                  <a16:creationId xmlns:a16="http://schemas.microsoft.com/office/drawing/2014/main" id="{5BCE4038-4320-F7EE-E86E-A035CEFBB1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MN</a:t>
              </a:r>
            </a:p>
          </p:txBody>
        </p:sp>
        <p:sp>
          <p:nvSpPr>
            <p:cNvPr id="86" name="Text - Michigan">
              <a:extLst>
                <a:ext uri="{FF2B5EF4-FFF2-40B4-BE49-F238E27FC236}">
                  <a16:creationId xmlns:a16="http://schemas.microsoft.com/office/drawing/2014/main" id="{53FA2783-9A2D-CCBA-9627-45D7CDB77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MI</a:t>
              </a:r>
            </a:p>
          </p:txBody>
        </p:sp>
        <p:sp>
          <p:nvSpPr>
            <p:cNvPr id="87" name="Text - Massachusetts">
              <a:extLst>
                <a:ext uri="{FF2B5EF4-FFF2-40B4-BE49-F238E27FC236}">
                  <a16:creationId xmlns:a16="http://schemas.microsoft.com/office/drawing/2014/main" id="{1D9CE5FF-0460-217E-C881-0BBC89AC9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MA</a:t>
              </a:r>
            </a:p>
          </p:txBody>
        </p:sp>
        <p:sp>
          <p:nvSpPr>
            <p:cNvPr id="88" name="Text - Maryland">
              <a:extLst>
                <a:ext uri="{FF2B5EF4-FFF2-40B4-BE49-F238E27FC236}">
                  <a16:creationId xmlns:a16="http://schemas.microsoft.com/office/drawing/2014/main" id="{25F9D918-101F-509F-1B5F-72C01C688D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MD</a:t>
              </a:r>
            </a:p>
          </p:txBody>
        </p:sp>
        <p:sp>
          <p:nvSpPr>
            <p:cNvPr id="89" name="Text - Maine">
              <a:extLst>
                <a:ext uri="{FF2B5EF4-FFF2-40B4-BE49-F238E27FC236}">
                  <a16:creationId xmlns:a16="http://schemas.microsoft.com/office/drawing/2014/main" id="{6457D174-8396-C1F9-6CA4-96A58A02C7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163" y="1031252"/>
              <a:ext cx="936625" cy="658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ME</a:t>
              </a:r>
              <a:endParaRPr lang="en-US" sz="1400" b="1" baseline="30000" dirty="0">
                <a:solidFill>
                  <a:schemeClr val="bg1"/>
                </a:solidFill>
                <a:cs typeface="Times New Roman" charset="0"/>
              </a:endParaRPr>
            </a:p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90" name="Text - Louisiana">
              <a:extLst>
                <a:ext uri="{FF2B5EF4-FFF2-40B4-BE49-F238E27FC236}">
                  <a16:creationId xmlns:a16="http://schemas.microsoft.com/office/drawing/2014/main" id="{03DF2CAD-2CD8-EFA2-D2CE-37C732DA29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</a:t>
              </a: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LA</a:t>
              </a:r>
            </a:p>
          </p:txBody>
        </p:sp>
        <p:sp>
          <p:nvSpPr>
            <p:cNvPr id="91" name="Text - Kentucky">
              <a:extLst>
                <a:ext uri="{FF2B5EF4-FFF2-40B4-BE49-F238E27FC236}">
                  <a16:creationId xmlns:a16="http://schemas.microsoft.com/office/drawing/2014/main" id="{F5104793-C948-FF29-6A86-C237C36E78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KY</a:t>
              </a:r>
            </a:p>
          </p:txBody>
        </p:sp>
        <p:sp>
          <p:nvSpPr>
            <p:cNvPr id="92" name="Text - Kansas">
              <a:extLst>
                <a:ext uri="{FF2B5EF4-FFF2-40B4-BE49-F238E27FC236}">
                  <a16:creationId xmlns:a16="http://schemas.microsoft.com/office/drawing/2014/main" id="{2FCF613D-9758-6E52-492A-0B2C993F6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KS</a:t>
              </a:r>
            </a:p>
          </p:txBody>
        </p:sp>
        <p:sp>
          <p:nvSpPr>
            <p:cNvPr id="93" name="Text - Iowa">
              <a:extLst>
                <a:ext uri="{FF2B5EF4-FFF2-40B4-BE49-F238E27FC236}">
                  <a16:creationId xmlns:a16="http://schemas.microsoft.com/office/drawing/2014/main" id="{7A592891-BCE1-1665-F42E-198721A3FC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IA</a:t>
              </a:r>
            </a:p>
          </p:txBody>
        </p:sp>
        <p:sp>
          <p:nvSpPr>
            <p:cNvPr id="94" name="Text - Indiana">
              <a:extLst>
                <a:ext uri="{FF2B5EF4-FFF2-40B4-BE49-F238E27FC236}">
                  <a16:creationId xmlns:a16="http://schemas.microsoft.com/office/drawing/2014/main" id="{982B71B1-9A47-1BF6-ECC2-8859B6101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IN</a:t>
              </a:r>
            </a:p>
          </p:txBody>
        </p:sp>
        <p:sp>
          <p:nvSpPr>
            <p:cNvPr id="95" name="Text - Illinois">
              <a:extLst>
                <a:ext uri="{FF2B5EF4-FFF2-40B4-BE49-F238E27FC236}">
                  <a16:creationId xmlns:a16="http://schemas.microsoft.com/office/drawing/2014/main" id="{B188BF9A-A3B9-B30F-2445-BC378D897C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IL</a:t>
              </a:r>
            </a:p>
          </p:txBody>
        </p:sp>
        <p:sp>
          <p:nvSpPr>
            <p:cNvPr id="96" name="Text - Idaho">
              <a:extLst>
                <a:ext uri="{FF2B5EF4-FFF2-40B4-BE49-F238E27FC236}">
                  <a16:creationId xmlns:a16="http://schemas.microsoft.com/office/drawing/2014/main" id="{CE4CD9BA-0E62-CCDE-EA8B-B38E36731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10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ID</a:t>
              </a:r>
              <a:endParaRPr lang="en-US" sz="1200" b="1" dirty="0">
                <a:solidFill>
                  <a:srgbClr val="000000"/>
                </a:solidFill>
                <a:cs typeface="Times New Roman" charset="0"/>
              </a:endParaRPr>
            </a:p>
          </p:txBody>
        </p:sp>
        <p:sp>
          <p:nvSpPr>
            <p:cNvPr id="97" name="Text - Hawaii">
              <a:extLst>
                <a:ext uri="{FF2B5EF4-FFF2-40B4-BE49-F238E27FC236}">
                  <a16:creationId xmlns:a16="http://schemas.microsoft.com/office/drawing/2014/main" id="{760DD708-729B-92C9-FA15-1C2C016572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4302" y="4399782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HI</a:t>
              </a:r>
            </a:p>
          </p:txBody>
        </p:sp>
        <p:sp>
          <p:nvSpPr>
            <p:cNvPr id="98" name="Text - Georgia">
              <a:extLst>
                <a:ext uri="{FF2B5EF4-FFF2-40B4-BE49-F238E27FC236}">
                  <a16:creationId xmlns:a16="http://schemas.microsoft.com/office/drawing/2014/main" id="{8E870A1D-D3EF-0D1A-8455-1DF578EAB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GA</a:t>
              </a:r>
            </a:p>
          </p:txBody>
        </p:sp>
        <p:sp>
          <p:nvSpPr>
            <p:cNvPr id="99" name="Text - Florida">
              <a:extLst>
                <a:ext uri="{FF2B5EF4-FFF2-40B4-BE49-F238E27FC236}">
                  <a16:creationId xmlns:a16="http://schemas.microsoft.com/office/drawing/2014/main" id="{DF049EA5-BA3F-2A26-2C99-2466F195D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FL</a:t>
              </a:r>
            </a:p>
          </p:txBody>
        </p:sp>
        <p:sp>
          <p:nvSpPr>
            <p:cNvPr id="100" name="Text - District of Columbia">
              <a:extLst>
                <a:ext uri="{FF2B5EF4-FFF2-40B4-BE49-F238E27FC236}">
                  <a16:creationId xmlns:a16="http://schemas.microsoft.com/office/drawing/2014/main" id="{ADB6A588-8509-6F35-5189-90EDCA5690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 DC  </a:t>
              </a:r>
            </a:p>
          </p:txBody>
        </p:sp>
        <p:sp>
          <p:nvSpPr>
            <p:cNvPr id="101" name="Text - Delaware">
              <a:extLst>
                <a:ext uri="{FF2B5EF4-FFF2-40B4-BE49-F238E27FC236}">
                  <a16:creationId xmlns:a16="http://schemas.microsoft.com/office/drawing/2014/main" id="{A756F584-3821-7278-F59C-7D4448F06C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DE</a:t>
              </a:r>
            </a:p>
          </p:txBody>
        </p:sp>
        <p:sp>
          <p:nvSpPr>
            <p:cNvPr id="102" name="Text - Connecticut">
              <a:extLst>
                <a:ext uri="{FF2B5EF4-FFF2-40B4-BE49-F238E27FC236}">
                  <a16:creationId xmlns:a16="http://schemas.microsoft.com/office/drawing/2014/main" id="{727D913F-711D-2419-D2D5-384E7397B6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CT</a:t>
              </a:r>
            </a:p>
          </p:txBody>
        </p:sp>
        <p:sp>
          <p:nvSpPr>
            <p:cNvPr id="103" name="Text - Colorado">
              <a:extLst>
                <a:ext uri="{FF2B5EF4-FFF2-40B4-BE49-F238E27FC236}">
                  <a16:creationId xmlns:a16="http://schemas.microsoft.com/office/drawing/2014/main" id="{6BF6C37B-A79F-DF78-2860-026A90DB1F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CO</a:t>
              </a:r>
            </a:p>
          </p:txBody>
        </p:sp>
        <p:sp>
          <p:nvSpPr>
            <p:cNvPr id="104" name="Text - California">
              <a:extLst>
                <a:ext uri="{FF2B5EF4-FFF2-40B4-BE49-F238E27FC236}">
                  <a16:creationId xmlns:a16="http://schemas.microsoft.com/office/drawing/2014/main" id="{53D7C73B-F43B-131C-9419-1318FFBE91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CA</a:t>
              </a:r>
            </a:p>
          </p:txBody>
        </p:sp>
        <p:sp>
          <p:nvSpPr>
            <p:cNvPr id="105" name="Text - Arkansas">
              <a:extLst>
                <a:ext uri="{FF2B5EF4-FFF2-40B4-BE49-F238E27FC236}">
                  <a16:creationId xmlns:a16="http://schemas.microsoft.com/office/drawing/2014/main" id="{BFAFBD26-171E-4103-D13F-4264F36E96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 AR</a:t>
              </a:r>
              <a:endParaRPr lang="en-US" sz="1200" b="1" baseline="30000" dirty="0">
                <a:solidFill>
                  <a:srgbClr val="FFFFFF"/>
                </a:solidFill>
                <a:cs typeface="Times New Roman" charset="0"/>
              </a:endParaRPr>
            </a:p>
          </p:txBody>
        </p:sp>
        <p:sp>
          <p:nvSpPr>
            <p:cNvPr id="106" name="Text - Arizona">
              <a:extLst>
                <a:ext uri="{FF2B5EF4-FFF2-40B4-BE49-F238E27FC236}">
                  <a16:creationId xmlns:a16="http://schemas.microsoft.com/office/drawing/2014/main" id="{9E772B79-63BF-930C-7E96-8E294F594B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373" y="3292502"/>
              <a:ext cx="1219200" cy="3389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rgbClr val="FFFFFF"/>
                  </a:solidFill>
                  <a:cs typeface="Times New Roman" charset="0"/>
                </a:rPr>
                <a:t>AZ</a:t>
              </a:r>
            </a:p>
          </p:txBody>
        </p:sp>
        <p:sp>
          <p:nvSpPr>
            <p:cNvPr id="107" name="Text - Alaska">
              <a:extLst>
                <a:ext uri="{FF2B5EF4-FFF2-40B4-BE49-F238E27FC236}">
                  <a16:creationId xmlns:a16="http://schemas.microsoft.com/office/drawing/2014/main" id="{5D5A1C44-395F-C69E-C6E8-7732B11B21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1295" y="402195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AK</a:t>
              </a:r>
            </a:p>
          </p:txBody>
        </p:sp>
        <p:sp>
          <p:nvSpPr>
            <p:cNvPr id="108" name="Text - Alabama">
              <a:extLst>
                <a:ext uri="{FF2B5EF4-FFF2-40B4-BE49-F238E27FC236}">
                  <a16:creationId xmlns:a16="http://schemas.microsoft.com/office/drawing/2014/main" id="{007AC739-141D-DCDC-8689-3B2883956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rgbClr val="000000"/>
                  </a:solidFill>
                  <a:cs typeface="Times New Roman" charset="0"/>
                </a:rPr>
                <a:t> AL</a:t>
              </a:r>
            </a:p>
          </p:txBody>
        </p:sp>
        <p:sp>
          <p:nvSpPr>
            <p:cNvPr id="109" name="Line - Vermont">
              <a:extLst>
                <a:ext uri="{FF2B5EF4-FFF2-40B4-BE49-F238E27FC236}">
                  <a16:creationId xmlns:a16="http://schemas.microsoft.com/office/drawing/2014/main" id="{18406BAE-9EA1-162D-2CA7-8B98E9BF69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0" name="Line - Rhode Island">
              <a:extLst>
                <a:ext uri="{FF2B5EF4-FFF2-40B4-BE49-F238E27FC236}">
                  <a16:creationId xmlns:a16="http://schemas.microsoft.com/office/drawing/2014/main" id="{D58DA0B1-F119-B0E2-A929-D6592EFE26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1" name="Line - New Jersey">
              <a:extLst>
                <a:ext uri="{FF2B5EF4-FFF2-40B4-BE49-F238E27FC236}">
                  <a16:creationId xmlns:a16="http://schemas.microsoft.com/office/drawing/2014/main" id="{9399D805-6675-1EBC-ADB1-5743F844CC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2" name="Line - New Hampshire">
              <a:extLst>
                <a:ext uri="{FF2B5EF4-FFF2-40B4-BE49-F238E27FC236}">
                  <a16:creationId xmlns:a16="http://schemas.microsoft.com/office/drawing/2014/main" id="{DA4CF6D1-8B5E-8BD8-4021-890DC37809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3" name="Line - Massachusetts">
              <a:extLst>
                <a:ext uri="{FF2B5EF4-FFF2-40B4-BE49-F238E27FC236}">
                  <a16:creationId xmlns:a16="http://schemas.microsoft.com/office/drawing/2014/main" id="{E6958F68-DBDB-2077-6DC1-0ABD881F85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4" name="Line - Maryland">
              <a:extLst>
                <a:ext uri="{FF2B5EF4-FFF2-40B4-BE49-F238E27FC236}">
                  <a16:creationId xmlns:a16="http://schemas.microsoft.com/office/drawing/2014/main" id="{79AB874C-EEF1-3B04-CF38-CC5C8C26B3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5" name="Line - Hawaii">
              <a:extLst>
                <a:ext uri="{FF2B5EF4-FFF2-40B4-BE49-F238E27FC236}">
                  <a16:creationId xmlns:a16="http://schemas.microsoft.com/office/drawing/2014/main" id="{BC501D52-61BE-9E62-330D-1C95CC3CFB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90813" y="4455344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6" name="Line - District of Columbia">
              <a:extLst>
                <a:ext uri="{FF2B5EF4-FFF2-40B4-BE49-F238E27FC236}">
                  <a16:creationId xmlns:a16="http://schemas.microsoft.com/office/drawing/2014/main" id="{8484971D-06AC-3FA2-6C16-1ABE8F0558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7" name="Line - Delaware">
              <a:extLst>
                <a:ext uri="{FF2B5EF4-FFF2-40B4-BE49-F238E27FC236}">
                  <a16:creationId xmlns:a16="http://schemas.microsoft.com/office/drawing/2014/main" id="{441EA1FD-1B24-D9C6-437E-1AE89096E0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18" name="Line - Connecticut">
              <a:extLst>
                <a:ext uri="{FF2B5EF4-FFF2-40B4-BE49-F238E27FC236}">
                  <a16:creationId xmlns:a16="http://schemas.microsoft.com/office/drawing/2014/main" id="{5E80431C-AE3F-A3CA-6419-7A41CF33E4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rgbClr val="000000"/>
                </a:solidFill>
              </a:endParaRPr>
            </a:p>
          </p:txBody>
        </p:sp>
      </p:grp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8E86BA8-3206-FC8D-EEDF-8271A0BF7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7330" y="4253018"/>
            <a:ext cx="152400" cy="159236"/>
          </a:xfrm>
          <a:prstGeom prst="rect">
            <a:avLst/>
          </a:prstGeom>
          <a:solidFill>
            <a:srgbClr val="00B588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34" name="Text Box 135">
            <a:extLst>
              <a:ext uri="{FF2B5EF4-FFF2-40B4-BE49-F238E27FC236}">
                <a16:creationId xmlns:a16="http://schemas.microsoft.com/office/drawing/2014/main" id="{84E5723D-3896-8838-3A31-59BAF093C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3260" y="4195992"/>
            <a:ext cx="2935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cs typeface="Calibri" pitchFamily="34" charset="0"/>
              </a:rPr>
              <a:t>Not Adopting At This Time (10 States)</a:t>
            </a: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9B630FEC-DAFD-12CD-2BDF-5CF0D0D41DC6}"/>
              </a:ext>
            </a:extLst>
          </p:cNvPr>
          <p:cNvGrpSpPr/>
          <p:nvPr/>
        </p:nvGrpSpPr>
        <p:grpSpPr>
          <a:xfrm>
            <a:off x="8620674" y="3875803"/>
            <a:ext cx="2761202" cy="292388"/>
            <a:chOff x="4332213" y="5210732"/>
            <a:chExt cx="4192836" cy="292388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F3B8CF4A-D697-926B-E82C-BFFD84FA53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213" y="5286540"/>
              <a:ext cx="227736" cy="152791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137" name="Text Box 135">
              <a:extLst>
                <a:ext uri="{FF2B5EF4-FFF2-40B4-BE49-F238E27FC236}">
                  <a16:creationId xmlns:a16="http://schemas.microsoft.com/office/drawing/2014/main" id="{ED052ECD-B1DA-AA14-C565-65BACF045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2586" y="5210732"/>
              <a:ext cx="3992463" cy="292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  <a:cs typeface="Calibri" pitchFamily="34" charset="0"/>
                </a:rPr>
                <a:t>Adopted (41 States including DC</a:t>
              </a:r>
              <a:r>
                <a:rPr lang="en-US" sz="1300" b="1" dirty="0">
                  <a:solidFill>
                    <a:srgbClr val="000000"/>
                  </a:solidFill>
                  <a:cs typeface="Calibri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2576496"/>
      </p:ext>
    </p:extLst>
  </p:cSld>
  <p:clrMapOvr>
    <a:masterClrMapping/>
  </p:clrMapOvr>
</p:sld>
</file>

<file path=ppt/theme/theme1.xml><?xml version="1.0" encoding="utf-8"?>
<a:theme xmlns:a="http://schemas.openxmlformats.org/drawingml/2006/main" name="KFF Branded Template">
  <a:themeElements>
    <a:clrScheme name="KFF Brand Colors">
      <a:dk1>
        <a:srgbClr val="333333"/>
      </a:dk1>
      <a:lt1>
        <a:srgbClr val="FFFFFF"/>
      </a:lt1>
      <a:dk2>
        <a:srgbClr val="000000"/>
      </a:dk2>
      <a:lt2>
        <a:srgbClr val="CCCCCC"/>
      </a:lt2>
      <a:accent1>
        <a:srgbClr val="001E36"/>
      </a:accent1>
      <a:accent2>
        <a:srgbClr val="004B87"/>
      </a:accent2>
      <a:accent3>
        <a:srgbClr val="1A7661"/>
      </a:accent3>
      <a:accent4>
        <a:srgbClr val="00B588"/>
      </a:accent4>
      <a:accent5>
        <a:srgbClr val="93509E"/>
      </a:accent5>
      <a:accent6>
        <a:srgbClr val="A31A23"/>
      </a:accent6>
      <a:hlink>
        <a:srgbClr val="0563C1"/>
      </a:hlink>
      <a:folHlink>
        <a:srgbClr val="93509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40105_KFF_Presentation-Template_Colors" id="{6629783E-8CB1-8740-A90A-E5347DA6CC2C}" vid="{41F82D36-59C5-494D-BFE1-DA34791B0BB8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6A355DE8877F4596B5327960879AE7" ma:contentTypeVersion="10" ma:contentTypeDescription="Create a new document." ma:contentTypeScope="" ma:versionID="e9c4660806cc96db3ee502f7e0748ea2">
  <xsd:schema xmlns:xsd="http://www.w3.org/2001/XMLSchema" xmlns:xs="http://www.w3.org/2001/XMLSchema" xmlns:p="http://schemas.microsoft.com/office/2006/metadata/properties" xmlns:ns2="69c60445-f012-4ccf-a24c-c48134d33fe7" xmlns:ns3="bec16e7b-cf8c-4de2-a50e-61f2288f82d6" targetNamespace="http://schemas.microsoft.com/office/2006/metadata/properties" ma:root="true" ma:fieldsID="ea3758be954d04142a82f2c5adeba7fd" ns2:_="" ns3:_="">
    <xsd:import namespace="69c60445-f012-4ccf-a24c-c48134d33fe7"/>
    <xsd:import namespace="bec16e7b-cf8c-4de2-a50e-61f2288f82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60445-f012-4ccf-a24c-c48134d33f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1198c9dd-0e0a-4d63-a604-d228f6e329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c16e7b-cf8c-4de2-a50e-61f2288f82d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776b803-3de8-49ae-b306-af2b5580445a}" ma:internalName="TaxCatchAll" ma:showField="CatchAllData" ma:web="bec16e7b-cf8c-4de2-a50e-61f2288f82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c16e7b-cf8c-4de2-a50e-61f2288f82d6" xsi:nil="true"/>
    <lcf76f155ced4ddcb4097134ff3c332f xmlns="69c60445-f012-4ccf-a24c-c48134d33fe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C440EA2-2F11-4676-9F49-8D4A166CE7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8A1D44-43BB-4A3B-B72B-15A12A669C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c60445-f012-4ccf-a24c-c48134d33fe7"/>
    <ds:schemaRef ds:uri="bec16e7b-cf8c-4de2-a50e-61f2288f82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5A07C1-DFCD-4ECA-B1E4-B7B3D7523432}">
  <ds:schemaRefs>
    <ds:schemaRef ds:uri="http://schemas.microsoft.com/office/2006/metadata/properties"/>
    <ds:schemaRef ds:uri="http://schemas.microsoft.com/office/infopath/2007/PartnerControls"/>
    <ds:schemaRef ds:uri="bec16e7b-cf8c-4de2-a50e-61f2288f82d6"/>
    <ds:schemaRef ds:uri="69c60445-f012-4ccf-a24c-c48134d33fe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KFF Branded Template</Template>
  <TotalTime>1061</TotalTime>
  <Words>166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System Font Regular</vt:lpstr>
      <vt:lpstr>Times New Roman</vt:lpstr>
      <vt:lpstr>KFF Branded Template</vt:lpstr>
      <vt:lpstr>Status of State Medicaid Expansion Decisions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</dc:title>
  <dc:creator>Khanh Pham</dc:creator>
  <cp:lastModifiedBy>Jada Raphael</cp:lastModifiedBy>
  <cp:revision>4</cp:revision>
  <cp:lastPrinted>2023-11-16T21:20:29Z</cp:lastPrinted>
  <dcterms:created xsi:type="dcterms:W3CDTF">2024-01-23T01:59:22Z</dcterms:created>
  <dcterms:modified xsi:type="dcterms:W3CDTF">2024-11-18T14:57:18Z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0x0101009D6A355DE8877F4596B5327960879AE7</vt:lpwstr>
  </property>
  <property fmtid="{D5CDD505-2E9C-101B-9397-08002B2CF9AE}" pid="3" name="MediaServiceImageTags">
    <vt:lpwstr/>
  </property>
</Properties>
</file>