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48" r:id="rId5"/>
    <p:sldMasterId id="2147483679" r:id="rId6"/>
    <p:sldMasterId id="2147483677" r:id="rId7"/>
    <p:sldMasterId id="2147483662" r:id="rId8"/>
    <p:sldMasterId id="2147483683" r:id="rId9"/>
  </p:sldMasterIdLst>
  <p:notesMasterIdLst>
    <p:notesMasterId r:id="rId11"/>
  </p:notesMasterIdLst>
  <p:handoutMasterIdLst>
    <p:handoutMasterId r:id="rId12"/>
  </p:handoutMasterIdLst>
  <p:sldIdLst>
    <p:sldId id="304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021"/>
    <a:srgbClr val="827EBC"/>
    <a:srgbClr val="EE2C37"/>
    <a:srgbClr val="C1E6FF"/>
    <a:srgbClr val="3CABFD"/>
    <a:srgbClr val="904198"/>
    <a:srgbClr val="393D40"/>
    <a:srgbClr val="DBDBDB"/>
    <a:srgbClr val="555659"/>
    <a:srgbClr val="FDC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21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879" y="4181003"/>
            <a:ext cx="6788601" cy="709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Names, Author Names, Author Names</a:t>
            </a:r>
          </a:p>
          <a:p>
            <a:r>
              <a:rPr lang="en-US" dirty="0"/>
              <a:t>Working Update: April 2023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We recommend keeping your title to two lines.</a:t>
            </a:r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97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877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841" y="1904999"/>
            <a:ext cx="11269371" cy="4024867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8314" y="1586467"/>
            <a:ext cx="5486400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7113" y="1562100"/>
            <a:ext cx="5626099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A460-5F5F-4678-AE25-2633FABF9F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29848" y="5646304"/>
            <a:ext cx="1188720" cy="48445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E9922F-B25A-6A66-4698-E23BD1C418FA}"/>
              </a:ext>
            </a:extLst>
          </p:cNvPr>
          <p:cNvSpPr txBox="1">
            <a:spLocks/>
          </p:cNvSpPr>
          <p:nvPr userDrawn="1"/>
        </p:nvSpPr>
        <p:spPr>
          <a:xfrm>
            <a:off x="6899084" y="6193177"/>
            <a:ext cx="4562686" cy="301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00" dirty="0"/>
              <a:t>The independent source for health policy research, polling, and news.</a:t>
            </a:r>
          </a:p>
        </p:txBody>
      </p:sp>
      <p:pic>
        <p:nvPicPr>
          <p:cNvPr id="6" name="Picture 5" descr="KFF_Large_K.png">
            <a:extLst>
              <a:ext uri="{FF2B5EF4-FFF2-40B4-BE49-F238E27FC236}">
                <a16:creationId xmlns:a16="http://schemas.microsoft.com/office/drawing/2014/main" id="{76BE2CDB-0A7B-6D07-D650-0D52BC4B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270164"/>
            <a:ext cx="3358798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542330B-1DF1-1CBD-A0E2-0660F7F3FF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09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314" y="203102"/>
            <a:ext cx="4708732" cy="3161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Figure </a:t>
            </a:r>
            <a:fld id="{0A525C9C-33A6-4D3C-B3CA-626642866690}" type="slidenum">
              <a:rPr lang="en-US" sz="1400" smtClean="0">
                <a:solidFill>
                  <a:schemeClr val="tx1"/>
                </a:solidFill>
                <a:effectLst/>
              </a:rPr>
              <a:t>‹#›</a:t>
            </a:fld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A319C-B31E-4DD6-9AA9-BF1D9FA0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10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1109" y="6072289"/>
            <a:ext cx="832104" cy="3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7">
          <p15:clr>
            <a:srgbClr val="F26B43"/>
          </p15:clr>
        </p15:guide>
        <p15:guide id="3" pos="7391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1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medicaid/issue-brief/status-of-state-medicaid-expansion-decisions-interactive-ma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42"/>
          <p:cNvSpPr>
            <a:spLocks noGrp="1"/>
          </p:cNvSpPr>
          <p:nvPr>
            <p:ph type="body" sz="quarter" idx="10"/>
          </p:nvPr>
        </p:nvSpPr>
        <p:spPr>
          <a:xfrm>
            <a:off x="455612" y="5863230"/>
            <a:ext cx="10547183" cy="6867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NOTES: Current status for each state is based on KFF tracking and analysis of state activity. ^</a:t>
            </a:r>
            <a:r>
              <a:rPr lang="en-US" b="0" i="0" dirty="0">
                <a:effectLst/>
              </a:rPr>
              <a:t>Expansion is adopted but not yet implemented in NC.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See link below for additional state-specific notes.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SOURCE: “Status of State Medicaid Expansion Decisions,”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https://www.kff.org/medicaid/issue-brief/status-of-state-medicaid-expansion-decisions-interactive-map/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State Medicaid Expansion Decisions</a:t>
            </a:r>
            <a:endParaRPr lang="en-US" dirty="0">
              <a:latin typeface="+mj-lt"/>
            </a:endParaRPr>
          </a:p>
        </p:txBody>
      </p: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1807514" y="1225083"/>
            <a:ext cx="8366309" cy="4628984"/>
            <a:chOff x="928895" y="973956"/>
            <a:chExt cx="7807118" cy="4319588"/>
          </a:xfrm>
        </p:grpSpPr>
        <p:sp>
          <p:nvSpPr>
            <p:cNvPr id="146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47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48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49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50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270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B0DDF4"/>
                  </a:solidFill>
                </a:endParaRPr>
              </a:p>
            </p:txBody>
          </p:sp>
          <p:sp>
            <p:nvSpPr>
              <p:cNvPr id="271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1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52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3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54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5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>
                  <a:alpha val="98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rgbClr val="000000"/>
                </a:solidFill>
                <a:highlight>
                  <a:srgbClr val="000080"/>
                </a:highlight>
              </a:endParaRPr>
            </a:p>
          </p:txBody>
        </p:sp>
        <p:sp>
          <p:nvSpPr>
            <p:cNvPr id="156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7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8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59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0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1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2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63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pattFill prst="wdDnDiag">
              <a:fgClr>
                <a:schemeClr val="bg1">
                  <a:lumMod val="75000"/>
                </a:schemeClr>
              </a:fgClr>
              <a:bgClr>
                <a:schemeClr val="accent2"/>
              </a:bgClr>
            </a:patt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64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268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5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6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7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68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9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0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1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2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3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74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grpSp>
          <p:nvGrpSpPr>
            <p:cNvPr id="175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266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6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7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78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9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0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1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82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3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4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85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258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7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8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89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0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1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2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3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" name="Shape - Alaska"/>
            <p:cNvSpPr>
              <a:spLocks noChangeAspect="1"/>
            </p:cNvSpPr>
            <p:nvPr/>
          </p:nvSpPr>
          <p:spPr bwMode="auto">
            <a:xfrm>
              <a:off x="928895" y="3717156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95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6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7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WY</a:t>
              </a:r>
            </a:p>
          </p:txBody>
        </p:sp>
        <p:sp>
          <p:nvSpPr>
            <p:cNvPr id="198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WI</a:t>
              </a:r>
            </a:p>
          </p:txBody>
        </p:sp>
        <p:sp>
          <p:nvSpPr>
            <p:cNvPr id="199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WV</a:t>
              </a:r>
            </a:p>
          </p:txBody>
        </p:sp>
        <p:sp>
          <p:nvSpPr>
            <p:cNvPr id="200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WA</a:t>
              </a:r>
            </a:p>
          </p:txBody>
        </p:sp>
        <p:sp>
          <p:nvSpPr>
            <p:cNvPr id="201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VA</a:t>
              </a:r>
              <a:endParaRPr lang="en-US" sz="140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02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VT</a:t>
              </a:r>
            </a:p>
          </p:txBody>
        </p:sp>
        <p:sp>
          <p:nvSpPr>
            <p:cNvPr id="203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UT</a:t>
              </a:r>
              <a:endParaRPr lang="en-US" sz="1200" b="1" baseline="300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04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TX</a:t>
              </a:r>
            </a:p>
          </p:txBody>
        </p:sp>
        <p:sp>
          <p:nvSpPr>
            <p:cNvPr id="205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TN</a:t>
              </a:r>
            </a:p>
          </p:txBody>
        </p:sp>
        <p:sp>
          <p:nvSpPr>
            <p:cNvPr id="206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SD</a:t>
              </a:r>
            </a:p>
          </p:txBody>
        </p:sp>
        <p:sp>
          <p:nvSpPr>
            <p:cNvPr id="207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SC</a:t>
              </a:r>
            </a:p>
          </p:txBody>
        </p:sp>
        <p:sp>
          <p:nvSpPr>
            <p:cNvPr id="208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RI</a:t>
              </a:r>
            </a:p>
          </p:txBody>
        </p:sp>
        <p:sp>
          <p:nvSpPr>
            <p:cNvPr id="209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PA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10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OR</a:t>
              </a:r>
            </a:p>
          </p:txBody>
        </p:sp>
        <p:sp>
          <p:nvSpPr>
            <p:cNvPr id="211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OK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12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OH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13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ND</a:t>
              </a:r>
            </a:p>
          </p:txBody>
        </p:sp>
        <p:sp>
          <p:nvSpPr>
            <p:cNvPr id="214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NC^</a:t>
              </a:r>
            </a:p>
          </p:txBody>
        </p:sp>
        <p:sp>
          <p:nvSpPr>
            <p:cNvPr id="215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NY</a:t>
              </a:r>
            </a:p>
          </p:txBody>
        </p:sp>
        <p:sp>
          <p:nvSpPr>
            <p:cNvPr id="216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NM</a:t>
              </a:r>
            </a:p>
          </p:txBody>
        </p:sp>
        <p:sp>
          <p:nvSpPr>
            <p:cNvPr id="217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NJ</a:t>
              </a:r>
            </a:p>
          </p:txBody>
        </p:sp>
        <p:sp>
          <p:nvSpPr>
            <p:cNvPr id="218" name="Text - New Hampshire"/>
            <p:cNvSpPr txBox="1">
              <a:spLocks noChangeArrowheads="1"/>
            </p:cNvSpPr>
            <p:nvPr/>
          </p:nvSpPr>
          <p:spPr bwMode="auto">
            <a:xfrm>
              <a:off x="7485525" y="1332514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NH</a:t>
              </a:r>
              <a:endParaRPr lang="en-US" sz="1200" b="1" baseline="300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19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NV</a:t>
              </a:r>
            </a:p>
          </p:txBody>
        </p:sp>
        <p:sp>
          <p:nvSpPr>
            <p:cNvPr id="220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NE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21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MT</a:t>
              </a:r>
              <a:endParaRPr lang="en-US" sz="1100" b="1" baseline="3000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22" name="Text - Missouri"/>
            <p:cNvSpPr txBox="1">
              <a:spLocks noChangeArrowheads="1"/>
            </p:cNvSpPr>
            <p:nvPr/>
          </p:nvSpPr>
          <p:spPr bwMode="auto">
            <a:xfrm>
              <a:off x="4753765" y="28583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MO</a:t>
              </a:r>
            </a:p>
          </p:txBody>
        </p:sp>
        <p:sp>
          <p:nvSpPr>
            <p:cNvPr id="223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MS</a:t>
              </a:r>
            </a:p>
          </p:txBody>
        </p:sp>
        <p:sp>
          <p:nvSpPr>
            <p:cNvPr id="224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MN</a:t>
              </a:r>
            </a:p>
          </p:txBody>
        </p:sp>
        <p:sp>
          <p:nvSpPr>
            <p:cNvPr id="225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MI</a:t>
              </a:r>
            </a:p>
          </p:txBody>
        </p:sp>
        <p:sp>
          <p:nvSpPr>
            <p:cNvPr id="226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MA</a:t>
              </a:r>
            </a:p>
          </p:txBody>
        </p:sp>
        <p:sp>
          <p:nvSpPr>
            <p:cNvPr id="227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MD</a:t>
              </a:r>
            </a:p>
          </p:txBody>
        </p:sp>
        <p:sp>
          <p:nvSpPr>
            <p:cNvPr id="228" name="Text - Maine"/>
            <p:cNvSpPr txBox="1">
              <a:spLocks noChangeArrowheads="1"/>
            </p:cNvSpPr>
            <p:nvPr/>
          </p:nvSpPr>
          <p:spPr bwMode="auto">
            <a:xfrm>
              <a:off x="7142163" y="1031252"/>
              <a:ext cx="936625" cy="6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ME</a:t>
              </a:r>
              <a:endParaRPr lang="en-US" sz="1400" b="1" baseline="30000" dirty="0">
                <a:solidFill>
                  <a:schemeClr val="bg1"/>
                </a:solidFill>
                <a:cs typeface="Times New Roman" charset="0"/>
              </a:endParaRPr>
            </a:p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29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LA</a:t>
              </a:r>
            </a:p>
          </p:txBody>
        </p:sp>
        <p:sp>
          <p:nvSpPr>
            <p:cNvPr id="230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KY</a:t>
              </a:r>
            </a:p>
          </p:txBody>
        </p:sp>
        <p:sp>
          <p:nvSpPr>
            <p:cNvPr id="231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KS</a:t>
              </a:r>
            </a:p>
          </p:txBody>
        </p:sp>
        <p:sp>
          <p:nvSpPr>
            <p:cNvPr id="232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IA</a:t>
              </a:r>
            </a:p>
          </p:txBody>
        </p:sp>
        <p:sp>
          <p:nvSpPr>
            <p:cNvPr id="233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IN</a:t>
              </a:r>
            </a:p>
          </p:txBody>
        </p:sp>
        <p:sp>
          <p:nvSpPr>
            <p:cNvPr id="234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IL</a:t>
              </a:r>
            </a:p>
          </p:txBody>
        </p:sp>
        <p:sp>
          <p:nvSpPr>
            <p:cNvPr id="235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ID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36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HI</a:t>
              </a:r>
            </a:p>
          </p:txBody>
        </p:sp>
        <p:sp>
          <p:nvSpPr>
            <p:cNvPr id="237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GA</a:t>
              </a:r>
            </a:p>
          </p:txBody>
        </p:sp>
        <p:sp>
          <p:nvSpPr>
            <p:cNvPr id="238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FL</a:t>
              </a:r>
            </a:p>
          </p:txBody>
        </p:sp>
        <p:sp>
          <p:nvSpPr>
            <p:cNvPr id="239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 DC  </a:t>
              </a:r>
            </a:p>
          </p:txBody>
        </p:sp>
        <p:sp>
          <p:nvSpPr>
            <p:cNvPr id="240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DE</a:t>
              </a:r>
            </a:p>
          </p:txBody>
        </p:sp>
        <p:sp>
          <p:nvSpPr>
            <p:cNvPr id="241" name="Text - Connecticut"/>
            <p:cNvSpPr txBox="1">
              <a:spLocks noChangeArrowheads="1"/>
            </p:cNvSpPr>
            <p:nvPr/>
          </p:nvSpPr>
          <p:spPr bwMode="auto">
            <a:xfrm>
              <a:off x="7380287" y="2007418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CT</a:t>
              </a:r>
            </a:p>
          </p:txBody>
        </p:sp>
        <p:sp>
          <p:nvSpPr>
            <p:cNvPr id="242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CO</a:t>
              </a:r>
            </a:p>
          </p:txBody>
        </p:sp>
        <p:sp>
          <p:nvSpPr>
            <p:cNvPr id="243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CA</a:t>
              </a:r>
            </a:p>
          </p:txBody>
        </p:sp>
        <p:sp>
          <p:nvSpPr>
            <p:cNvPr id="244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AR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45" name="Text - Arizona"/>
            <p:cNvSpPr txBox="1">
              <a:spLocks noChangeArrowheads="1"/>
            </p:cNvSpPr>
            <p:nvPr/>
          </p:nvSpPr>
          <p:spPr bwMode="auto">
            <a:xfrm>
              <a:off x="1984373" y="3292502"/>
              <a:ext cx="1219200" cy="33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AZ</a:t>
              </a:r>
            </a:p>
          </p:txBody>
        </p:sp>
        <p:sp>
          <p:nvSpPr>
            <p:cNvPr id="246" name="Text - Alaska"/>
            <p:cNvSpPr txBox="1">
              <a:spLocks noChangeArrowheads="1"/>
            </p:cNvSpPr>
            <p:nvPr/>
          </p:nvSpPr>
          <p:spPr bwMode="auto">
            <a:xfrm>
              <a:off x="1081295" y="402195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AK</a:t>
              </a:r>
            </a:p>
          </p:txBody>
        </p:sp>
        <p:sp>
          <p:nvSpPr>
            <p:cNvPr id="247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AL</a:t>
              </a:r>
            </a:p>
          </p:txBody>
        </p:sp>
        <p:sp>
          <p:nvSpPr>
            <p:cNvPr id="248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49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0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1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2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3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4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5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6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7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8617330" y="4253018"/>
            <a:ext cx="152400" cy="159236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3" name="Text Box 135"/>
          <p:cNvSpPr txBox="1">
            <a:spLocks noChangeArrowheads="1"/>
          </p:cNvSpPr>
          <p:nvPr/>
        </p:nvSpPr>
        <p:spPr bwMode="auto">
          <a:xfrm>
            <a:off x="8773260" y="4195992"/>
            <a:ext cx="2935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cs typeface="Calibri" pitchFamily="34" charset="0"/>
              </a:rPr>
              <a:t>Not Adopting At This Time (10 States)</a:t>
            </a:r>
          </a:p>
        </p:txBody>
      </p:sp>
      <p:grpSp>
        <p:nvGrpSpPr>
          <p:cNvPr id="274" name="Group 273"/>
          <p:cNvGrpSpPr/>
          <p:nvPr/>
        </p:nvGrpSpPr>
        <p:grpSpPr>
          <a:xfrm>
            <a:off x="8620674" y="3875803"/>
            <a:ext cx="2761202" cy="292388"/>
            <a:chOff x="4332213" y="5210732"/>
            <a:chExt cx="4192836" cy="292388"/>
          </a:xfrm>
        </p:grpSpPr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4332213" y="5286540"/>
              <a:ext cx="227736" cy="15279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276" name="Text Box 135"/>
            <p:cNvSpPr txBox="1">
              <a:spLocks noChangeArrowheads="1"/>
            </p:cNvSpPr>
            <p:nvPr/>
          </p:nvSpPr>
          <p:spPr bwMode="auto">
            <a:xfrm>
              <a:off x="4532586" y="5210732"/>
              <a:ext cx="399246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cs typeface="Calibri" pitchFamily="34" charset="0"/>
                </a:rPr>
                <a:t>Adopted (41 States including DC</a:t>
              </a:r>
              <a:r>
                <a:rPr lang="en-US" sz="1300" b="1" dirty="0">
                  <a:solidFill>
                    <a:srgbClr val="000000"/>
                  </a:solidFill>
                  <a:cs typeface="Calibri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3534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61AA69A-B385-4C47-9312-A6E8C869F8B3}"/>
    </a:ext>
  </a:extLst>
</a:theme>
</file>

<file path=ppt/theme/theme2.xml><?xml version="1.0" encoding="utf-8"?>
<a:theme xmlns:a="http://schemas.openxmlformats.org/drawingml/2006/main" name="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C9A7679-EBE6-1D47-B5D2-B0D26D5EF733}"/>
    </a:ext>
  </a:extLst>
</a:theme>
</file>

<file path=ppt/theme/theme3.xml><?xml version="1.0" encoding="utf-8"?>
<a:theme xmlns:a="http://schemas.openxmlformats.org/drawingml/2006/main" name="Default with Figure #">
  <a:themeElements>
    <a:clrScheme name="2020 KFF Palette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30116A64-4F98-B143-B312-8A2B42794F5A}"/>
    </a:ext>
  </a:extLst>
</a:theme>
</file>

<file path=ppt/theme/theme4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5749A40-FB7F-0644-8B76-202C2ED840A5}" vid="{E1EE4BAF-D98D-C045-9D4B-99DF96842E42}"/>
    </a:ext>
  </a:extLst>
</a:theme>
</file>

<file path=ppt/theme/theme5.xml><?xml version="1.0" encoding="utf-8"?>
<a:theme xmlns:a="http://schemas.openxmlformats.org/drawingml/2006/main" name="Text Slide no Logo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540D559A-0032-1D4C-9AB7-A0F60504EBBE}"/>
    </a:ext>
  </a:extLst>
</a:theme>
</file>

<file path=ppt/theme/theme6.xml><?xml version="1.0" encoding="utf-8"?>
<a:theme xmlns:a="http://schemas.openxmlformats.org/drawingml/2006/main" name="1_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KFF Only PowerPoint Template" id="{B14FF5C7-6F07-4D25-A9EB-829D1D1C1F46}" vid="{340EE76A-161D-4A9F-AA08-0E23C3C94F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DDD2E776BFE4A9ECD7BF84578D96B" ma:contentTypeVersion="16" ma:contentTypeDescription="Create a new document." ma:contentTypeScope="" ma:versionID="fc6368618712df03c27e2ad6886ed885">
  <xsd:schema xmlns:xsd="http://www.w3.org/2001/XMLSchema" xmlns:xs="http://www.w3.org/2001/XMLSchema" xmlns:p="http://schemas.microsoft.com/office/2006/metadata/properties" xmlns:ns2="2c6857e4-285b-4909-be4f-5c8c04125010" xmlns:ns3="faad41c7-f934-4b1d-bf32-8980ec5d4297" targetNamespace="http://schemas.microsoft.com/office/2006/metadata/properties" ma:root="true" ma:fieldsID="b34980f650ec937a9e9549b3ba25cf63" ns2:_="" ns3:_="">
    <xsd:import namespace="2c6857e4-285b-4909-be4f-5c8c04125010"/>
    <xsd:import namespace="faad41c7-f934-4b1d-bf32-8980ec5d4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857e4-285b-4909-be4f-5c8c04125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98c9dd-0e0a-4d63-a604-d228f6e3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d41c7-f934-4b1d-bf32-8980ec5d4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015069-fc2e-4748-80ab-b09421dd546e}" ma:internalName="TaxCatchAll" ma:showField="CatchAllData" ma:web="faad41c7-f934-4b1d-bf32-8980ec5d4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6857e4-285b-4909-be4f-5c8c04125010">
      <Terms xmlns="http://schemas.microsoft.com/office/infopath/2007/PartnerControls"/>
    </lcf76f155ced4ddcb4097134ff3c332f>
    <TaxCatchAll xmlns="faad41c7-f934-4b1d-bf32-8980ec5d42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81B4C-8CFE-49ED-8946-AC739C02F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857e4-285b-4909-be4f-5c8c04125010"/>
    <ds:schemaRef ds:uri="faad41c7-f934-4b1d-bf32-8980ec5d4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294087-35E0-4AF6-9752-29E1E9043C1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aad41c7-f934-4b1d-bf32-8980ec5d4297"/>
    <ds:schemaRef ds:uri="http://purl.org/dc/terms/"/>
    <ds:schemaRef ds:uri="http://www.w3.org/XML/1998/namespace"/>
    <ds:schemaRef ds:uri="2c6857e4-285b-4909-be4f-5c8c0412501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C317D1-5E0B-48B4-96F2-309563733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INTERIM KFF Template - APRIL 2023</Template>
  <TotalTime>12</TotalTime>
  <Words>176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Title Slide</vt:lpstr>
      <vt:lpstr>Default no Figure #</vt:lpstr>
      <vt:lpstr>Default with Figure #</vt:lpstr>
      <vt:lpstr>Blank</vt:lpstr>
      <vt:lpstr>Text Slide no Logo</vt:lpstr>
      <vt:lpstr>1_Default no Figure #</vt:lpstr>
      <vt:lpstr>Status of State Medicaid Expansion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State Medicaid Expansion Decisions</dc:title>
  <dc:creator>Jada Raphael</dc:creator>
  <cp:lastModifiedBy>Jada Raphael</cp:lastModifiedBy>
  <cp:revision>3</cp:revision>
  <cp:lastPrinted>2019-08-19T22:27:15Z</cp:lastPrinted>
  <dcterms:created xsi:type="dcterms:W3CDTF">2023-06-16T19:58:15Z</dcterms:created>
  <dcterms:modified xsi:type="dcterms:W3CDTF">2023-10-02T18:48:14Z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0x010100F80DDD2E776BFE4A9ECD7BF84578D96B</vt:lpwstr>
  </property>
  <property fmtid="{D5CDD505-2E9C-101B-9397-08002B2CF9AE}" pid="3" name="MediaServiceImageTags">
    <vt:lpwstr/>
  </property>
</Properties>
</file>