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  <p:sldMasterId id="2147483648" r:id="rId5"/>
    <p:sldMasterId id="2147483679" r:id="rId6"/>
    <p:sldMasterId id="2147483677" r:id="rId7"/>
    <p:sldMasterId id="2147483662" r:id="rId8"/>
    <p:sldMasterId id="2147483683" r:id="rId9"/>
  </p:sldMasterIdLst>
  <p:notesMasterIdLst>
    <p:notesMasterId r:id="rId11"/>
  </p:notesMasterIdLst>
  <p:handoutMasterIdLst>
    <p:handoutMasterId r:id="rId12"/>
  </p:handoutMasterIdLst>
  <p:sldIdLst>
    <p:sldId id="304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021"/>
    <a:srgbClr val="827EBC"/>
    <a:srgbClr val="EE2C37"/>
    <a:srgbClr val="C1E6FF"/>
    <a:srgbClr val="3CABFD"/>
    <a:srgbClr val="904198"/>
    <a:srgbClr val="393D40"/>
    <a:srgbClr val="DBDBDB"/>
    <a:srgbClr val="555659"/>
    <a:srgbClr val="FDC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21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879" y="4181003"/>
            <a:ext cx="6788601" cy="709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Names, Author Names, Author Names</a:t>
            </a:r>
          </a:p>
          <a:p>
            <a:r>
              <a:rPr lang="en-US" dirty="0"/>
              <a:t>Working Update: April 2023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We recommend keeping your title to two lines.</a:t>
            </a:r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97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0764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877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7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0764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841" y="1904999"/>
            <a:ext cx="11269371" cy="4024867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8314" y="1586467"/>
            <a:ext cx="5486400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7113" y="1562100"/>
            <a:ext cx="5626099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A460-5F5F-4678-AE25-2633FABF9F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29848" y="5646304"/>
            <a:ext cx="1188720" cy="484459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E9922F-B25A-6A66-4698-E23BD1C418FA}"/>
              </a:ext>
            </a:extLst>
          </p:cNvPr>
          <p:cNvSpPr txBox="1">
            <a:spLocks/>
          </p:cNvSpPr>
          <p:nvPr userDrawn="1"/>
        </p:nvSpPr>
        <p:spPr>
          <a:xfrm>
            <a:off x="6899084" y="6193177"/>
            <a:ext cx="4562686" cy="301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00" dirty="0"/>
              <a:t>The independent source for health policy research, polling, and news.</a:t>
            </a:r>
          </a:p>
        </p:txBody>
      </p:sp>
      <p:pic>
        <p:nvPicPr>
          <p:cNvPr id="6" name="Picture 5" descr="KFF_Large_K.png">
            <a:extLst>
              <a:ext uri="{FF2B5EF4-FFF2-40B4-BE49-F238E27FC236}">
                <a16:creationId xmlns:a16="http://schemas.microsoft.com/office/drawing/2014/main" id="{76BE2CDB-0A7B-6D07-D650-0D52BC4B9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270164"/>
            <a:ext cx="3358798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542330B-1DF1-1CBD-A0E2-0660F7F3FF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D0F6D-8709-49EE-80EA-824D9B2AB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09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8314" y="203102"/>
            <a:ext cx="4708732" cy="3161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Figure </a:t>
            </a:r>
            <a:fld id="{0A525C9C-33A6-4D3C-B3CA-626642866690}" type="slidenum">
              <a:rPr lang="en-US" sz="1400" smtClean="0">
                <a:solidFill>
                  <a:schemeClr val="tx1"/>
                </a:solidFill>
                <a:effectLst/>
              </a:rPr>
              <a:t>‹#›</a:t>
            </a:fld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A319C-B31E-4DD6-9AA9-BF1D9FA04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10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picture containing drawing, brick&#10;&#10;Description automatically generated">
            <a:extLst>
              <a:ext uri="{FF2B5EF4-FFF2-40B4-BE49-F238E27FC236}">
                <a16:creationId xmlns:a16="http://schemas.microsoft.com/office/drawing/2014/main" id="{236D0F6D-8709-49EE-80EA-824D9B2AB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1109" y="6072289"/>
            <a:ext cx="832104" cy="3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>
          <p15:clr>
            <a:srgbClr val="F26B43"/>
          </p15:clr>
        </p15:guide>
        <p15:guide id="2" pos="287">
          <p15:clr>
            <a:srgbClr val="F26B43"/>
          </p15:clr>
        </p15:guide>
        <p15:guide id="3" pos="7391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">
          <p15:clr>
            <a:srgbClr val="F26B43"/>
          </p15:clr>
        </p15:guide>
        <p15:guide id="6" orient="horz" pos="1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medicaid/issue-brief/status-of-state-medicaid-expansion-decisions-interactive-ma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42"/>
          <p:cNvSpPr>
            <a:spLocks noGrp="1"/>
          </p:cNvSpPr>
          <p:nvPr>
            <p:ph type="body" sz="quarter" idx="10"/>
          </p:nvPr>
        </p:nvSpPr>
        <p:spPr>
          <a:xfrm>
            <a:off x="455612" y="5863230"/>
            <a:ext cx="10547183" cy="68676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NOTES: Current status for each state is based on KFF tracking and analysis of state activity. ^</a:t>
            </a:r>
            <a:r>
              <a:rPr lang="en-US" b="0" i="0" dirty="0">
                <a:effectLst/>
              </a:rPr>
              <a:t>Implementation of Medicaid expansion is contingent on enactment of the SFY 2023-2024 budget in NC.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See link below for additional state-specific notes.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SOURCE: “Status of State Medicaid Expansion Decisions,”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https://www.kff.org/medicaid/issue-brief/status-of-state-medicaid-expansion-decisions-interactive-map/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State Medicaid Expansion Decisions</a:t>
            </a:r>
            <a:endParaRPr lang="en-US" dirty="0">
              <a:latin typeface="+mj-lt"/>
            </a:endParaRPr>
          </a:p>
        </p:txBody>
      </p: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1807514" y="1225083"/>
            <a:ext cx="8366309" cy="4628984"/>
            <a:chOff x="928895" y="973956"/>
            <a:chExt cx="7807118" cy="4319588"/>
          </a:xfrm>
        </p:grpSpPr>
        <p:sp>
          <p:nvSpPr>
            <p:cNvPr id="146" name="Shape - Wyoming"/>
            <p:cNvSpPr>
              <a:spLocks noChangeAspect="1"/>
            </p:cNvSpPr>
            <p:nvPr/>
          </p:nvSpPr>
          <p:spPr bwMode="auto">
            <a:xfrm>
              <a:off x="2787648" y="1847081"/>
              <a:ext cx="896939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47" name="Shape - Wisconsin"/>
            <p:cNvSpPr>
              <a:spLocks noChangeAspect="1"/>
            </p:cNvSpPr>
            <p:nvPr/>
          </p:nvSpPr>
          <p:spPr bwMode="auto">
            <a:xfrm>
              <a:off x="4975223" y="1535931"/>
              <a:ext cx="654051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48" name="Shape - West Virginia"/>
            <p:cNvSpPr>
              <a:spLocks noChangeAspect="1"/>
            </p:cNvSpPr>
            <p:nvPr/>
          </p:nvSpPr>
          <p:spPr bwMode="auto">
            <a:xfrm>
              <a:off x="6345237" y="2388418"/>
              <a:ext cx="550863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49" name="Shape - Washington"/>
            <p:cNvSpPr>
              <a:spLocks noChangeAspect="1"/>
            </p:cNvSpPr>
            <p:nvPr/>
          </p:nvSpPr>
          <p:spPr bwMode="auto">
            <a:xfrm>
              <a:off x="1463675" y="996181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50" name="Shape - Virginia"/>
            <p:cNvGrpSpPr>
              <a:grpSpLocks/>
            </p:cNvGrpSpPr>
            <p:nvPr/>
          </p:nvGrpSpPr>
          <p:grpSpPr bwMode="auto">
            <a:xfrm>
              <a:off x="6276972" y="2507480"/>
              <a:ext cx="1009651" cy="596900"/>
              <a:chOff x="3911" y="1540"/>
              <a:chExt cx="636" cy="376"/>
            </a:xfrm>
            <a:solidFill>
              <a:srgbClr val="0072C0"/>
            </a:solidFill>
          </p:grpSpPr>
          <p:sp>
            <p:nvSpPr>
              <p:cNvPr id="270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B0DDF4"/>
                  </a:solidFill>
                </a:endParaRPr>
              </a:p>
            </p:txBody>
          </p:sp>
          <p:sp>
            <p:nvSpPr>
              <p:cNvPr id="271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1" name="Shape - Vermont"/>
            <p:cNvSpPr>
              <a:spLocks noChangeAspect="1"/>
            </p:cNvSpPr>
            <p:nvPr/>
          </p:nvSpPr>
          <p:spPr bwMode="auto">
            <a:xfrm>
              <a:off x="7172325" y="1442268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52" name="Shape - Utah"/>
            <p:cNvSpPr>
              <a:spLocks noChangeAspect="1"/>
            </p:cNvSpPr>
            <p:nvPr/>
          </p:nvSpPr>
          <p:spPr bwMode="auto">
            <a:xfrm>
              <a:off x="2351088" y="2280468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3" name="Shape - Texas"/>
            <p:cNvSpPr>
              <a:spLocks noChangeAspect="1"/>
            </p:cNvSpPr>
            <p:nvPr/>
          </p:nvSpPr>
          <p:spPr bwMode="auto">
            <a:xfrm>
              <a:off x="3225798" y="3286942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 b="1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154" name="Shape - Tennessee"/>
            <p:cNvSpPr>
              <a:spLocks noChangeAspect="1"/>
            </p:cNvSpPr>
            <p:nvPr/>
          </p:nvSpPr>
          <p:spPr bwMode="auto">
            <a:xfrm>
              <a:off x="5418137" y="3056756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5" name="Shape - South Dakota"/>
            <p:cNvSpPr>
              <a:spLocks noChangeAspect="1"/>
            </p:cNvSpPr>
            <p:nvPr/>
          </p:nvSpPr>
          <p:spPr bwMode="auto">
            <a:xfrm>
              <a:off x="3656012" y="1751831"/>
              <a:ext cx="920751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>
                  <a:alpha val="98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rgbClr val="000000"/>
                </a:solidFill>
                <a:highlight>
                  <a:srgbClr val="000080"/>
                </a:highlight>
              </a:endParaRPr>
            </a:p>
          </p:txBody>
        </p:sp>
        <p:sp>
          <p:nvSpPr>
            <p:cNvPr id="156" name="Shape - South Carolina"/>
            <p:cNvSpPr>
              <a:spLocks noChangeAspect="1"/>
            </p:cNvSpPr>
            <p:nvPr/>
          </p:nvSpPr>
          <p:spPr bwMode="auto">
            <a:xfrm>
              <a:off x="6359524" y="3248842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7" name="Shape - Rhode Island"/>
            <p:cNvSpPr>
              <a:spLocks noChangeAspect="1"/>
            </p:cNvSpPr>
            <p:nvPr/>
          </p:nvSpPr>
          <p:spPr bwMode="auto">
            <a:xfrm>
              <a:off x="7483472" y="1894706"/>
              <a:ext cx="120651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58" name="Shape - Pennsylvania"/>
            <p:cNvSpPr>
              <a:spLocks noChangeAspect="1"/>
            </p:cNvSpPr>
            <p:nvPr/>
          </p:nvSpPr>
          <p:spPr bwMode="auto">
            <a:xfrm>
              <a:off x="6467474" y="2024881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59" name="Shape - Oregon"/>
            <p:cNvSpPr>
              <a:spLocks noChangeAspect="1"/>
            </p:cNvSpPr>
            <p:nvPr/>
          </p:nvSpPr>
          <p:spPr bwMode="auto">
            <a:xfrm>
              <a:off x="1263649" y="1432743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0" name="Shape - Oklahoma"/>
            <p:cNvSpPr>
              <a:spLocks noChangeAspect="1"/>
            </p:cNvSpPr>
            <p:nvPr/>
          </p:nvSpPr>
          <p:spPr bwMode="auto">
            <a:xfrm>
              <a:off x="3752848" y="3191692"/>
              <a:ext cx="1125539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1" name="Shape - Ohio"/>
            <p:cNvSpPr>
              <a:spLocks noChangeAspect="1"/>
            </p:cNvSpPr>
            <p:nvPr/>
          </p:nvSpPr>
          <p:spPr bwMode="auto">
            <a:xfrm>
              <a:off x="5962648" y="2158230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2" name="Shape - North Dakota"/>
            <p:cNvSpPr>
              <a:spLocks noChangeAspect="1"/>
            </p:cNvSpPr>
            <p:nvPr/>
          </p:nvSpPr>
          <p:spPr bwMode="auto">
            <a:xfrm>
              <a:off x="3686174" y="1266055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63" name="Shape - North Carolina"/>
            <p:cNvSpPr>
              <a:spLocks noChangeAspect="1"/>
            </p:cNvSpPr>
            <p:nvPr/>
          </p:nvSpPr>
          <p:spPr bwMode="auto">
            <a:xfrm>
              <a:off x="6230937" y="2902768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pattFill prst="wdDnDiag">
              <a:fgClr>
                <a:schemeClr val="bg1">
                  <a:lumMod val="75000"/>
                </a:schemeClr>
              </a:fgClr>
              <a:bgClr>
                <a:schemeClr val="accent2"/>
              </a:bgClr>
            </a:patt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64" name="Shape - New York"/>
            <p:cNvGrpSpPr>
              <a:grpSpLocks/>
            </p:cNvGrpSpPr>
            <p:nvPr/>
          </p:nvGrpSpPr>
          <p:grpSpPr bwMode="auto">
            <a:xfrm>
              <a:off x="6530974" y="1478781"/>
              <a:ext cx="1044575" cy="700087"/>
              <a:chOff x="4071" y="893"/>
              <a:chExt cx="658" cy="440"/>
            </a:xfrm>
            <a:solidFill>
              <a:schemeClr val="accent6"/>
            </a:solidFill>
          </p:grpSpPr>
          <p:sp>
            <p:nvSpPr>
              <p:cNvPr id="268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5" name="Shape - New Mexico"/>
            <p:cNvSpPr>
              <a:spLocks noChangeAspect="1"/>
            </p:cNvSpPr>
            <p:nvPr/>
          </p:nvSpPr>
          <p:spPr bwMode="auto">
            <a:xfrm>
              <a:off x="2868611" y="3158355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6" name="Shape - New Jersey"/>
            <p:cNvSpPr>
              <a:spLocks noChangeAspect="1"/>
            </p:cNvSpPr>
            <p:nvPr/>
          </p:nvSpPr>
          <p:spPr bwMode="auto">
            <a:xfrm>
              <a:off x="7143748" y="2080443"/>
              <a:ext cx="196851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7" name="Shape - New Hampshire"/>
            <p:cNvSpPr>
              <a:spLocks noChangeAspect="1"/>
            </p:cNvSpPr>
            <p:nvPr/>
          </p:nvSpPr>
          <p:spPr bwMode="auto">
            <a:xfrm>
              <a:off x="7334249" y="1366068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68" name="Shape - Nevada"/>
            <p:cNvSpPr>
              <a:spLocks noChangeAspect="1"/>
            </p:cNvSpPr>
            <p:nvPr/>
          </p:nvSpPr>
          <p:spPr bwMode="auto">
            <a:xfrm>
              <a:off x="1660523" y="2143942"/>
              <a:ext cx="831851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69" name="Shape - Nebraska"/>
            <p:cNvSpPr>
              <a:spLocks noChangeAspect="1"/>
            </p:cNvSpPr>
            <p:nvPr/>
          </p:nvSpPr>
          <p:spPr bwMode="auto">
            <a:xfrm>
              <a:off x="3648074" y="2245543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0" name="Shape - Montana"/>
            <p:cNvSpPr>
              <a:spLocks noChangeAspect="1"/>
            </p:cNvSpPr>
            <p:nvPr/>
          </p:nvSpPr>
          <p:spPr bwMode="auto">
            <a:xfrm>
              <a:off x="2373958" y="1139056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1" name="Shape - Missouri"/>
            <p:cNvSpPr>
              <a:spLocks noChangeAspect="1"/>
            </p:cNvSpPr>
            <p:nvPr/>
          </p:nvSpPr>
          <p:spPr bwMode="auto">
            <a:xfrm>
              <a:off x="4687886" y="2596381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5996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2" name="Shape - Mississippi"/>
            <p:cNvSpPr>
              <a:spLocks noChangeAspect="1"/>
            </p:cNvSpPr>
            <p:nvPr/>
          </p:nvSpPr>
          <p:spPr bwMode="auto">
            <a:xfrm>
              <a:off x="5303835" y="3429817"/>
              <a:ext cx="450851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3" name="Shape - Minnesota"/>
            <p:cNvSpPr>
              <a:spLocks noChangeAspect="1"/>
            </p:cNvSpPr>
            <p:nvPr/>
          </p:nvSpPr>
          <p:spPr bwMode="auto">
            <a:xfrm>
              <a:off x="4419598" y="1204143"/>
              <a:ext cx="857251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74" name="Shape - Massachusetts"/>
            <p:cNvSpPr>
              <a:spLocks noChangeAspect="1"/>
            </p:cNvSpPr>
            <p:nvPr/>
          </p:nvSpPr>
          <p:spPr bwMode="auto">
            <a:xfrm>
              <a:off x="7278686" y="1751831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grpSp>
          <p:nvGrpSpPr>
            <p:cNvPr id="175" name="Shape - Michigan"/>
            <p:cNvGrpSpPr>
              <a:grpSpLocks/>
            </p:cNvGrpSpPr>
            <p:nvPr/>
          </p:nvGrpSpPr>
          <p:grpSpPr bwMode="auto">
            <a:xfrm>
              <a:off x="5232398" y="1427981"/>
              <a:ext cx="990600" cy="882650"/>
              <a:chOff x="3254" y="860"/>
              <a:chExt cx="623" cy="557"/>
            </a:xfrm>
            <a:solidFill>
              <a:srgbClr val="0072C0"/>
            </a:solidFill>
          </p:grpSpPr>
          <p:sp>
            <p:nvSpPr>
              <p:cNvPr id="266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6" name="Shape - Maryland"/>
            <p:cNvSpPr>
              <a:spLocks noChangeAspect="1"/>
            </p:cNvSpPr>
            <p:nvPr/>
          </p:nvSpPr>
          <p:spPr bwMode="auto">
            <a:xfrm>
              <a:off x="6651623" y="2409055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7" name="Shape - Maine"/>
            <p:cNvSpPr>
              <a:spLocks noChangeAspect="1"/>
            </p:cNvSpPr>
            <p:nvPr/>
          </p:nvSpPr>
          <p:spPr bwMode="auto">
            <a:xfrm>
              <a:off x="7388223" y="973956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78" name="Shape - Louisiana"/>
            <p:cNvSpPr>
              <a:spLocks noChangeAspect="1"/>
            </p:cNvSpPr>
            <p:nvPr/>
          </p:nvSpPr>
          <p:spPr bwMode="auto">
            <a:xfrm>
              <a:off x="4946649" y="3780655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79" name="Shape - Kentucky"/>
            <p:cNvSpPr>
              <a:spLocks noChangeAspect="1"/>
            </p:cNvSpPr>
            <p:nvPr/>
          </p:nvSpPr>
          <p:spPr bwMode="auto">
            <a:xfrm>
              <a:off x="5480049" y="2717030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0" name="Shape - Kansas"/>
            <p:cNvSpPr>
              <a:spLocks noChangeAspect="1"/>
            </p:cNvSpPr>
            <p:nvPr/>
          </p:nvSpPr>
          <p:spPr bwMode="auto">
            <a:xfrm>
              <a:off x="3879849" y="2718618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1" name="Shape - Iowa"/>
            <p:cNvSpPr>
              <a:spLocks noChangeAspect="1"/>
            </p:cNvSpPr>
            <p:nvPr/>
          </p:nvSpPr>
          <p:spPr bwMode="auto">
            <a:xfrm>
              <a:off x="4562474" y="2132830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82" name="Shape - Indiana"/>
            <p:cNvSpPr>
              <a:spLocks noChangeAspect="1"/>
            </p:cNvSpPr>
            <p:nvPr/>
          </p:nvSpPr>
          <p:spPr bwMode="auto">
            <a:xfrm>
              <a:off x="5635624" y="2297931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3" name="Shape - Illinois"/>
            <p:cNvSpPr>
              <a:spLocks noChangeAspect="1"/>
            </p:cNvSpPr>
            <p:nvPr/>
          </p:nvSpPr>
          <p:spPr bwMode="auto">
            <a:xfrm>
              <a:off x="5173132" y="2236018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4" name="Shape - Idaho"/>
            <p:cNvSpPr>
              <a:spLocks noChangeAspect="1"/>
            </p:cNvSpPr>
            <p:nvPr/>
          </p:nvSpPr>
          <p:spPr bwMode="auto">
            <a:xfrm>
              <a:off x="2117723" y="1127943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grpSp>
          <p:nvGrpSpPr>
            <p:cNvPr id="185" name="Shape - Hawaii"/>
            <p:cNvGrpSpPr/>
            <p:nvPr/>
          </p:nvGrpSpPr>
          <p:grpSpPr>
            <a:xfrm>
              <a:off x="2157414" y="4101330"/>
              <a:ext cx="622300" cy="477838"/>
              <a:chOff x="2184402" y="4672013"/>
              <a:chExt cx="622300" cy="477838"/>
            </a:xfrm>
            <a:solidFill>
              <a:srgbClr val="7BC7ED"/>
            </a:solidFill>
          </p:grpSpPr>
          <p:sp>
            <p:nvSpPr>
              <p:cNvPr id="258" name="Freeform 4"/>
              <p:cNvSpPr>
                <a:spLocks noChangeAspect="1"/>
              </p:cNvSpPr>
              <p:nvPr/>
            </p:nvSpPr>
            <p:spPr bwMode="auto">
              <a:xfrm>
                <a:off x="2184402" y="4731923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5"/>
              <p:cNvSpPr>
                <a:spLocks noChangeAspect="1"/>
              </p:cNvSpPr>
              <p:nvPr/>
            </p:nvSpPr>
            <p:spPr bwMode="auto">
              <a:xfrm>
                <a:off x="2252421" y="4672013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6"/>
              <p:cNvSpPr>
                <a:spLocks noChangeAspect="1"/>
              </p:cNvSpPr>
              <p:nvPr/>
            </p:nvSpPr>
            <p:spPr bwMode="auto">
              <a:xfrm>
                <a:off x="2336359" y="4731923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7"/>
              <p:cNvSpPr>
                <a:spLocks noChangeAspect="1"/>
              </p:cNvSpPr>
              <p:nvPr/>
            </p:nvSpPr>
            <p:spPr bwMode="auto">
              <a:xfrm>
                <a:off x="2473844" y="4806270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8"/>
              <p:cNvSpPr>
                <a:spLocks noChangeAspect="1"/>
              </p:cNvSpPr>
              <p:nvPr/>
            </p:nvSpPr>
            <p:spPr bwMode="auto">
              <a:xfrm>
                <a:off x="2504959" y="4879894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9"/>
              <p:cNvSpPr>
                <a:spLocks noChangeAspect="1"/>
              </p:cNvSpPr>
              <p:nvPr/>
            </p:nvSpPr>
            <p:spPr bwMode="auto">
              <a:xfrm>
                <a:off x="2551993" y="4920316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"/>
              <p:cNvSpPr>
                <a:spLocks noChangeAspect="1"/>
              </p:cNvSpPr>
              <p:nvPr/>
            </p:nvSpPr>
            <p:spPr bwMode="auto">
              <a:xfrm>
                <a:off x="2626524" y="4937639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"/>
              <p:cNvSpPr>
                <a:spLocks noChangeAspect="1"/>
              </p:cNvSpPr>
              <p:nvPr/>
            </p:nvSpPr>
            <p:spPr bwMode="auto">
              <a:xfrm>
                <a:off x="2562847" y="4838751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Shape - Georgia"/>
            <p:cNvSpPr>
              <a:spLocks noChangeAspect="1"/>
            </p:cNvSpPr>
            <p:nvPr/>
          </p:nvSpPr>
          <p:spPr bwMode="auto">
            <a:xfrm>
              <a:off x="6061075" y="3347268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7" name="Shape - Florida"/>
            <p:cNvSpPr>
              <a:spLocks noChangeAspect="1"/>
            </p:cNvSpPr>
            <p:nvPr/>
          </p:nvSpPr>
          <p:spPr bwMode="auto">
            <a:xfrm>
              <a:off x="5900737" y="3966393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88" name="Shape - Connecticut"/>
            <p:cNvSpPr>
              <a:spLocks noChangeAspect="1"/>
            </p:cNvSpPr>
            <p:nvPr/>
          </p:nvSpPr>
          <p:spPr bwMode="auto">
            <a:xfrm>
              <a:off x="7294562" y="1908992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B0DDF4"/>
                </a:solidFill>
              </a:endParaRPr>
            </a:p>
          </p:txBody>
        </p:sp>
        <p:sp>
          <p:nvSpPr>
            <p:cNvPr id="189" name="Shape - Delaware"/>
            <p:cNvSpPr>
              <a:spLocks noChangeAspect="1"/>
            </p:cNvSpPr>
            <p:nvPr/>
          </p:nvSpPr>
          <p:spPr bwMode="auto">
            <a:xfrm>
              <a:off x="7129462" y="2396355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0" name="Shape - Colorado"/>
            <p:cNvSpPr>
              <a:spLocks noChangeAspect="1"/>
            </p:cNvSpPr>
            <p:nvPr/>
          </p:nvSpPr>
          <p:spPr bwMode="auto">
            <a:xfrm>
              <a:off x="2971798" y="2520181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1" name="Shape - California"/>
            <p:cNvSpPr>
              <a:spLocks noChangeAspect="1"/>
            </p:cNvSpPr>
            <p:nvPr/>
          </p:nvSpPr>
          <p:spPr bwMode="auto">
            <a:xfrm>
              <a:off x="1181098" y="2042343"/>
              <a:ext cx="1098551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2" name="Shape - Arkansas"/>
            <p:cNvSpPr>
              <a:spLocks noChangeAspect="1"/>
            </p:cNvSpPr>
            <p:nvPr/>
          </p:nvSpPr>
          <p:spPr bwMode="auto">
            <a:xfrm>
              <a:off x="4854574" y="3218680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3" name="Shape - Arizona"/>
            <p:cNvSpPr>
              <a:spLocks noChangeAspect="1"/>
            </p:cNvSpPr>
            <p:nvPr/>
          </p:nvSpPr>
          <p:spPr bwMode="auto">
            <a:xfrm>
              <a:off x="2133598" y="3093267"/>
              <a:ext cx="844551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4" name="Shape - Alaska"/>
            <p:cNvSpPr>
              <a:spLocks noChangeAspect="1"/>
            </p:cNvSpPr>
            <p:nvPr/>
          </p:nvSpPr>
          <p:spPr bwMode="auto">
            <a:xfrm>
              <a:off x="928895" y="3717156"/>
              <a:ext cx="1617663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95" name="Shape - Alabama"/>
            <p:cNvSpPr>
              <a:spLocks noChangeAspect="1"/>
            </p:cNvSpPr>
            <p:nvPr/>
          </p:nvSpPr>
          <p:spPr bwMode="auto">
            <a:xfrm>
              <a:off x="5732462" y="3383781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6" name="Shape - District of Columbia (star)"/>
            <p:cNvSpPr>
              <a:spLocks noChangeArrowheads="1"/>
            </p:cNvSpPr>
            <p:nvPr/>
          </p:nvSpPr>
          <p:spPr bwMode="auto">
            <a:xfrm>
              <a:off x="6859586" y="2478905"/>
              <a:ext cx="207963" cy="201612"/>
            </a:xfrm>
            <a:prstGeom prst="star5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7" name="Text - Wyoming"/>
            <p:cNvSpPr txBox="1">
              <a:spLocks noChangeArrowheads="1"/>
            </p:cNvSpPr>
            <p:nvPr/>
          </p:nvSpPr>
          <p:spPr bwMode="auto">
            <a:xfrm>
              <a:off x="2909886" y="2069331"/>
              <a:ext cx="692151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WY</a:t>
              </a:r>
            </a:p>
          </p:txBody>
        </p:sp>
        <p:sp>
          <p:nvSpPr>
            <p:cNvPr id="198" name="Text - Wisconsin"/>
            <p:cNvSpPr txBox="1">
              <a:spLocks noChangeArrowheads="1"/>
            </p:cNvSpPr>
            <p:nvPr/>
          </p:nvSpPr>
          <p:spPr bwMode="auto">
            <a:xfrm>
              <a:off x="4951412" y="178358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WI</a:t>
              </a:r>
            </a:p>
          </p:txBody>
        </p:sp>
        <p:sp>
          <p:nvSpPr>
            <p:cNvPr id="199" name="Text - West Virginia"/>
            <p:cNvSpPr txBox="1">
              <a:spLocks noChangeArrowheads="1"/>
            </p:cNvSpPr>
            <p:nvPr/>
          </p:nvSpPr>
          <p:spPr bwMode="auto">
            <a:xfrm>
              <a:off x="6186488" y="26646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WV</a:t>
              </a:r>
            </a:p>
          </p:txBody>
        </p:sp>
        <p:sp>
          <p:nvSpPr>
            <p:cNvPr id="200" name="Text - Washington"/>
            <p:cNvSpPr txBox="1">
              <a:spLocks noChangeArrowheads="1"/>
            </p:cNvSpPr>
            <p:nvPr/>
          </p:nvSpPr>
          <p:spPr bwMode="auto">
            <a:xfrm>
              <a:off x="1609724" y="11660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WA</a:t>
              </a:r>
            </a:p>
          </p:txBody>
        </p:sp>
        <p:sp>
          <p:nvSpPr>
            <p:cNvPr id="201" name="Text - Virginia"/>
            <p:cNvSpPr txBox="1">
              <a:spLocks noChangeArrowheads="1"/>
            </p:cNvSpPr>
            <p:nvPr/>
          </p:nvSpPr>
          <p:spPr bwMode="auto">
            <a:xfrm>
              <a:off x="6589712" y="2707506"/>
              <a:ext cx="692151" cy="2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VA</a:t>
              </a:r>
              <a:endParaRPr lang="en-US" sz="140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02" name="Text - Vermont"/>
            <p:cNvSpPr txBox="1">
              <a:spLocks noChangeArrowheads="1"/>
            </p:cNvSpPr>
            <p:nvPr/>
          </p:nvSpPr>
          <p:spPr bwMode="auto">
            <a:xfrm>
              <a:off x="6540500" y="11485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VT</a:t>
              </a:r>
            </a:p>
          </p:txBody>
        </p:sp>
        <p:sp>
          <p:nvSpPr>
            <p:cNvPr id="203" name="Text - Utah"/>
            <p:cNvSpPr txBox="1">
              <a:spLocks noChangeArrowheads="1"/>
            </p:cNvSpPr>
            <p:nvPr/>
          </p:nvSpPr>
          <p:spPr bwMode="auto">
            <a:xfrm>
              <a:off x="2347912" y="2650356"/>
              <a:ext cx="692151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UT</a:t>
              </a:r>
              <a:endParaRPr lang="en-US" sz="1200" b="1" baseline="3000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04" name="Text - Texas"/>
            <p:cNvSpPr txBox="1">
              <a:spLocks noChangeArrowheads="1"/>
            </p:cNvSpPr>
            <p:nvPr/>
          </p:nvSpPr>
          <p:spPr bwMode="auto">
            <a:xfrm>
              <a:off x="3952873" y="39346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TX</a:t>
              </a:r>
            </a:p>
          </p:txBody>
        </p:sp>
        <p:sp>
          <p:nvSpPr>
            <p:cNvPr id="205" name="Text - Tennessee"/>
            <p:cNvSpPr txBox="1">
              <a:spLocks noChangeArrowheads="1"/>
            </p:cNvSpPr>
            <p:nvPr/>
          </p:nvSpPr>
          <p:spPr bwMode="auto">
            <a:xfrm>
              <a:off x="5572124" y="31615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TN</a:t>
              </a:r>
            </a:p>
          </p:txBody>
        </p:sp>
        <p:sp>
          <p:nvSpPr>
            <p:cNvPr id="206" name="Text - South Dakota"/>
            <p:cNvSpPr txBox="1">
              <a:spLocks noChangeArrowheads="1"/>
            </p:cNvSpPr>
            <p:nvPr/>
          </p:nvSpPr>
          <p:spPr bwMode="auto">
            <a:xfrm>
              <a:off x="3775073" y="1883593"/>
              <a:ext cx="692151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SD</a:t>
              </a:r>
            </a:p>
          </p:txBody>
        </p:sp>
        <p:sp>
          <p:nvSpPr>
            <p:cNvPr id="207" name="Text - South Carolina"/>
            <p:cNvSpPr txBox="1">
              <a:spLocks noChangeArrowheads="1"/>
            </p:cNvSpPr>
            <p:nvPr/>
          </p:nvSpPr>
          <p:spPr bwMode="auto">
            <a:xfrm>
              <a:off x="6386512" y="33044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SC</a:t>
              </a:r>
            </a:p>
          </p:txBody>
        </p:sp>
        <p:sp>
          <p:nvSpPr>
            <p:cNvPr id="208" name="Text - Rhode Island"/>
            <p:cNvSpPr txBox="1">
              <a:spLocks noChangeArrowheads="1"/>
            </p:cNvSpPr>
            <p:nvPr/>
          </p:nvSpPr>
          <p:spPr bwMode="auto">
            <a:xfrm>
              <a:off x="7799388" y="19407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RI</a:t>
              </a:r>
            </a:p>
          </p:txBody>
        </p:sp>
        <p:sp>
          <p:nvSpPr>
            <p:cNvPr id="209" name="Text - Pennsylvania"/>
            <p:cNvSpPr txBox="1">
              <a:spLocks noChangeArrowheads="1"/>
            </p:cNvSpPr>
            <p:nvPr/>
          </p:nvSpPr>
          <p:spPr bwMode="auto">
            <a:xfrm>
              <a:off x="6442075" y="214553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PA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10" name="Text - Oregon"/>
            <p:cNvSpPr txBox="1">
              <a:spLocks noChangeArrowheads="1"/>
            </p:cNvSpPr>
            <p:nvPr/>
          </p:nvSpPr>
          <p:spPr bwMode="auto">
            <a:xfrm>
              <a:off x="1168398" y="161054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OR</a:t>
              </a:r>
            </a:p>
          </p:txBody>
        </p:sp>
        <p:sp>
          <p:nvSpPr>
            <p:cNvPr id="211" name="Text - Oklahoma"/>
            <p:cNvSpPr txBox="1">
              <a:spLocks noChangeArrowheads="1"/>
            </p:cNvSpPr>
            <p:nvPr/>
          </p:nvSpPr>
          <p:spPr bwMode="auto">
            <a:xfrm>
              <a:off x="4133848" y="33155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OK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12" name="Text - Ohio"/>
            <p:cNvSpPr txBox="1">
              <a:spLocks noChangeArrowheads="1"/>
            </p:cNvSpPr>
            <p:nvPr/>
          </p:nvSpPr>
          <p:spPr bwMode="auto">
            <a:xfrm>
              <a:off x="5870573" y="2361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OH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13" name="Text - North Dakota"/>
            <p:cNvSpPr txBox="1">
              <a:spLocks noChangeArrowheads="1"/>
            </p:cNvSpPr>
            <p:nvPr/>
          </p:nvSpPr>
          <p:spPr bwMode="auto">
            <a:xfrm>
              <a:off x="3752849" y="13867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ND</a:t>
              </a:r>
            </a:p>
          </p:txBody>
        </p:sp>
        <p:sp>
          <p:nvSpPr>
            <p:cNvPr id="214" name="Text - North Carolina"/>
            <p:cNvSpPr txBox="1">
              <a:spLocks noChangeArrowheads="1"/>
            </p:cNvSpPr>
            <p:nvPr/>
          </p:nvSpPr>
          <p:spPr bwMode="auto">
            <a:xfrm>
              <a:off x="6550023" y="30107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NC^</a:t>
              </a:r>
            </a:p>
          </p:txBody>
        </p:sp>
        <p:sp>
          <p:nvSpPr>
            <p:cNvPr id="215" name="Text - New York"/>
            <p:cNvSpPr txBox="1">
              <a:spLocks noChangeArrowheads="1"/>
            </p:cNvSpPr>
            <p:nvPr/>
          </p:nvSpPr>
          <p:spPr bwMode="auto">
            <a:xfrm>
              <a:off x="6686549" y="17597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NY</a:t>
              </a:r>
            </a:p>
          </p:txBody>
        </p:sp>
        <p:sp>
          <p:nvSpPr>
            <p:cNvPr id="216" name="Text - New Mexico"/>
            <p:cNvSpPr txBox="1">
              <a:spLocks noChangeArrowheads="1"/>
            </p:cNvSpPr>
            <p:nvPr/>
          </p:nvSpPr>
          <p:spPr bwMode="auto">
            <a:xfrm>
              <a:off x="2982912" y="34250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NM</a:t>
              </a:r>
            </a:p>
          </p:txBody>
        </p:sp>
        <p:sp>
          <p:nvSpPr>
            <p:cNvPr id="217" name="Text - New Jersey"/>
            <p:cNvSpPr txBox="1">
              <a:spLocks noChangeArrowheads="1"/>
            </p:cNvSpPr>
            <p:nvPr/>
          </p:nvSpPr>
          <p:spPr bwMode="auto">
            <a:xfrm>
              <a:off x="7365999" y="2206073"/>
              <a:ext cx="77787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NJ</a:t>
              </a:r>
            </a:p>
          </p:txBody>
        </p:sp>
        <p:sp>
          <p:nvSpPr>
            <p:cNvPr id="218" name="Text - New Hampshire"/>
            <p:cNvSpPr txBox="1">
              <a:spLocks noChangeArrowheads="1"/>
            </p:cNvSpPr>
            <p:nvPr/>
          </p:nvSpPr>
          <p:spPr bwMode="auto">
            <a:xfrm>
              <a:off x="7485525" y="1332514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NH</a:t>
              </a:r>
              <a:endParaRPr lang="en-US" sz="1200" b="1" baseline="30000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19" name="Text - Nevada"/>
            <p:cNvSpPr txBox="1">
              <a:spLocks noChangeArrowheads="1"/>
            </p:cNvSpPr>
            <p:nvPr/>
          </p:nvSpPr>
          <p:spPr bwMode="auto">
            <a:xfrm>
              <a:off x="1476374" y="251975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NV</a:t>
              </a:r>
            </a:p>
          </p:txBody>
        </p:sp>
        <p:sp>
          <p:nvSpPr>
            <p:cNvPr id="220" name="Text - Nebraska"/>
            <p:cNvSpPr txBox="1">
              <a:spLocks noChangeArrowheads="1"/>
            </p:cNvSpPr>
            <p:nvPr/>
          </p:nvSpPr>
          <p:spPr bwMode="auto">
            <a:xfrm>
              <a:off x="3827461" y="2345556"/>
              <a:ext cx="692151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NE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 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21" name="Text - Montana"/>
            <p:cNvSpPr txBox="1">
              <a:spLocks noChangeArrowheads="1"/>
            </p:cNvSpPr>
            <p:nvPr/>
          </p:nvSpPr>
          <p:spPr bwMode="auto">
            <a:xfrm>
              <a:off x="2763837" y="1358131"/>
              <a:ext cx="692151" cy="25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MT</a:t>
              </a:r>
              <a:endParaRPr lang="en-US" sz="1100" b="1" baseline="30000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22" name="Text - Missouri"/>
            <p:cNvSpPr txBox="1">
              <a:spLocks noChangeArrowheads="1"/>
            </p:cNvSpPr>
            <p:nvPr/>
          </p:nvSpPr>
          <p:spPr bwMode="auto">
            <a:xfrm>
              <a:off x="4753765" y="2858318"/>
              <a:ext cx="693739" cy="23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MO</a:t>
              </a:r>
            </a:p>
          </p:txBody>
        </p:sp>
        <p:sp>
          <p:nvSpPr>
            <p:cNvPr id="223" name="Text - Mississippi"/>
            <p:cNvSpPr txBox="1">
              <a:spLocks noChangeArrowheads="1"/>
            </p:cNvSpPr>
            <p:nvPr/>
          </p:nvSpPr>
          <p:spPr bwMode="auto">
            <a:xfrm>
              <a:off x="5156198" y="36346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MS</a:t>
              </a:r>
            </a:p>
          </p:txBody>
        </p:sp>
        <p:sp>
          <p:nvSpPr>
            <p:cNvPr id="224" name="Text - Minnesota"/>
            <p:cNvSpPr txBox="1">
              <a:spLocks noChangeArrowheads="1"/>
            </p:cNvSpPr>
            <p:nvPr/>
          </p:nvSpPr>
          <p:spPr bwMode="auto">
            <a:xfrm>
              <a:off x="4173536" y="14343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MN</a:t>
              </a:r>
            </a:p>
          </p:txBody>
        </p:sp>
        <p:sp>
          <p:nvSpPr>
            <p:cNvPr id="225" name="Text - Michigan"/>
            <p:cNvSpPr txBox="1">
              <a:spLocks noChangeArrowheads="1"/>
            </p:cNvSpPr>
            <p:nvPr/>
          </p:nvSpPr>
          <p:spPr bwMode="auto">
            <a:xfrm>
              <a:off x="5614988" y="193439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MI</a:t>
              </a:r>
            </a:p>
          </p:txBody>
        </p:sp>
        <p:sp>
          <p:nvSpPr>
            <p:cNvPr id="226" name="Text - Massachusetts"/>
            <p:cNvSpPr txBox="1">
              <a:spLocks noChangeArrowheads="1"/>
            </p:cNvSpPr>
            <p:nvPr/>
          </p:nvSpPr>
          <p:spPr bwMode="auto">
            <a:xfrm>
              <a:off x="7669212" y="17121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MA</a:t>
              </a:r>
            </a:p>
          </p:txBody>
        </p:sp>
        <p:sp>
          <p:nvSpPr>
            <p:cNvPr id="227" name="Text - Maryland"/>
            <p:cNvSpPr txBox="1">
              <a:spLocks noChangeArrowheads="1"/>
            </p:cNvSpPr>
            <p:nvPr/>
          </p:nvSpPr>
          <p:spPr bwMode="auto">
            <a:xfrm>
              <a:off x="7372349" y="2520181"/>
              <a:ext cx="67151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MD</a:t>
              </a:r>
            </a:p>
          </p:txBody>
        </p:sp>
        <p:sp>
          <p:nvSpPr>
            <p:cNvPr id="228" name="Text - Maine"/>
            <p:cNvSpPr txBox="1">
              <a:spLocks noChangeArrowheads="1"/>
            </p:cNvSpPr>
            <p:nvPr/>
          </p:nvSpPr>
          <p:spPr bwMode="auto">
            <a:xfrm>
              <a:off x="7142163" y="1031252"/>
              <a:ext cx="936625" cy="65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ME</a:t>
              </a:r>
              <a:endParaRPr lang="en-US" sz="1400" b="1" baseline="30000" dirty="0">
                <a:solidFill>
                  <a:schemeClr val="bg1"/>
                </a:solidFill>
                <a:cs typeface="Times New Roman" charset="0"/>
              </a:endParaRPr>
            </a:p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endParaRPr lang="en-US" sz="1200" b="1" dirty="0">
                <a:solidFill>
                  <a:schemeClr val="bg1"/>
                </a:solidFill>
                <a:cs typeface="Times New Roman" charset="0"/>
              </a:endParaRPr>
            </a:p>
          </p:txBody>
        </p:sp>
        <p:sp>
          <p:nvSpPr>
            <p:cNvPr id="229" name="Text - Louisiana"/>
            <p:cNvSpPr txBox="1">
              <a:spLocks noChangeArrowheads="1"/>
            </p:cNvSpPr>
            <p:nvPr/>
          </p:nvSpPr>
          <p:spPr bwMode="auto">
            <a:xfrm>
              <a:off x="4843461" y="390125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LA</a:t>
              </a:r>
            </a:p>
          </p:txBody>
        </p:sp>
        <p:sp>
          <p:nvSpPr>
            <p:cNvPr id="230" name="Text - Kentucky"/>
            <p:cNvSpPr txBox="1">
              <a:spLocks noChangeArrowheads="1"/>
            </p:cNvSpPr>
            <p:nvPr/>
          </p:nvSpPr>
          <p:spPr bwMode="auto">
            <a:xfrm>
              <a:off x="5749923" y="28710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KY</a:t>
              </a:r>
            </a:p>
          </p:txBody>
        </p:sp>
        <p:sp>
          <p:nvSpPr>
            <p:cNvPr id="231" name="Text - Kansas"/>
            <p:cNvSpPr txBox="1">
              <a:spLocks noChangeArrowheads="1"/>
            </p:cNvSpPr>
            <p:nvPr/>
          </p:nvSpPr>
          <p:spPr bwMode="auto">
            <a:xfrm>
              <a:off x="3995737" y="283768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KS</a:t>
              </a:r>
            </a:p>
          </p:txBody>
        </p:sp>
        <p:sp>
          <p:nvSpPr>
            <p:cNvPr id="232" name="Text - Iowa"/>
            <p:cNvSpPr txBox="1">
              <a:spLocks noChangeArrowheads="1"/>
            </p:cNvSpPr>
            <p:nvPr/>
          </p:nvSpPr>
          <p:spPr bwMode="auto">
            <a:xfrm>
              <a:off x="4567237" y="22455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IA</a:t>
              </a:r>
            </a:p>
          </p:txBody>
        </p:sp>
        <p:sp>
          <p:nvSpPr>
            <p:cNvPr id="233" name="Text - Indiana"/>
            <p:cNvSpPr txBox="1">
              <a:spLocks noChangeArrowheads="1"/>
            </p:cNvSpPr>
            <p:nvPr/>
          </p:nvSpPr>
          <p:spPr bwMode="auto">
            <a:xfrm>
              <a:off x="5491161" y="2488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 IN</a:t>
              </a:r>
            </a:p>
          </p:txBody>
        </p:sp>
        <p:sp>
          <p:nvSpPr>
            <p:cNvPr id="234" name="Text - Illinois"/>
            <p:cNvSpPr txBox="1">
              <a:spLocks noChangeArrowheads="1"/>
            </p:cNvSpPr>
            <p:nvPr/>
          </p:nvSpPr>
          <p:spPr bwMode="auto">
            <a:xfrm>
              <a:off x="5091112" y="250113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IL</a:t>
              </a:r>
            </a:p>
          </p:txBody>
        </p:sp>
        <p:sp>
          <p:nvSpPr>
            <p:cNvPr id="235" name="Text - Idaho"/>
            <p:cNvSpPr txBox="1">
              <a:spLocks noChangeArrowheads="1"/>
            </p:cNvSpPr>
            <p:nvPr/>
          </p:nvSpPr>
          <p:spPr bwMode="auto">
            <a:xfrm>
              <a:off x="2168523" y="1905818"/>
              <a:ext cx="693739" cy="21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ID</a:t>
              </a:r>
              <a:endParaRPr lang="en-US" sz="1200" b="1" dirty="0">
                <a:solidFill>
                  <a:srgbClr val="000000"/>
                </a:solidFill>
                <a:cs typeface="Times New Roman" charset="0"/>
              </a:endParaRPr>
            </a:p>
          </p:txBody>
        </p:sp>
        <p:sp>
          <p:nvSpPr>
            <p:cNvPr id="236" name="Text - Hawaii"/>
            <p:cNvSpPr txBox="1">
              <a:spLocks noChangeArrowheads="1"/>
            </p:cNvSpPr>
            <p:nvPr/>
          </p:nvSpPr>
          <p:spPr bwMode="auto">
            <a:xfrm>
              <a:off x="2654302" y="4399782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HI</a:t>
              </a:r>
            </a:p>
          </p:txBody>
        </p:sp>
        <p:sp>
          <p:nvSpPr>
            <p:cNvPr id="237" name="Text - Georgia"/>
            <p:cNvSpPr txBox="1">
              <a:spLocks noChangeArrowheads="1"/>
            </p:cNvSpPr>
            <p:nvPr/>
          </p:nvSpPr>
          <p:spPr bwMode="auto">
            <a:xfrm>
              <a:off x="6091237" y="3609206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GA</a:t>
              </a:r>
            </a:p>
          </p:txBody>
        </p:sp>
        <p:sp>
          <p:nvSpPr>
            <p:cNvPr id="238" name="Text - Florida"/>
            <p:cNvSpPr txBox="1">
              <a:spLocks noChangeArrowheads="1"/>
            </p:cNvSpPr>
            <p:nvPr/>
          </p:nvSpPr>
          <p:spPr bwMode="auto">
            <a:xfrm>
              <a:off x="6450012" y="41981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FL</a:t>
              </a:r>
            </a:p>
          </p:txBody>
        </p:sp>
        <p:sp>
          <p:nvSpPr>
            <p:cNvPr id="239" name="Text - District of Columbia"/>
            <p:cNvSpPr txBox="1">
              <a:spLocks noChangeArrowheads="1"/>
            </p:cNvSpPr>
            <p:nvPr/>
          </p:nvSpPr>
          <p:spPr bwMode="auto">
            <a:xfrm>
              <a:off x="7334249" y="2779769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 DC  </a:t>
              </a:r>
            </a:p>
          </p:txBody>
        </p:sp>
        <p:sp>
          <p:nvSpPr>
            <p:cNvPr id="240" name="Text - Delaware"/>
            <p:cNvSpPr txBox="1">
              <a:spLocks noChangeArrowheads="1"/>
            </p:cNvSpPr>
            <p:nvPr/>
          </p:nvSpPr>
          <p:spPr bwMode="auto">
            <a:xfrm>
              <a:off x="7229475" y="23677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DE</a:t>
              </a:r>
            </a:p>
          </p:txBody>
        </p:sp>
        <p:sp>
          <p:nvSpPr>
            <p:cNvPr id="241" name="Text - Connecticut"/>
            <p:cNvSpPr txBox="1">
              <a:spLocks noChangeArrowheads="1"/>
            </p:cNvSpPr>
            <p:nvPr/>
          </p:nvSpPr>
          <p:spPr bwMode="auto">
            <a:xfrm>
              <a:off x="7380287" y="2007418"/>
              <a:ext cx="7461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CT</a:t>
              </a:r>
            </a:p>
          </p:txBody>
        </p:sp>
        <p:sp>
          <p:nvSpPr>
            <p:cNvPr id="242" name="Text - Colorado"/>
            <p:cNvSpPr txBox="1">
              <a:spLocks noChangeArrowheads="1"/>
            </p:cNvSpPr>
            <p:nvPr/>
          </p:nvSpPr>
          <p:spPr bwMode="auto">
            <a:xfrm>
              <a:off x="2835274" y="26281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CO</a:t>
              </a:r>
            </a:p>
          </p:txBody>
        </p:sp>
        <p:sp>
          <p:nvSpPr>
            <p:cNvPr id="243" name="Text - California"/>
            <p:cNvSpPr txBox="1">
              <a:spLocks noChangeArrowheads="1"/>
            </p:cNvSpPr>
            <p:nvPr/>
          </p:nvSpPr>
          <p:spPr bwMode="auto">
            <a:xfrm>
              <a:off x="1031874" y="275830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CA</a:t>
              </a:r>
            </a:p>
          </p:txBody>
        </p:sp>
        <p:sp>
          <p:nvSpPr>
            <p:cNvPr id="244" name="Text - Arkansas"/>
            <p:cNvSpPr txBox="1">
              <a:spLocks noChangeArrowheads="1"/>
            </p:cNvSpPr>
            <p:nvPr/>
          </p:nvSpPr>
          <p:spPr bwMode="auto">
            <a:xfrm>
              <a:off x="4784724" y="33282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 AR</a:t>
              </a:r>
              <a:endParaRPr lang="en-US" sz="1200" b="1" baseline="30000" dirty="0">
                <a:solidFill>
                  <a:srgbClr val="FFFFFF"/>
                </a:solidFill>
                <a:cs typeface="Times New Roman" charset="0"/>
              </a:endParaRPr>
            </a:p>
          </p:txBody>
        </p:sp>
        <p:sp>
          <p:nvSpPr>
            <p:cNvPr id="245" name="Text - Arizona"/>
            <p:cNvSpPr txBox="1">
              <a:spLocks noChangeArrowheads="1"/>
            </p:cNvSpPr>
            <p:nvPr/>
          </p:nvSpPr>
          <p:spPr bwMode="auto">
            <a:xfrm>
              <a:off x="1984373" y="3292502"/>
              <a:ext cx="1219200" cy="33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rgbClr val="FFFFFF"/>
                  </a:solidFill>
                  <a:cs typeface="Times New Roman" charset="0"/>
                </a:rPr>
                <a:t>AZ</a:t>
              </a:r>
            </a:p>
          </p:txBody>
        </p:sp>
        <p:sp>
          <p:nvSpPr>
            <p:cNvPr id="246" name="Text - Alaska"/>
            <p:cNvSpPr txBox="1">
              <a:spLocks noChangeArrowheads="1"/>
            </p:cNvSpPr>
            <p:nvPr/>
          </p:nvSpPr>
          <p:spPr bwMode="auto">
            <a:xfrm>
              <a:off x="1081295" y="402195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b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cs typeface="Times New Roman" charset="0"/>
                </a:rPr>
                <a:t>AK</a:t>
              </a:r>
            </a:p>
          </p:txBody>
        </p:sp>
        <p:sp>
          <p:nvSpPr>
            <p:cNvPr id="247" name="Text - Alabama"/>
            <p:cNvSpPr txBox="1">
              <a:spLocks noChangeArrowheads="1"/>
            </p:cNvSpPr>
            <p:nvPr/>
          </p:nvSpPr>
          <p:spPr bwMode="auto">
            <a:xfrm>
              <a:off x="5572124" y="36219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rgbClr val="000000"/>
                  </a:solidFill>
                  <a:cs typeface="Times New Roman" charset="0"/>
                </a:rPr>
                <a:t> AL</a:t>
              </a:r>
            </a:p>
          </p:txBody>
        </p:sp>
        <p:sp>
          <p:nvSpPr>
            <p:cNvPr id="248" name="Line - Vermont"/>
            <p:cNvSpPr>
              <a:spLocks noChangeShapeType="1"/>
            </p:cNvSpPr>
            <p:nvPr/>
          </p:nvSpPr>
          <p:spPr bwMode="auto">
            <a:xfrm>
              <a:off x="7043736" y="1356542"/>
              <a:ext cx="20796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49" name="Line - Rhode Island"/>
            <p:cNvSpPr>
              <a:spLocks noChangeShapeType="1"/>
            </p:cNvSpPr>
            <p:nvPr/>
          </p:nvSpPr>
          <p:spPr bwMode="auto">
            <a:xfrm>
              <a:off x="7582708" y="1989957"/>
              <a:ext cx="26670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0" name="Line - New Jersey"/>
            <p:cNvSpPr>
              <a:spLocks noChangeShapeType="1"/>
            </p:cNvSpPr>
            <p:nvPr/>
          </p:nvSpPr>
          <p:spPr bwMode="auto">
            <a:xfrm flipV="1">
              <a:off x="7269162" y="22915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1" name="Line - New Hampshire"/>
            <p:cNvSpPr>
              <a:spLocks noChangeShapeType="1"/>
            </p:cNvSpPr>
            <p:nvPr/>
          </p:nvSpPr>
          <p:spPr bwMode="auto">
            <a:xfrm flipV="1">
              <a:off x="7416799" y="1628006"/>
              <a:ext cx="3603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2" name="Line - Massachusetts"/>
            <p:cNvSpPr>
              <a:spLocks noChangeShapeType="1"/>
            </p:cNvSpPr>
            <p:nvPr/>
          </p:nvSpPr>
          <p:spPr bwMode="auto">
            <a:xfrm flipV="1">
              <a:off x="7554911" y="183438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3" name="Line - Maryland"/>
            <p:cNvSpPr>
              <a:spLocks noChangeShapeType="1"/>
            </p:cNvSpPr>
            <p:nvPr/>
          </p:nvSpPr>
          <p:spPr bwMode="auto">
            <a:xfrm flipV="1">
              <a:off x="7227887" y="2624955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4" name="Line - Hawaii"/>
            <p:cNvSpPr>
              <a:spLocks noChangeShapeType="1"/>
            </p:cNvSpPr>
            <p:nvPr/>
          </p:nvSpPr>
          <p:spPr bwMode="auto">
            <a:xfrm flipH="1" flipV="1">
              <a:off x="2690813" y="4455344"/>
              <a:ext cx="268288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5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000077" y="2605904"/>
              <a:ext cx="44053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6" name="Line - Delaware"/>
            <p:cNvSpPr>
              <a:spLocks noChangeShapeType="1"/>
            </p:cNvSpPr>
            <p:nvPr/>
          </p:nvSpPr>
          <p:spPr bwMode="auto">
            <a:xfrm flipV="1">
              <a:off x="7221537" y="25201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257" name="Line - Connecticut"/>
            <p:cNvSpPr>
              <a:spLocks noChangeShapeType="1"/>
            </p:cNvSpPr>
            <p:nvPr/>
          </p:nvSpPr>
          <p:spPr bwMode="auto">
            <a:xfrm>
              <a:off x="7407274" y="2002655"/>
              <a:ext cx="217488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8617330" y="4253018"/>
            <a:ext cx="152400" cy="159236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73" name="Text Box 135"/>
          <p:cNvSpPr txBox="1">
            <a:spLocks noChangeArrowheads="1"/>
          </p:cNvSpPr>
          <p:nvPr/>
        </p:nvSpPr>
        <p:spPr bwMode="auto">
          <a:xfrm>
            <a:off x="8773260" y="4195992"/>
            <a:ext cx="2935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cs typeface="Calibri" pitchFamily="34" charset="0"/>
              </a:rPr>
              <a:t>Not Adopting At This Time (10 States)</a:t>
            </a:r>
          </a:p>
        </p:txBody>
      </p:sp>
      <p:grpSp>
        <p:nvGrpSpPr>
          <p:cNvPr id="274" name="Group 273"/>
          <p:cNvGrpSpPr/>
          <p:nvPr/>
        </p:nvGrpSpPr>
        <p:grpSpPr>
          <a:xfrm>
            <a:off x="8620674" y="3875803"/>
            <a:ext cx="2761202" cy="292388"/>
            <a:chOff x="4332213" y="5210732"/>
            <a:chExt cx="4192836" cy="292388"/>
          </a:xfrm>
        </p:grpSpPr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4332213" y="5286540"/>
              <a:ext cx="227736" cy="15279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1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276" name="Text Box 135"/>
            <p:cNvSpPr txBox="1">
              <a:spLocks noChangeArrowheads="1"/>
            </p:cNvSpPr>
            <p:nvPr/>
          </p:nvSpPr>
          <p:spPr bwMode="auto">
            <a:xfrm>
              <a:off x="4532586" y="5210732"/>
              <a:ext cx="3992463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cs typeface="Calibri" pitchFamily="34" charset="0"/>
                </a:rPr>
                <a:t>Adopted (41 States including DC</a:t>
              </a:r>
              <a:r>
                <a:rPr lang="en-US" sz="1300" b="1" dirty="0">
                  <a:solidFill>
                    <a:srgbClr val="000000"/>
                  </a:solidFill>
                  <a:cs typeface="Calibri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3534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61AA69A-B385-4C47-9312-A6E8C869F8B3}"/>
    </a:ext>
  </a:extLst>
</a:theme>
</file>

<file path=ppt/theme/theme2.xml><?xml version="1.0" encoding="utf-8"?>
<a:theme xmlns:a="http://schemas.openxmlformats.org/drawingml/2006/main" name="Default no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C9A7679-EBE6-1D47-B5D2-B0D26D5EF733}"/>
    </a:ext>
  </a:extLst>
</a:theme>
</file>

<file path=ppt/theme/theme3.xml><?xml version="1.0" encoding="utf-8"?>
<a:theme xmlns:a="http://schemas.openxmlformats.org/drawingml/2006/main" name="Default with Figure #">
  <a:themeElements>
    <a:clrScheme name="2020 KFF Palette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30116A64-4F98-B143-B312-8A2B42794F5A}"/>
    </a:ext>
  </a:extLst>
</a:theme>
</file>

<file path=ppt/theme/theme4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5749A40-FB7F-0644-8B76-202C2ED840A5}" vid="{E1EE4BAF-D98D-C045-9D4B-99DF96842E42}"/>
    </a:ext>
  </a:extLst>
</a:theme>
</file>

<file path=ppt/theme/theme5.xml><?xml version="1.0" encoding="utf-8"?>
<a:theme xmlns:a="http://schemas.openxmlformats.org/drawingml/2006/main" name="Text Slide no Logo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540D559A-0032-1D4C-9AB7-A0F60504EBBE}"/>
    </a:ext>
  </a:extLst>
</a:theme>
</file>

<file path=ppt/theme/theme6.xml><?xml version="1.0" encoding="utf-8"?>
<a:theme xmlns:a="http://schemas.openxmlformats.org/drawingml/2006/main" name="1_Default no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 KFF Only PowerPoint Template" id="{B14FF5C7-6F07-4D25-A9EB-829D1D1C1F46}" vid="{340EE76A-161D-4A9F-AA08-0E23C3C94F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DDD2E776BFE4A9ECD7BF84578D96B" ma:contentTypeVersion="16" ma:contentTypeDescription="Create a new document." ma:contentTypeScope="" ma:versionID="fc6368618712df03c27e2ad6886ed885">
  <xsd:schema xmlns:xsd="http://www.w3.org/2001/XMLSchema" xmlns:xs="http://www.w3.org/2001/XMLSchema" xmlns:p="http://schemas.microsoft.com/office/2006/metadata/properties" xmlns:ns2="2c6857e4-285b-4909-be4f-5c8c04125010" xmlns:ns3="faad41c7-f934-4b1d-bf32-8980ec5d4297" targetNamespace="http://schemas.microsoft.com/office/2006/metadata/properties" ma:root="true" ma:fieldsID="b34980f650ec937a9e9549b3ba25cf63" ns2:_="" ns3:_="">
    <xsd:import namespace="2c6857e4-285b-4909-be4f-5c8c04125010"/>
    <xsd:import namespace="faad41c7-f934-4b1d-bf32-8980ec5d4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857e4-285b-4909-be4f-5c8c04125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98c9dd-0e0a-4d63-a604-d228f6e3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d41c7-f934-4b1d-bf32-8980ec5d4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015069-fc2e-4748-80ab-b09421dd546e}" ma:internalName="TaxCatchAll" ma:showField="CatchAllData" ma:web="faad41c7-f934-4b1d-bf32-8980ec5d4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6857e4-285b-4909-be4f-5c8c04125010">
      <Terms xmlns="http://schemas.microsoft.com/office/infopath/2007/PartnerControls"/>
    </lcf76f155ced4ddcb4097134ff3c332f>
    <TaxCatchAll xmlns="faad41c7-f934-4b1d-bf32-8980ec5d42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81B4C-8CFE-49ED-8946-AC739C02FB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857e4-285b-4909-be4f-5c8c04125010"/>
    <ds:schemaRef ds:uri="faad41c7-f934-4b1d-bf32-8980ec5d4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294087-35E0-4AF6-9752-29E1E9043C1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aad41c7-f934-4b1d-bf32-8980ec5d4297"/>
    <ds:schemaRef ds:uri="http://purl.org/dc/terms/"/>
    <ds:schemaRef ds:uri="http://www.w3.org/XML/1998/namespace"/>
    <ds:schemaRef ds:uri="2c6857e4-285b-4909-be4f-5c8c0412501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C317D1-5E0B-48B4-96F2-309563733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INTERIM KFF Template - APRIL 2023</Template>
  <TotalTime>12</TotalTime>
  <Words>182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Title Slide</vt:lpstr>
      <vt:lpstr>Default no Figure #</vt:lpstr>
      <vt:lpstr>Default with Figure #</vt:lpstr>
      <vt:lpstr>Blank</vt:lpstr>
      <vt:lpstr>Text Slide no Logo</vt:lpstr>
      <vt:lpstr>1_Default no Figure #</vt:lpstr>
      <vt:lpstr>Status of State Medicaid Expansion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State Medicaid Expansion Decisions</dc:title>
  <dc:creator>Jada Raphael</dc:creator>
  <cp:lastModifiedBy>Jada Raphael</cp:lastModifiedBy>
  <cp:revision>2</cp:revision>
  <cp:lastPrinted>2019-08-19T22:27:15Z</cp:lastPrinted>
  <dcterms:created xsi:type="dcterms:W3CDTF">2023-06-16T19:58:15Z</dcterms:created>
  <dcterms:modified xsi:type="dcterms:W3CDTF">2023-06-29T17:38:21Z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0x010100F80DDD2E776BFE4A9ECD7BF84578D96B</vt:lpwstr>
  </property>
  <property fmtid="{D5CDD505-2E9C-101B-9397-08002B2CF9AE}" pid="3" name="MediaServiceImageTags">
    <vt:lpwstr/>
  </property>
</Properties>
</file>