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83" r:id="rId7"/>
    <p:sldMasterId id="2147483677" r:id="rId8"/>
    <p:sldMasterId id="2147483662" r:id="rId9"/>
  </p:sldMasterIdLst>
  <p:notesMasterIdLst>
    <p:notesMasterId r:id="rId11"/>
  </p:notesMasterIdLst>
  <p:handoutMasterIdLst>
    <p:handoutMasterId r:id="rId12"/>
  </p:handoutMasterIdLst>
  <p:sldIdLst>
    <p:sldId id="303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DB"/>
    <a:srgbClr val="005996"/>
    <a:srgbClr val="827EBC"/>
    <a:srgbClr val="EE2C37"/>
    <a:srgbClr val="C1E6FF"/>
    <a:srgbClr val="3CABFD"/>
    <a:srgbClr val="904198"/>
    <a:srgbClr val="393D40"/>
    <a:srgbClr val="555659"/>
    <a:srgbClr val="FDC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21" autoAdjust="0"/>
  </p:normalViewPr>
  <p:slideViewPr>
    <p:cSldViewPr snapToGrid="0" snapToObjects="1" showGuides="1">
      <p:cViewPr varScale="1">
        <p:scale>
          <a:sx n="63" d="100"/>
          <a:sy n="63" d="100"/>
        </p:scale>
        <p:origin x="76" y="13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Names, Author Names, Author Names</a:t>
            </a:r>
          </a:p>
          <a:p>
            <a:endParaRPr lang="en-US" dirty="0"/>
          </a:p>
          <a:p>
            <a:r>
              <a:rPr lang="en-US" dirty="0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15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836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5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ES Figure 1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5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>
          <p15:clr>
            <a:srgbClr val="F26B43"/>
          </p15:clr>
        </p15:guide>
        <p15:guide id="2" pos="287">
          <p15:clr>
            <a:srgbClr val="F26B43"/>
          </p15:clr>
        </p15:guide>
        <p15:guide id="3" orient="horz" pos="3816">
          <p15:clr>
            <a:srgbClr val="F26B43"/>
          </p15:clr>
        </p15:guide>
        <p15:guide id="4" pos="7391">
          <p15:clr>
            <a:srgbClr val="F26B43"/>
          </p15:clr>
        </p15:guide>
        <p15:guide id="5" orient="horz" pos="360">
          <p15:clr>
            <a:srgbClr val="F26B43"/>
          </p15:clr>
        </p15:guide>
        <p15:guide id="6" orient="horz" pos="312">
          <p15:clr>
            <a:srgbClr val="F26B43"/>
          </p15:clr>
        </p15:guide>
        <p15:guide id="7" orient="horz" pos="120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state-activity-around-expanding-medicaid-under-the-affordable-care-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42"/>
          <p:cNvSpPr>
            <a:spLocks noGrp="1"/>
          </p:cNvSpPr>
          <p:nvPr>
            <p:ph type="body" sz="quarter" idx="10"/>
          </p:nvPr>
        </p:nvSpPr>
        <p:spPr>
          <a:xfrm>
            <a:off x="455613" y="5949521"/>
            <a:ext cx="10295514" cy="68676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NOTES: Current status for each state is based on KFF tracking and analysis of state activity. ◊Expansion is adopted but not yet implemented in SD. ^</a:t>
            </a:r>
            <a:r>
              <a:rPr lang="en-US" b="0" i="0" dirty="0">
                <a:effectLst/>
              </a:rPr>
              <a:t>Implementation of Medicaid Expansion is contingent on appropriations in the SFY 2023-2024 biennial budget in NC. 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See link below for additional state-specific notes.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SOURCE: “Status of State Action on the Medicaid Expansion Decision,” KFF State Health Facts, </a:t>
            </a:r>
            <a:r>
              <a:rPr lang="en-US" sz="1200" dirty="0"/>
              <a:t>updated </a:t>
            </a:r>
            <a:r>
              <a:rPr lang="en-US" dirty="0"/>
              <a:t>March 27</a:t>
            </a:r>
            <a:r>
              <a:rPr lang="en-US" sz="1200" dirty="0"/>
              <a:t>, 2023. 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https://www.kff.org/health-reform/state-indicator/state-activity-around-expanding-medicaid-under-the-affordable-care-act/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State Medicaid Expansion Decisions</a:t>
            </a:r>
            <a:endParaRPr lang="en-US" dirty="0">
              <a:latin typeface="+mj-lt"/>
            </a:endParaRPr>
          </a:p>
        </p:txBody>
      </p: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1807514" y="1242335"/>
            <a:ext cx="8366309" cy="4628984"/>
            <a:chOff x="928895" y="973956"/>
            <a:chExt cx="7807118" cy="4319588"/>
          </a:xfrm>
        </p:grpSpPr>
        <p:sp>
          <p:nvSpPr>
            <p:cNvPr id="146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7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8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9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50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70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1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1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2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3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4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40000"/>
                  <a:lumOff val="6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 dirty="0">
                <a:solidFill>
                  <a:srgbClr val="000000"/>
                </a:solidFill>
                <a:highlight>
                  <a:srgbClr val="000080"/>
                </a:highlight>
              </a:endParaRPr>
            </a:p>
          </p:txBody>
        </p:sp>
        <p:sp>
          <p:nvSpPr>
            <p:cNvPr id="156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8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9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2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3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pattFill prst="wdDnDiag">
              <a:fgClr>
                <a:schemeClr val="bg1">
                  <a:lumMod val="75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4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9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5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7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8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72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3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4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5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6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6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7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8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1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2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4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5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8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6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8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9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7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198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199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200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201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2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203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TX</a:t>
              </a:r>
            </a:p>
          </p:txBody>
        </p:sp>
        <p:sp>
          <p:nvSpPr>
            <p:cNvPr id="205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TN</a:t>
              </a:r>
            </a:p>
          </p:txBody>
        </p:sp>
        <p:sp>
          <p:nvSpPr>
            <p:cNvPr id="206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SD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◊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7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SC</a:t>
              </a:r>
            </a:p>
          </p:txBody>
        </p:sp>
        <p:sp>
          <p:nvSpPr>
            <p:cNvPr id="208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209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211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2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214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NC^</a:t>
              </a:r>
            </a:p>
          </p:txBody>
        </p:sp>
        <p:sp>
          <p:nvSpPr>
            <p:cNvPr id="215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216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NM</a:t>
              </a:r>
            </a:p>
          </p:txBody>
        </p:sp>
        <p:sp>
          <p:nvSpPr>
            <p:cNvPr id="217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218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9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220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1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2" name="Text - Missouri"/>
            <p:cNvSpPr txBox="1">
              <a:spLocks noChangeArrowheads="1"/>
            </p:cNvSpPr>
            <p:nvPr/>
          </p:nvSpPr>
          <p:spPr bwMode="auto">
            <a:xfrm>
              <a:off x="4753765" y="28583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MO</a:t>
              </a:r>
            </a:p>
          </p:txBody>
        </p:sp>
        <p:sp>
          <p:nvSpPr>
            <p:cNvPr id="223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MS</a:t>
              </a:r>
            </a:p>
          </p:txBody>
        </p:sp>
        <p:sp>
          <p:nvSpPr>
            <p:cNvPr id="224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225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226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227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228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LA</a:t>
              </a:r>
            </a:p>
          </p:txBody>
        </p:sp>
        <p:sp>
          <p:nvSpPr>
            <p:cNvPr id="230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231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232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233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234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235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237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GA</a:t>
              </a:r>
            </a:p>
          </p:txBody>
        </p:sp>
        <p:sp>
          <p:nvSpPr>
            <p:cNvPr id="238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239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  <p:sp>
          <p:nvSpPr>
            <p:cNvPr id="240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241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242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243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244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5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6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247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AL</a:t>
              </a:r>
            </a:p>
          </p:txBody>
        </p:sp>
        <p:sp>
          <p:nvSpPr>
            <p:cNvPr id="248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7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8617330" y="4253018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3" name="Text Box 135"/>
          <p:cNvSpPr txBox="1">
            <a:spLocks noChangeArrowheads="1"/>
          </p:cNvSpPr>
          <p:nvPr/>
        </p:nvSpPr>
        <p:spPr bwMode="auto">
          <a:xfrm>
            <a:off x="8773260" y="4195992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Not Adopting At This Time (10 States)</a:t>
            </a:r>
          </a:p>
        </p:txBody>
      </p:sp>
      <p:grpSp>
        <p:nvGrpSpPr>
          <p:cNvPr id="274" name="Group 273"/>
          <p:cNvGrpSpPr/>
          <p:nvPr/>
        </p:nvGrpSpPr>
        <p:grpSpPr>
          <a:xfrm>
            <a:off x="8620674" y="3875803"/>
            <a:ext cx="2761202" cy="292388"/>
            <a:chOff x="4332213" y="5210732"/>
            <a:chExt cx="4192836" cy="292388"/>
          </a:xfrm>
        </p:grpSpPr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6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cs typeface="Calibri" pitchFamily="34" charset="0"/>
                </a:rPr>
                <a:t>Adopted (41 States including DC</a:t>
              </a:r>
              <a:r>
                <a:rPr lang="en-US" sz="1300" b="1" dirty="0">
                  <a:solidFill>
                    <a:srgbClr val="000000"/>
                  </a:solidFill>
                  <a:cs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76312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53A2CBA7-8322-4B86-AF5D-AD21DF60D7AF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340EE76A-161D-4A9F-AA08-0E23C3C94F26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4.xml><?xml version="1.0" encoding="utf-8"?>
<a:theme xmlns:a="http://schemas.openxmlformats.org/drawingml/2006/main" name="1_ES with Figure 1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673B7F44-E21F-4B5D-8996-3154A98698C8}"/>
    </a:ext>
  </a:extLst>
</a:theme>
</file>

<file path=ppt/theme/theme6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E7843FE9-896B-4AB0-81B9-636DFCBEF672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94087-35E0-4AF6-9752-29E1E9043C1A}">
  <ds:schemaRefs>
    <ds:schemaRef ds:uri="http://purl.org/dc/dcmitype/"/>
    <ds:schemaRef ds:uri="faad41c7-f934-4b1d-bf32-8980ec5d4297"/>
    <ds:schemaRef ds:uri="2c6857e4-285b-4909-be4f-5c8c04125010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DB6459-0BE0-4F9B-B22A-829A32040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Only PowerPoint Template - September 2020</Template>
  <TotalTime>139</TotalTime>
  <Words>209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Title Slide</vt:lpstr>
      <vt:lpstr>Default no Figure #</vt:lpstr>
      <vt:lpstr>Default with Figure #</vt:lpstr>
      <vt:lpstr>1_ES with Figure 1</vt:lpstr>
      <vt:lpstr>Blank</vt:lpstr>
      <vt:lpstr>Text Slide no Logo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Madeline Guth</dc:creator>
  <cp:lastModifiedBy>Meghana Ammula</cp:lastModifiedBy>
  <cp:revision>58</cp:revision>
  <cp:lastPrinted>2019-08-19T22:27:15Z</cp:lastPrinted>
  <dcterms:created xsi:type="dcterms:W3CDTF">2020-09-29T13:31:02Z</dcterms:created>
  <dcterms:modified xsi:type="dcterms:W3CDTF">2023-03-27T20:55:21Z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</Properties>
</file>