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slideLayouts/slideLayout11.xml" ContentType="application/vnd.openxmlformats-officedocument.presentationml.slideLayout+xml"/>
  <Override PartName="/ppt/theme/theme5.xml" ContentType="application/vnd.openxmlformats-officedocument.theme+xml"/>
  <Override PartName="/ppt/slideLayouts/slideLayout1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60" r:id="rId4"/>
    <p:sldMasterId id="2147483648" r:id="rId5"/>
    <p:sldMasterId id="2147483679" r:id="rId6"/>
    <p:sldMasterId id="2147483683" r:id="rId7"/>
    <p:sldMasterId id="2147483677" r:id="rId8"/>
    <p:sldMasterId id="2147483662" r:id="rId9"/>
  </p:sldMasterIdLst>
  <p:notesMasterIdLst>
    <p:notesMasterId r:id="rId11"/>
  </p:notesMasterIdLst>
  <p:handoutMasterIdLst>
    <p:handoutMasterId r:id="rId12"/>
  </p:handoutMasterIdLst>
  <p:sldIdLst>
    <p:sldId id="303" r:id="rId10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96"/>
    <a:srgbClr val="827EBC"/>
    <a:srgbClr val="EE2C37"/>
    <a:srgbClr val="C1E6FF"/>
    <a:srgbClr val="3CABFD"/>
    <a:srgbClr val="904198"/>
    <a:srgbClr val="393D40"/>
    <a:srgbClr val="DBDBDB"/>
    <a:srgbClr val="555659"/>
    <a:srgbClr val="FDCD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21" autoAdjust="0"/>
  </p:normalViewPr>
  <p:slideViewPr>
    <p:cSldViewPr snapToGrid="0" snapToObjects="1" showGuides="1">
      <p:cViewPr varScale="1">
        <p:scale>
          <a:sx n="67" d="100"/>
          <a:sy n="67" d="100"/>
        </p:scale>
        <p:origin x="644" y="44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7" d="100"/>
        <a:sy n="16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803A8-FD4D-7A4A-8FB4-F095F8E35A7C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47696-CA65-994E-AFC8-84C1B1C30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5156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E1B25-77F0-3A4C-A1ED-55939924362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A6764C-C15E-0340-B95F-B7B37D149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094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u="none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>
                <a:solidFill>
                  <a:prstClr val="black"/>
                </a:solidFill>
              </a:rPr>
              <a:pPr/>
              <a:t>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333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33494" y="3892768"/>
            <a:ext cx="6788601" cy="122422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Author Names, Author Names, Author Names</a:t>
            </a:r>
          </a:p>
          <a:p>
            <a:endParaRPr lang="en-US" dirty="0"/>
          </a:p>
          <a:p>
            <a:r>
              <a:rPr lang="en-US" dirty="0"/>
              <a:t>Updated: July 2020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307154" y="2330907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/>
            </a:lvl1pPr>
          </a:lstStyle>
          <a:p>
            <a:r>
              <a:rPr lang="en-US" dirty="0"/>
              <a:t>We recommend keeping your title to two lines.</a:t>
            </a:r>
          </a:p>
        </p:txBody>
      </p:sp>
    </p:spTree>
    <p:extLst>
      <p:ext uri="{BB962C8B-B14F-4D97-AF65-F5344CB8AC3E}">
        <p14:creationId xmlns:p14="http://schemas.microsoft.com/office/powerpoint/2010/main" val="204915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159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2689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5270A08D-6738-C147-B49E-C6DD50DAF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815" y="582133"/>
            <a:ext cx="11268398" cy="865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BC86AB-6687-354B-8700-0C280FC97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815" y="1908674"/>
            <a:ext cx="11268398" cy="40910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956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no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6246" y="1915633"/>
            <a:ext cx="11266967" cy="3481966"/>
          </a:xfrm>
          <a:prstGeom prst="rect">
            <a:avLst/>
          </a:prstGeom>
        </p:spPr>
        <p:txBody>
          <a:bodyPr/>
          <a:lstStyle>
            <a:lvl1pPr marL="44577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baseline="0"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6246" y="6067136"/>
            <a:ext cx="10295514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SOURCE: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E0C57E2F-108D-BC45-BF44-2F6C065BC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6267"/>
            <a:ext cx="11264900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5087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64849" y="1914246"/>
            <a:ext cx="5102052" cy="4010377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70142" y="6067136"/>
            <a:ext cx="10291618" cy="598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SOURCE: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0E776E84-F54F-3445-8517-0E7B66C3B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6267"/>
            <a:ext cx="11264900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6100764" y="1914246"/>
            <a:ext cx="5102052" cy="4010377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499063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209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3841" y="1904999"/>
            <a:ext cx="11269371" cy="4024867"/>
          </a:xfrm>
          <a:prstGeom prst="rect">
            <a:avLst/>
          </a:prstGeom>
        </p:spPr>
        <p:txBody>
          <a:bodyPr/>
          <a:lstStyle>
            <a:lvl1pPr marL="44577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2" y="6068533"/>
            <a:ext cx="10240087" cy="68676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SOURCE: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B4E8EC0-9E51-1B4B-8B5B-6438FF732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5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79822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68314" y="1586467"/>
            <a:ext cx="5486400" cy="4343400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rgbClr val="393D40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rgbClr val="393D40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3" y="6068533"/>
            <a:ext cx="10293447" cy="59831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 baseline="0">
                <a:solidFill>
                  <a:srgbClr val="393D40"/>
                </a:solidFill>
              </a:defRPr>
            </a:lvl1pPr>
          </a:lstStyle>
          <a:p>
            <a:pPr lvl="0"/>
            <a:r>
              <a:rPr lang="en-US" dirty="0"/>
              <a:t>SOURCE: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9D663ECE-2525-9049-A44C-56EA831A5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5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6107113" y="1562100"/>
            <a:ext cx="5626099" cy="4343400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rgbClr val="393D40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rgbClr val="393D40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148897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39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9390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3841" y="1904999"/>
            <a:ext cx="11269371" cy="4024867"/>
          </a:xfrm>
          <a:prstGeom prst="rect">
            <a:avLst/>
          </a:prstGeom>
        </p:spPr>
        <p:txBody>
          <a:bodyPr/>
          <a:lstStyle>
            <a:lvl1pPr marL="44577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2" y="6068533"/>
            <a:ext cx="10240087" cy="68676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SOURCE: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B4E8EC0-9E51-1B4B-8B5B-6438FF732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5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8363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68314" y="1586467"/>
            <a:ext cx="5486400" cy="4343400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rgbClr val="393D40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rgbClr val="393D40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3" y="6068533"/>
            <a:ext cx="10293447" cy="59831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 baseline="0">
                <a:solidFill>
                  <a:srgbClr val="393D40"/>
                </a:solidFill>
              </a:defRPr>
            </a:lvl1pPr>
          </a:lstStyle>
          <a:p>
            <a:pPr lvl="0"/>
            <a:r>
              <a:rPr lang="en-US" dirty="0"/>
              <a:t>SOURCE: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9D663ECE-2525-9049-A44C-56EA831A5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5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6107113" y="1562100"/>
            <a:ext cx="5626099" cy="4343400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rgbClr val="393D40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rgbClr val="393D40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1275854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3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1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0"/>
            <a:ext cx="12188826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07154" y="2633307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-1" y="0"/>
            <a:ext cx="3358798" cy="6858000"/>
          </a:xfrm>
          <a:prstGeom prst="rect">
            <a:avLst/>
          </a:prstGeom>
        </p:spPr>
      </p:pic>
      <p:pic>
        <p:nvPicPr>
          <p:cNvPr id="13" name="Picture 12" descr="KFF_Tagline_K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556" y="6251604"/>
            <a:ext cx="4162012" cy="243326"/>
          </a:xfrm>
          <a:prstGeom prst="rect">
            <a:avLst/>
          </a:prstGeom>
        </p:spPr>
      </p:pic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62E6A460-5F5F-4678-AE25-2633FABF9F8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129848" y="5622636"/>
            <a:ext cx="1188720" cy="531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35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6247" y="586267"/>
            <a:ext cx="11266966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5" name="Picture 4" descr="A picture containing drawing, brick&#10;&#10;Description automatically generated">
            <a:extLst>
              <a:ext uri="{FF2B5EF4-FFF2-40B4-BE49-F238E27FC236}">
                <a16:creationId xmlns:a16="http://schemas.microsoft.com/office/drawing/2014/main" id="{236D0F6D-8709-49EE-80EA-824D9B2AB3E1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901109" y="6072289"/>
            <a:ext cx="832104" cy="37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532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5" r:id="rId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816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pos="7391" userDrawn="1">
          <p15:clr>
            <a:srgbClr val="F26B43"/>
          </p15:clr>
        </p15:guide>
        <p15:guide id="4" orient="horz" pos="984" userDrawn="1">
          <p15:clr>
            <a:srgbClr val="F26B43"/>
          </p15:clr>
        </p15:guide>
        <p15:guide id="5" orient="horz" pos="360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8314" y="587664"/>
            <a:ext cx="11264900" cy="9744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468314" y="203102"/>
            <a:ext cx="4708732" cy="31619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dirty="0">
                <a:solidFill>
                  <a:schemeClr val="tx1"/>
                </a:solidFill>
                <a:effectLst/>
              </a:rPr>
              <a:t>Figure </a:t>
            </a:r>
            <a:fld id="{0A525C9C-33A6-4D3C-B3CA-626642866690}" type="slidenum">
              <a:rPr lang="en-US" sz="1400" smtClean="0">
                <a:solidFill>
                  <a:schemeClr val="tx1"/>
                </a:solidFill>
                <a:effectLst/>
              </a:rPr>
              <a:t>‹#›</a:t>
            </a:fld>
            <a:endParaRPr lang="en-US" sz="1400" dirty="0">
              <a:solidFill>
                <a:schemeClr val="tx1"/>
              </a:solidFill>
              <a:effectLst/>
            </a:endParaRPr>
          </a:p>
        </p:txBody>
      </p:sp>
      <p:pic>
        <p:nvPicPr>
          <p:cNvPr id="5" name="Picture 4" descr="A picture containing drawing, brick&#10;&#10;Description automatically generated">
            <a:extLst>
              <a:ext uri="{FF2B5EF4-FFF2-40B4-BE49-F238E27FC236}">
                <a16:creationId xmlns:a16="http://schemas.microsoft.com/office/drawing/2014/main" id="{2F5A319C-B31E-4DD6-9AA9-BF1D9FA0412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901110" y="6072289"/>
            <a:ext cx="832104" cy="37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37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84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orient="horz" pos="3816" userDrawn="1">
          <p15:clr>
            <a:srgbClr val="F26B43"/>
          </p15:clr>
        </p15:guide>
        <p15:guide id="4" pos="7391" userDrawn="1">
          <p15:clr>
            <a:srgbClr val="F26B43"/>
          </p15:clr>
        </p15:guide>
        <p15:guide id="5" orient="horz" pos="360" userDrawn="1">
          <p15:clr>
            <a:srgbClr val="F26B43"/>
          </p15:clr>
        </p15:guide>
        <p15:guide id="6" orient="horz" pos="312" userDrawn="1">
          <p15:clr>
            <a:srgbClr val="F26B43"/>
          </p15:clr>
        </p15:guide>
        <p15:guide id="7" orient="horz" pos="120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8314" y="587664"/>
            <a:ext cx="11264900" cy="9744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468314" y="203102"/>
            <a:ext cx="4708732" cy="31619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dirty="0">
                <a:solidFill>
                  <a:schemeClr val="tx1"/>
                </a:solidFill>
                <a:effectLst/>
              </a:rPr>
              <a:t>ES Figure 1</a:t>
            </a:r>
          </a:p>
        </p:txBody>
      </p:sp>
      <p:pic>
        <p:nvPicPr>
          <p:cNvPr id="5" name="Picture 4" descr="A picture containing drawing, brick&#10;&#10;Description automatically generated">
            <a:extLst>
              <a:ext uri="{FF2B5EF4-FFF2-40B4-BE49-F238E27FC236}">
                <a16:creationId xmlns:a16="http://schemas.microsoft.com/office/drawing/2014/main" id="{2F5A319C-B31E-4DD6-9AA9-BF1D9FA0412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901110" y="6072289"/>
            <a:ext cx="832104" cy="37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252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84">
          <p15:clr>
            <a:srgbClr val="F26B43"/>
          </p15:clr>
        </p15:guide>
        <p15:guide id="2" pos="287">
          <p15:clr>
            <a:srgbClr val="F26B43"/>
          </p15:clr>
        </p15:guide>
        <p15:guide id="3" orient="horz" pos="3816">
          <p15:clr>
            <a:srgbClr val="F26B43"/>
          </p15:clr>
        </p15:guide>
        <p15:guide id="4" pos="7391">
          <p15:clr>
            <a:srgbClr val="F26B43"/>
          </p15:clr>
        </p15:guide>
        <p15:guide id="5" orient="horz" pos="360">
          <p15:clr>
            <a:srgbClr val="F26B43"/>
          </p15:clr>
        </p15:guide>
        <p15:guide id="6" orient="horz" pos="312">
          <p15:clr>
            <a:srgbClr val="F26B43"/>
          </p15:clr>
        </p15:guide>
        <p15:guide id="7" orient="horz" pos="1200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466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64815" y="582133"/>
            <a:ext cx="11268398" cy="865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64815" y="1908673"/>
            <a:ext cx="11268398" cy="40910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6435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7" userDrawn="1">
          <p15:clr>
            <a:srgbClr val="F26B43"/>
          </p15:clr>
        </p15:guide>
        <p15:guide id="2" pos="7391" userDrawn="1">
          <p15:clr>
            <a:srgbClr val="F26B43"/>
          </p15:clr>
        </p15:guide>
        <p15:guide id="3" orient="horz" pos="984" userDrawn="1">
          <p15:clr>
            <a:srgbClr val="F26B43"/>
          </p15:clr>
        </p15:guide>
        <p15:guide id="4" orient="horz" pos="360" userDrawn="1">
          <p15:clr>
            <a:srgbClr val="F26B43"/>
          </p15:clr>
        </p15:guide>
        <p15:guide id="5" orient="horz" pos="3816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ff.org/health-reform/state-indicator/state-activity-around-expanding-medicaid-under-the-affordable-care-ac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 Placeholder 142"/>
          <p:cNvSpPr>
            <a:spLocks noGrp="1"/>
          </p:cNvSpPr>
          <p:nvPr>
            <p:ph type="body" sz="quarter" idx="10"/>
          </p:nvPr>
        </p:nvSpPr>
        <p:spPr>
          <a:xfrm>
            <a:off x="455613" y="5949521"/>
            <a:ext cx="10295514" cy="68676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1200" dirty="0">
                <a:solidFill>
                  <a:schemeClr val="tx1">
                    <a:lumMod val="50000"/>
                  </a:schemeClr>
                </a:solidFill>
              </a:rPr>
              <a:t>NOTES: Current status for each state is based on KFF tracking and analysis of state activity. ◊Expansion is adopted but not yet implemented in SD. See link below for additional state-specific notes. 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tx1">
                    <a:lumMod val="50000"/>
                  </a:schemeClr>
                </a:solidFill>
              </a:rPr>
              <a:t>SOURCE: “Status of State Action on the Medicaid Expansion Decision,” KFF State Health Facts, </a:t>
            </a:r>
            <a:r>
              <a:rPr lang="en-US" sz="1200" dirty="0"/>
              <a:t>updated February </a:t>
            </a:r>
            <a:r>
              <a:rPr lang="en-US" dirty="0"/>
              <a:t>16</a:t>
            </a:r>
            <a:r>
              <a:rPr lang="en-US" sz="1200" dirty="0"/>
              <a:t>, 2023. </a:t>
            </a:r>
            <a:r>
              <a:rPr lang="en-US" sz="1200" dirty="0">
                <a:solidFill>
                  <a:schemeClr val="tx1">
                    <a:lumMod val="50000"/>
                  </a:schemeClr>
                </a:solidFill>
                <a:hlinkClick r:id="rId3"/>
              </a:rPr>
              <a:t>https://www.kff.org/health-reform/state-indicator/state-activity-around-expanding-medicaid-under-the-affordable-care-act/</a:t>
            </a:r>
            <a:r>
              <a:rPr lang="en-US" sz="1200" dirty="0">
                <a:solidFill>
                  <a:schemeClr val="tx1">
                    <a:lumMod val="50000"/>
                  </a:schemeClr>
                </a:solidFill>
              </a:rPr>
              <a:t> 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of State Medicaid Expansion Decisions</a:t>
            </a:r>
            <a:endParaRPr lang="en-US" dirty="0">
              <a:latin typeface="+mj-lt"/>
            </a:endParaRPr>
          </a:p>
        </p:txBody>
      </p:sp>
      <p:grpSp>
        <p:nvGrpSpPr>
          <p:cNvPr id="145" name="Group 144"/>
          <p:cNvGrpSpPr>
            <a:grpSpLocks noChangeAspect="1"/>
          </p:cNvGrpSpPr>
          <p:nvPr/>
        </p:nvGrpSpPr>
        <p:grpSpPr>
          <a:xfrm>
            <a:off x="1807514" y="1242335"/>
            <a:ext cx="8366309" cy="4628984"/>
            <a:chOff x="928895" y="973956"/>
            <a:chExt cx="7807118" cy="4319588"/>
          </a:xfrm>
        </p:grpSpPr>
        <p:sp>
          <p:nvSpPr>
            <p:cNvPr id="146" name="Shape - Wyoming"/>
            <p:cNvSpPr>
              <a:spLocks noChangeAspect="1"/>
            </p:cNvSpPr>
            <p:nvPr/>
          </p:nvSpPr>
          <p:spPr bwMode="auto">
            <a:xfrm>
              <a:off x="2787648" y="1847081"/>
              <a:ext cx="896939" cy="720725"/>
            </a:xfrm>
            <a:custGeom>
              <a:avLst/>
              <a:gdLst>
                <a:gd name="T0" fmla="*/ 2147483647 w 567"/>
                <a:gd name="T1" fmla="*/ 0 h 463"/>
                <a:gd name="T2" fmla="*/ 2147483647 w 567"/>
                <a:gd name="T3" fmla="*/ 2147483647 h 463"/>
                <a:gd name="T4" fmla="*/ 0 w 567"/>
                <a:gd name="T5" fmla="*/ 2147483647 h 463"/>
                <a:gd name="T6" fmla="*/ 2147483647 w 567"/>
                <a:gd name="T7" fmla="*/ 2147483647 h 463"/>
                <a:gd name="T8" fmla="*/ 2147483647 w 567"/>
                <a:gd name="T9" fmla="*/ 2147483647 h 463"/>
                <a:gd name="T10" fmla="*/ 2147483647 w 567"/>
                <a:gd name="T11" fmla="*/ 2147483647 h 463"/>
                <a:gd name="T12" fmla="*/ 2147483647 w 567"/>
                <a:gd name="T13" fmla="*/ 0 h 4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7"/>
                <a:gd name="T22" fmla="*/ 0 h 463"/>
                <a:gd name="T23" fmla="*/ 567 w 567"/>
                <a:gd name="T24" fmla="*/ 463 h 4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7" h="463">
                  <a:moveTo>
                    <a:pt x="55" y="0"/>
                  </a:moveTo>
                  <a:lnTo>
                    <a:pt x="35" y="172"/>
                  </a:lnTo>
                  <a:lnTo>
                    <a:pt x="0" y="420"/>
                  </a:lnTo>
                  <a:lnTo>
                    <a:pt x="164" y="433"/>
                  </a:lnTo>
                  <a:lnTo>
                    <a:pt x="547" y="463"/>
                  </a:lnTo>
                  <a:lnTo>
                    <a:pt x="567" y="4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47" name="Shape - Wisconsin"/>
            <p:cNvSpPr>
              <a:spLocks noChangeAspect="1"/>
            </p:cNvSpPr>
            <p:nvPr/>
          </p:nvSpPr>
          <p:spPr bwMode="auto">
            <a:xfrm>
              <a:off x="4975223" y="1535931"/>
              <a:ext cx="654051" cy="752475"/>
            </a:xfrm>
            <a:custGeom>
              <a:avLst/>
              <a:gdLst>
                <a:gd name="T0" fmla="*/ 30 w 415"/>
                <a:gd name="T1" fmla="*/ 33 h 484"/>
                <a:gd name="T2" fmla="*/ 61 w 415"/>
                <a:gd name="T3" fmla="*/ 28 h 484"/>
                <a:gd name="T4" fmla="*/ 90 w 415"/>
                <a:gd name="T5" fmla="*/ 28 h 484"/>
                <a:gd name="T6" fmla="*/ 107 w 415"/>
                <a:gd name="T7" fmla="*/ 0 h 484"/>
                <a:gd name="T8" fmla="*/ 121 w 415"/>
                <a:gd name="T9" fmla="*/ 36 h 484"/>
                <a:gd name="T10" fmla="*/ 166 w 415"/>
                <a:gd name="T11" fmla="*/ 36 h 484"/>
                <a:gd name="T12" fmla="*/ 189 w 415"/>
                <a:gd name="T13" fmla="*/ 68 h 484"/>
                <a:gd name="T14" fmla="*/ 236 w 415"/>
                <a:gd name="T15" fmla="*/ 59 h 484"/>
                <a:gd name="T16" fmla="*/ 267 w 415"/>
                <a:gd name="T17" fmla="*/ 80 h 484"/>
                <a:gd name="T18" fmla="*/ 325 w 415"/>
                <a:gd name="T19" fmla="*/ 95 h 484"/>
                <a:gd name="T20" fmla="*/ 336 w 415"/>
                <a:gd name="T21" fmla="*/ 121 h 484"/>
                <a:gd name="T22" fmla="*/ 365 w 415"/>
                <a:gd name="T23" fmla="*/ 122 h 484"/>
                <a:gd name="T24" fmla="*/ 356 w 415"/>
                <a:gd name="T25" fmla="*/ 147 h 484"/>
                <a:gd name="T26" fmla="*/ 367 w 415"/>
                <a:gd name="T27" fmla="*/ 176 h 484"/>
                <a:gd name="T28" fmla="*/ 347 w 415"/>
                <a:gd name="T29" fmla="*/ 211 h 484"/>
                <a:gd name="T30" fmla="*/ 361 w 415"/>
                <a:gd name="T31" fmla="*/ 219 h 484"/>
                <a:gd name="T32" fmla="*/ 394 w 415"/>
                <a:gd name="T33" fmla="*/ 180 h 484"/>
                <a:gd name="T34" fmla="*/ 392 w 415"/>
                <a:gd name="T35" fmla="*/ 167 h 484"/>
                <a:gd name="T36" fmla="*/ 406 w 415"/>
                <a:gd name="T37" fmla="*/ 161 h 484"/>
                <a:gd name="T38" fmla="*/ 415 w 415"/>
                <a:gd name="T39" fmla="*/ 180 h 484"/>
                <a:gd name="T40" fmla="*/ 389 w 415"/>
                <a:gd name="T41" fmla="*/ 207 h 484"/>
                <a:gd name="T42" fmla="*/ 379 w 415"/>
                <a:gd name="T43" fmla="*/ 268 h 484"/>
                <a:gd name="T44" fmla="*/ 379 w 415"/>
                <a:gd name="T45" fmla="*/ 371 h 484"/>
                <a:gd name="T46" fmla="*/ 394 w 415"/>
                <a:gd name="T47" fmla="*/ 389 h 484"/>
                <a:gd name="T48" fmla="*/ 388 w 415"/>
                <a:gd name="T49" fmla="*/ 453 h 484"/>
                <a:gd name="T50" fmla="*/ 191 w 415"/>
                <a:gd name="T51" fmla="*/ 484 h 484"/>
                <a:gd name="T52" fmla="*/ 142 w 415"/>
                <a:gd name="T53" fmla="*/ 454 h 484"/>
                <a:gd name="T54" fmla="*/ 152 w 415"/>
                <a:gd name="T55" fmla="*/ 416 h 484"/>
                <a:gd name="T56" fmla="*/ 128 w 415"/>
                <a:gd name="T57" fmla="*/ 374 h 484"/>
                <a:gd name="T58" fmla="*/ 107 w 415"/>
                <a:gd name="T59" fmla="*/ 322 h 484"/>
                <a:gd name="T60" fmla="*/ 52 w 415"/>
                <a:gd name="T61" fmla="*/ 270 h 484"/>
                <a:gd name="T62" fmla="*/ 18 w 415"/>
                <a:gd name="T63" fmla="*/ 270 h 484"/>
                <a:gd name="T64" fmla="*/ 18 w 415"/>
                <a:gd name="T65" fmla="*/ 198 h 484"/>
                <a:gd name="T66" fmla="*/ 0 w 415"/>
                <a:gd name="T67" fmla="*/ 171 h 484"/>
                <a:gd name="T68" fmla="*/ 39 w 415"/>
                <a:gd name="T69" fmla="*/ 130 h 484"/>
                <a:gd name="T70" fmla="*/ 30 w 415"/>
                <a:gd name="T71" fmla="*/ 33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5"/>
                <a:gd name="T109" fmla="*/ 0 h 484"/>
                <a:gd name="T110" fmla="*/ 415 w 415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5" h="484">
                  <a:moveTo>
                    <a:pt x="30" y="33"/>
                  </a:moveTo>
                  <a:lnTo>
                    <a:pt x="61" y="28"/>
                  </a:lnTo>
                  <a:lnTo>
                    <a:pt x="90" y="28"/>
                  </a:lnTo>
                  <a:lnTo>
                    <a:pt x="107" y="0"/>
                  </a:lnTo>
                  <a:lnTo>
                    <a:pt x="121" y="36"/>
                  </a:lnTo>
                  <a:lnTo>
                    <a:pt x="166" y="36"/>
                  </a:lnTo>
                  <a:lnTo>
                    <a:pt x="189" y="68"/>
                  </a:lnTo>
                  <a:lnTo>
                    <a:pt x="236" y="59"/>
                  </a:lnTo>
                  <a:lnTo>
                    <a:pt x="267" y="80"/>
                  </a:lnTo>
                  <a:lnTo>
                    <a:pt x="325" y="95"/>
                  </a:lnTo>
                  <a:lnTo>
                    <a:pt x="336" y="121"/>
                  </a:lnTo>
                  <a:lnTo>
                    <a:pt x="365" y="122"/>
                  </a:lnTo>
                  <a:lnTo>
                    <a:pt x="356" y="147"/>
                  </a:lnTo>
                  <a:lnTo>
                    <a:pt x="367" y="176"/>
                  </a:lnTo>
                  <a:lnTo>
                    <a:pt x="347" y="211"/>
                  </a:lnTo>
                  <a:lnTo>
                    <a:pt x="361" y="219"/>
                  </a:lnTo>
                  <a:lnTo>
                    <a:pt x="394" y="180"/>
                  </a:lnTo>
                  <a:lnTo>
                    <a:pt x="392" y="167"/>
                  </a:lnTo>
                  <a:lnTo>
                    <a:pt x="406" y="161"/>
                  </a:lnTo>
                  <a:lnTo>
                    <a:pt x="415" y="180"/>
                  </a:lnTo>
                  <a:lnTo>
                    <a:pt x="389" y="207"/>
                  </a:lnTo>
                  <a:lnTo>
                    <a:pt x="379" y="268"/>
                  </a:lnTo>
                  <a:lnTo>
                    <a:pt x="379" y="371"/>
                  </a:lnTo>
                  <a:lnTo>
                    <a:pt x="394" y="389"/>
                  </a:lnTo>
                  <a:lnTo>
                    <a:pt x="388" y="453"/>
                  </a:lnTo>
                  <a:lnTo>
                    <a:pt x="191" y="484"/>
                  </a:lnTo>
                  <a:lnTo>
                    <a:pt x="142" y="454"/>
                  </a:lnTo>
                  <a:lnTo>
                    <a:pt x="152" y="416"/>
                  </a:lnTo>
                  <a:lnTo>
                    <a:pt x="128" y="374"/>
                  </a:lnTo>
                  <a:lnTo>
                    <a:pt x="107" y="322"/>
                  </a:lnTo>
                  <a:lnTo>
                    <a:pt x="52" y="270"/>
                  </a:lnTo>
                  <a:lnTo>
                    <a:pt x="18" y="270"/>
                  </a:lnTo>
                  <a:lnTo>
                    <a:pt x="18" y="198"/>
                  </a:lnTo>
                  <a:lnTo>
                    <a:pt x="0" y="171"/>
                  </a:lnTo>
                  <a:lnTo>
                    <a:pt x="39" y="130"/>
                  </a:lnTo>
                  <a:lnTo>
                    <a:pt x="30" y="33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148" name="Shape - West Virginia"/>
            <p:cNvSpPr>
              <a:spLocks noChangeAspect="1"/>
            </p:cNvSpPr>
            <p:nvPr/>
          </p:nvSpPr>
          <p:spPr bwMode="auto">
            <a:xfrm>
              <a:off x="6345237" y="2388418"/>
              <a:ext cx="550863" cy="566738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49" name="Shape - Washington"/>
            <p:cNvSpPr>
              <a:spLocks noChangeAspect="1"/>
            </p:cNvSpPr>
            <p:nvPr/>
          </p:nvSpPr>
          <p:spPr bwMode="auto">
            <a:xfrm>
              <a:off x="1463675" y="996181"/>
              <a:ext cx="835025" cy="603250"/>
            </a:xfrm>
            <a:custGeom>
              <a:avLst/>
              <a:gdLst>
                <a:gd name="T0" fmla="*/ 2147483647 w 530"/>
                <a:gd name="T1" fmla="*/ 0 h 389"/>
                <a:gd name="T2" fmla="*/ 2147483647 w 530"/>
                <a:gd name="T3" fmla="*/ 2147483647 h 389"/>
                <a:gd name="T4" fmla="*/ 2147483647 w 530"/>
                <a:gd name="T5" fmla="*/ 2147483647 h 389"/>
                <a:gd name="T6" fmla="*/ 2147483647 w 530"/>
                <a:gd name="T7" fmla="*/ 2147483647 h 389"/>
                <a:gd name="T8" fmla="*/ 2147483647 w 530"/>
                <a:gd name="T9" fmla="*/ 2147483647 h 389"/>
                <a:gd name="T10" fmla="*/ 2147483647 w 530"/>
                <a:gd name="T11" fmla="*/ 2147483647 h 389"/>
                <a:gd name="T12" fmla="*/ 2147483647 w 530"/>
                <a:gd name="T13" fmla="*/ 2147483647 h 389"/>
                <a:gd name="T14" fmla="*/ 2147483647 w 530"/>
                <a:gd name="T15" fmla="*/ 2147483647 h 389"/>
                <a:gd name="T16" fmla="*/ 2147483647 w 530"/>
                <a:gd name="T17" fmla="*/ 2147483647 h 389"/>
                <a:gd name="T18" fmla="*/ 2147483647 w 530"/>
                <a:gd name="T19" fmla="*/ 2147483647 h 389"/>
                <a:gd name="T20" fmla="*/ 2147483647 w 530"/>
                <a:gd name="T21" fmla="*/ 2147483647 h 389"/>
                <a:gd name="T22" fmla="*/ 2147483647 w 530"/>
                <a:gd name="T23" fmla="*/ 2147483647 h 389"/>
                <a:gd name="T24" fmla="*/ 2147483647 w 530"/>
                <a:gd name="T25" fmla="*/ 2147483647 h 389"/>
                <a:gd name="T26" fmla="*/ 2147483647 w 530"/>
                <a:gd name="T27" fmla="*/ 2147483647 h 389"/>
                <a:gd name="T28" fmla="*/ 2147483647 w 530"/>
                <a:gd name="T29" fmla="*/ 2147483647 h 389"/>
                <a:gd name="T30" fmla="*/ 2147483647 w 530"/>
                <a:gd name="T31" fmla="*/ 2147483647 h 389"/>
                <a:gd name="T32" fmla="*/ 2147483647 w 530"/>
                <a:gd name="T33" fmla="*/ 2147483647 h 389"/>
                <a:gd name="T34" fmla="*/ 2147483647 w 530"/>
                <a:gd name="T35" fmla="*/ 2147483647 h 389"/>
                <a:gd name="T36" fmla="*/ 2147483647 w 530"/>
                <a:gd name="T37" fmla="*/ 2147483647 h 389"/>
                <a:gd name="T38" fmla="*/ 2147483647 w 530"/>
                <a:gd name="T39" fmla="*/ 2147483647 h 389"/>
                <a:gd name="T40" fmla="*/ 0 w 530"/>
                <a:gd name="T41" fmla="*/ 2147483647 h 389"/>
                <a:gd name="T42" fmla="*/ 2147483647 w 530"/>
                <a:gd name="T43" fmla="*/ 2147483647 h 389"/>
                <a:gd name="T44" fmla="*/ 2147483647 w 530"/>
                <a:gd name="T45" fmla="*/ 2147483647 h 389"/>
                <a:gd name="T46" fmla="*/ 2147483647 w 530"/>
                <a:gd name="T47" fmla="*/ 2147483647 h 389"/>
                <a:gd name="T48" fmla="*/ 2147483647 w 530"/>
                <a:gd name="T49" fmla="*/ 2147483647 h 389"/>
                <a:gd name="T50" fmla="*/ 2147483647 w 530"/>
                <a:gd name="T51" fmla="*/ 2147483647 h 389"/>
                <a:gd name="T52" fmla="*/ 2147483647 w 530"/>
                <a:gd name="T53" fmla="*/ 2147483647 h 389"/>
                <a:gd name="T54" fmla="*/ 2147483647 w 530"/>
                <a:gd name="T55" fmla="*/ 2147483647 h 389"/>
                <a:gd name="T56" fmla="*/ 2147483647 w 530"/>
                <a:gd name="T57" fmla="*/ 2147483647 h 389"/>
                <a:gd name="T58" fmla="*/ 2147483647 w 530"/>
                <a:gd name="T59" fmla="*/ 2147483647 h 389"/>
                <a:gd name="T60" fmla="*/ 2147483647 w 530"/>
                <a:gd name="T61" fmla="*/ 2147483647 h 389"/>
                <a:gd name="T62" fmla="*/ 2147483647 w 530"/>
                <a:gd name="T63" fmla="*/ 2147483647 h 389"/>
                <a:gd name="T64" fmla="*/ 2147483647 w 530"/>
                <a:gd name="T65" fmla="*/ 2147483647 h 389"/>
                <a:gd name="T66" fmla="*/ 2147483647 w 530"/>
                <a:gd name="T67" fmla="*/ 2147483647 h 389"/>
                <a:gd name="T68" fmla="*/ 2147483647 w 530"/>
                <a:gd name="T69" fmla="*/ 2147483647 h 389"/>
                <a:gd name="T70" fmla="*/ 2147483647 w 530"/>
                <a:gd name="T71" fmla="*/ 2147483647 h 389"/>
                <a:gd name="T72" fmla="*/ 2147483647 w 530"/>
                <a:gd name="T73" fmla="*/ 2147483647 h 389"/>
                <a:gd name="T74" fmla="*/ 2147483647 w 530"/>
                <a:gd name="T75" fmla="*/ 0 h 38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30"/>
                <a:gd name="T115" fmla="*/ 0 h 389"/>
                <a:gd name="T116" fmla="*/ 530 w 530"/>
                <a:gd name="T117" fmla="*/ 389 h 38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30" h="389">
                  <a:moveTo>
                    <a:pt x="134" y="0"/>
                  </a:moveTo>
                  <a:lnTo>
                    <a:pt x="243" y="30"/>
                  </a:lnTo>
                  <a:lnTo>
                    <a:pt x="326" y="49"/>
                  </a:lnTo>
                  <a:lnTo>
                    <a:pt x="366" y="58"/>
                  </a:lnTo>
                  <a:lnTo>
                    <a:pt x="408" y="64"/>
                  </a:lnTo>
                  <a:lnTo>
                    <a:pt x="463" y="74"/>
                  </a:lnTo>
                  <a:lnTo>
                    <a:pt x="530" y="86"/>
                  </a:lnTo>
                  <a:lnTo>
                    <a:pt x="487" y="389"/>
                  </a:lnTo>
                  <a:lnTo>
                    <a:pt x="281" y="345"/>
                  </a:lnTo>
                  <a:lnTo>
                    <a:pt x="253" y="365"/>
                  </a:lnTo>
                  <a:lnTo>
                    <a:pt x="216" y="335"/>
                  </a:lnTo>
                  <a:lnTo>
                    <a:pt x="183" y="365"/>
                  </a:lnTo>
                  <a:lnTo>
                    <a:pt x="153" y="339"/>
                  </a:lnTo>
                  <a:lnTo>
                    <a:pt x="68" y="335"/>
                  </a:lnTo>
                  <a:lnTo>
                    <a:pt x="80" y="286"/>
                  </a:lnTo>
                  <a:lnTo>
                    <a:pt x="19" y="281"/>
                  </a:lnTo>
                  <a:lnTo>
                    <a:pt x="13" y="253"/>
                  </a:lnTo>
                  <a:lnTo>
                    <a:pt x="25" y="223"/>
                  </a:lnTo>
                  <a:lnTo>
                    <a:pt x="10" y="196"/>
                  </a:lnTo>
                  <a:lnTo>
                    <a:pt x="11" y="120"/>
                  </a:lnTo>
                  <a:lnTo>
                    <a:pt x="0" y="62"/>
                  </a:lnTo>
                  <a:lnTo>
                    <a:pt x="7" y="40"/>
                  </a:lnTo>
                  <a:lnTo>
                    <a:pt x="34" y="49"/>
                  </a:lnTo>
                  <a:lnTo>
                    <a:pt x="62" y="83"/>
                  </a:lnTo>
                  <a:lnTo>
                    <a:pt x="114" y="91"/>
                  </a:lnTo>
                  <a:lnTo>
                    <a:pt x="128" y="119"/>
                  </a:lnTo>
                  <a:lnTo>
                    <a:pt x="102" y="119"/>
                  </a:lnTo>
                  <a:lnTo>
                    <a:pt x="99" y="143"/>
                  </a:lnTo>
                  <a:lnTo>
                    <a:pt x="114" y="146"/>
                  </a:lnTo>
                  <a:lnTo>
                    <a:pt x="120" y="170"/>
                  </a:lnTo>
                  <a:lnTo>
                    <a:pt x="89" y="187"/>
                  </a:lnTo>
                  <a:lnTo>
                    <a:pt x="89" y="204"/>
                  </a:lnTo>
                  <a:lnTo>
                    <a:pt x="125" y="204"/>
                  </a:lnTo>
                  <a:lnTo>
                    <a:pt x="134" y="162"/>
                  </a:lnTo>
                  <a:lnTo>
                    <a:pt x="161" y="137"/>
                  </a:lnTo>
                  <a:lnTo>
                    <a:pt x="128" y="71"/>
                  </a:lnTo>
                  <a:lnTo>
                    <a:pt x="149" y="5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grpSp>
          <p:nvGrpSpPr>
            <p:cNvPr id="150" name="Shape - Virginia"/>
            <p:cNvGrpSpPr>
              <a:grpSpLocks/>
            </p:cNvGrpSpPr>
            <p:nvPr/>
          </p:nvGrpSpPr>
          <p:grpSpPr bwMode="auto">
            <a:xfrm>
              <a:off x="6276972" y="2507480"/>
              <a:ext cx="1009651" cy="596900"/>
              <a:chOff x="3911" y="1540"/>
              <a:chExt cx="636" cy="376"/>
            </a:xfrm>
            <a:solidFill>
              <a:srgbClr val="0072C0"/>
            </a:solidFill>
          </p:grpSpPr>
          <p:sp>
            <p:nvSpPr>
              <p:cNvPr id="270" name="Freeform 65"/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B0DDF4"/>
                  </a:solidFill>
                </a:endParaRPr>
              </a:p>
            </p:txBody>
          </p:sp>
          <p:sp>
            <p:nvSpPr>
              <p:cNvPr id="271" name="Freeform 66"/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1" name="Shape - Vermont"/>
            <p:cNvSpPr>
              <a:spLocks noChangeAspect="1"/>
            </p:cNvSpPr>
            <p:nvPr/>
          </p:nvSpPr>
          <p:spPr bwMode="auto">
            <a:xfrm>
              <a:off x="7172325" y="1442268"/>
              <a:ext cx="220663" cy="401638"/>
            </a:xfrm>
            <a:custGeom>
              <a:avLst/>
              <a:gdLst>
                <a:gd name="T0" fmla="*/ 0 w 139"/>
                <a:gd name="T1" fmla="*/ 2147483647 h 257"/>
                <a:gd name="T2" fmla="*/ 2147483647 w 139"/>
                <a:gd name="T3" fmla="*/ 0 h 257"/>
                <a:gd name="T4" fmla="*/ 2147483647 w 139"/>
                <a:gd name="T5" fmla="*/ 2147483647 h 257"/>
                <a:gd name="T6" fmla="*/ 2147483647 w 139"/>
                <a:gd name="T7" fmla="*/ 2147483647 h 257"/>
                <a:gd name="T8" fmla="*/ 2147483647 w 139"/>
                <a:gd name="T9" fmla="*/ 2147483647 h 257"/>
                <a:gd name="T10" fmla="*/ 2147483647 w 139"/>
                <a:gd name="T11" fmla="*/ 2147483647 h 257"/>
                <a:gd name="T12" fmla="*/ 2147483647 w 139"/>
                <a:gd name="T13" fmla="*/ 2147483647 h 257"/>
                <a:gd name="T14" fmla="*/ 2147483647 w 139"/>
                <a:gd name="T15" fmla="*/ 2147483647 h 257"/>
                <a:gd name="T16" fmla="*/ 2147483647 w 139"/>
                <a:gd name="T17" fmla="*/ 2147483647 h 257"/>
                <a:gd name="T18" fmla="*/ 0 w 139"/>
                <a:gd name="T19" fmla="*/ 2147483647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57"/>
                <a:gd name="T32" fmla="*/ 139 w 139"/>
                <a:gd name="T33" fmla="*/ 257 h 2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57">
                  <a:moveTo>
                    <a:pt x="0" y="27"/>
                  </a:moveTo>
                  <a:lnTo>
                    <a:pt x="102" y="0"/>
                  </a:lnTo>
                  <a:lnTo>
                    <a:pt x="139" y="70"/>
                  </a:lnTo>
                  <a:lnTo>
                    <a:pt x="120" y="88"/>
                  </a:lnTo>
                  <a:lnTo>
                    <a:pt x="127" y="243"/>
                  </a:lnTo>
                  <a:lnTo>
                    <a:pt x="69" y="257"/>
                  </a:lnTo>
                  <a:lnTo>
                    <a:pt x="41" y="193"/>
                  </a:lnTo>
                  <a:lnTo>
                    <a:pt x="39" y="117"/>
                  </a:lnTo>
                  <a:lnTo>
                    <a:pt x="14" y="94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152" name="Shape - Utah"/>
            <p:cNvSpPr>
              <a:spLocks noChangeAspect="1"/>
            </p:cNvSpPr>
            <p:nvPr/>
          </p:nvSpPr>
          <p:spPr bwMode="auto">
            <a:xfrm>
              <a:off x="2351088" y="2280468"/>
              <a:ext cx="693737" cy="885825"/>
            </a:xfrm>
            <a:custGeom>
              <a:avLst/>
              <a:gdLst>
                <a:gd name="T0" fmla="*/ 2147483647 w 441"/>
                <a:gd name="T1" fmla="*/ 0 h 569"/>
                <a:gd name="T2" fmla="*/ 2147483647 w 441"/>
                <a:gd name="T3" fmla="*/ 2147483647 h 569"/>
                <a:gd name="T4" fmla="*/ 2147483647 w 441"/>
                <a:gd name="T5" fmla="*/ 2147483647 h 569"/>
                <a:gd name="T6" fmla="*/ 2147483647 w 441"/>
                <a:gd name="T7" fmla="*/ 2147483647 h 569"/>
                <a:gd name="T8" fmla="*/ 2147483647 w 441"/>
                <a:gd name="T9" fmla="*/ 2147483647 h 569"/>
                <a:gd name="T10" fmla="*/ 0 w 441"/>
                <a:gd name="T11" fmla="*/ 2147483647 h 569"/>
                <a:gd name="T12" fmla="*/ 2147483647 w 441"/>
                <a:gd name="T13" fmla="*/ 2147483647 h 569"/>
                <a:gd name="T14" fmla="*/ 2147483647 w 441"/>
                <a:gd name="T15" fmla="*/ 0 h 5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1"/>
                <a:gd name="T25" fmla="*/ 0 h 569"/>
                <a:gd name="T26" fmla="*/ 441 w 441"/>
                <a:gd name="T27" fmla="*/ 569 h 5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1" h="569">
                  <a:moveTo>
                    <a:pt x="82" y="0"/>
                  </a:moveTo>
                  <a:lnTo>
                    <a:pt x="298" y="30"/>
                  </a:lnTo>
                  <a:lnTo>
                    <a:pt x="283" y="139"/>
                  </a:lnTo>
                  <a:lnTo>
                    <a:pt x="441" y="154"/>
                  </a:lnTo>
                  <a:lnTo>
                    <a:pt x="398" y="569"/>
                  </a:lnTo>
                  <a:lnTo>
                    <a:pt x="0" y="526"/>
                  </a:lnTo>
                  <a:lnTo>
                    <a:pt x="40" y="26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53" name="Shape - Texas"/>
            <p:cNvSpPr>
              <a:spLocks noChangeAspect="1"/>
            </p:cNvSpPr>
            <p:nvPr/>
          </p:nvSpPr>
          <p:spPr bwMode="auto">
            <a:xfrm>
              <a:off x="3225798" y="3286942"/>
              <a:ext cx="1816100" cy="1662113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1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154" name="Shape - Tennessee"/>
            <p:cNvSpPr>
              <a:spLocks noChangeAspect="1"/>
            </p:cNvSpPr>
            <p:nvPr/>
          </p:nvSpPr>
          <p:spPr bwMode="auto">
            <a:xfrm>
              <a:off x="5418137" y="3056756"/>
              <a:ext cx="1100137" cy="396875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55" name="Shape - South Dakota"/>
            <p:cNvSpPr>
              <a:spLocks noChangeAspect="1"/>
            </p:cNvSpPr>
            <p:nvPr/>
          </p:nvSpPr>
          <p:spPr bwMode="auto">
            <a:xfrm>
              <a:off x="3656012" y="1751831"/>
              <a:ext cx="920751" cy="593725"/>
            </a:xfrm>
            <a:custGeom>
              <a:avLst/>
              <a:gdLst>
                <a:gd name="T0" fmla="*/ 2147483647 w 583"/>
                <a:gd name="T1" fmla="*/ 0 h 380"/>
                <a:gd name="T2" fmla="*/ 2147483647 w 583"/>
                <a:gd name="T3" fmla="*/ 2147483647 h 380"/>
                <a:gd name="T4" fmla="*/ 0 w 583"/>
                <a:gd name="T5" fmla="*/ 2147483647 h 380"/>
                <a:gd name="T6" fmla="*/ 2147483647 w 583"/>
                <a:gd name="T7" fmla="*/ 2147483647 h 380"/>
                <a:gd name="T8" fmla="*/ 2147483647 w 583"/>
                <a:gd name="T9" fmla="*/ 2147483647 h 380"/>
                <a:gd name="T10" fmla="*/ 2147483647 w 583"/>
                <a:gd name="T11" fmla="*/ 2147483647 h 380"/>
                <a:gd name="T12" fmla="*/ 2147483647 w 583"/>
                <a:gd name="T13" fmla="*/ 2147483647 h 380"/>
                <a:gd name="T14" fmla="*/ 2147483647 w 583"/>
                <a:gd name="T15" fmla="*/ 2147483647 h 380"/>
                <a:gd name="T16" fmla="*/ 2147483647 w 583"/>
                <a:gd name="T17" fmla="*/ 2147483647 h 380"/>
                <a:gd name="T18" fmla="*/ 2147483647 w 583"/>
                <a:gd name="T19" fmla="*/ 2147483647 h 380"/>
                <a:gd name="T20" fmla="*/ 2147483647 w 583"/>
                <a:gd name="T21" fmla="*/ 2147483647 h 380"/>
                <a:gd name="T22" fmla="*/ 2147483647 w 583"/>
                <a:gd name="T23" fmla="*/ 2147483647 h 380"/>
                <a:gd name="T24" fmla="*/ 2147483647 w 583"/>
                <a:gd name="T25" fmla="*/ 2147483647 h 380"/>
                <a:gd name="T26" fmla="*/ 2147483647 w 583"/>
                <a:gd name="T27" fmla="*/ 0 h 3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3"/>
                <a:gd name="T43" fmla="*/ 0 h 380"/>
                <a:gd name="T44" fmla="*/ 583 w 583"/>
                <a:gd name="T45" fmla="*/ 380 h 3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3" h="380">
                  <a:moveTo>
                    <a:pt x="11" y="0"/>
                  </a:moveTo>
                  <a:lnTo>
                    <a:pt x="9" y="147"/>
                  </a:lnTo>
                  <a:lnTo>
                    <a:pt x="0" y="320"/>
                  </a:lnTo>
                  <a:lnTo>
                    <a:pt x="424" y="326"/>
                  </a:lnTo>
                  <a:lnTo>
                    <a:pt x="468" y="350"/>
                  </a:lnTo>
                  <a:lnTo>
                    <a:pt x="500" y="317"/>
                  </a:lnTo>
                  <a:lnTo>
                    <a:pt x="583" y="380"/>
                  </a:lnTo>
                  <a:lnTo>
                    <a:pt x="571" y="314"/>
                  </a:lnTo>
                  <a:lnTo>
                    <a:pt x="579" y="264"/>
                  </a:lnTo>
                  <a:lnTo>
                    <a:pt x="583" y="91"/>
                  </a:lnTo>
                  <a:lnTo>
                    <a:pt x="546" y="54"/>
                  </a:lnTo>
                  <a:lnTo>
                    <a:pt x="561" y="6"/>
                  </a:lnTo>
                  <a:lnTo>
                    <a:pt x="284" y="4"/>
                  </a:lnTo>
                  <a:lnTo>
                    <a:pt x="11" y="0"/>
                  </a:lnTo>
                  <a:close/>
                </a:path>
              </a:pathLst>
            </a:custGeom>
            <a:pattFill prst="wdDnDiag">
              <a:fgClr>
                <a:schemeClr val="tx1">
                  <a:lumMod val="40000"/>
                  <a:lumOff val="60000"/>
                </a:schemeClr>
              </a:fgClr>
              <a:bgClr>
                <a:schemeClr val="accent2"/>
              </a:bgClr>
            </a:patt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solidFill>
                  <a:srgbClr val="000000"/>
                </a:solidFill>
                <a:highlight>
                  <a:srgbClr val="000080"/>
                </a:highlight>
              </a:endParaRPr>
            </a:p>
          </p:txBody>
        </p:sp>
        <p:sp>
          <p:nvSpPr>
            <p:cNvPr id="156" name="Shape - South Carolina"/>
            <p:cNvSpPr>
              <a:spLocks noChangeAspect="1"/>
            </p:cNvSpPr>
            <p:nvPr/>
          </p:nvSpPr>
          <p:spPr bwMode="auto">
            <a:xfrm>
              <a:off x="6359524" y="3248842"/>
              <a:ext cx="646113" cy="503238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57" name="Shape - Rhode Island"/>
            <p:cNvSpPr>
              <a:spLocks noChangeAspect="1"/>
            </p:cNvSpPr>
            <p:nvPr/>
          </p:nvSpPr>
          <p:spPr bwMode="auto">
            <a:xfrm>
              <a:off x="7483472" y="1894706"/>
              <a:ext cx="120651" cy="101600"/>
            </a:xfrm>
            <a:custGeom>
              <a:avLst/>
              <a:gdLst>
                <a:gd name="T0" fmla="*/ 0 w 77"/>
                <a:gd name="T1" fmla="*/ 2147483647 h 64"/>
                <a:gd name="T2" fmla="*/ 2147483647 w 77"/>
                <a:gd name="T3" fmla="*/ 0 h 64"/>
                <a:gd name="T4" fmla="*/ 2147483647 w 77"/>
                <a:gd name="T5" fmla="*/ 2147483647 h 64"/>
                <a:gd name="T6" fmla="*/ 2147483647 w 77"/>
                <a:gd name="T7" fmla="*/ 2147483647 h 64"/>
                <a:gd name="T8" fmla="*/ 2147483647 w 77"/>
                <a:gd name="T9" fmla="*/ 2147483647 h 64"/>
                <a:gd name="T10" fmla="*/ 2147483647 w 77"/>
                <a:gd name="T11" fmla="*/ 2147483647 h 64"/>
                <a:gd name="T12" fmla="*/ 0 w 77"/>
                <a:gd name="T13" fmla="*/ 2147483647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64"/>
                <a:gd name="T23" fmla="*/ 77 w 77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64">
                  <a:moveTo>
                    <a:pt x="0" y="10"/>
                  </a:moveTo>
                  <a:lnTo>
                    <a:pt x="32" y="0"/>
                  </a:lnTo>
                  <a:lnTo>
                    <a:pt x="77" y="33"/>
                  </a:lnTo>
                  <a:lnTo>
                    <a:pt x="68" y="42"/>
                  </a:lnTo>
                  <a:lnTo>
                    <a:pt x="46" y="42"/>
                  </a:lnTo>
                  <a:lnTo>
                    <a:pt x="35" y="6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58" name="Shape - Pennsylvania"/>
            <p:cNvSpPr>
              <a:spLocks noChangeAspect="1"/>
            </p:cNvSpPr>
            <p:nvPr/>
          </p:nvSpPr>
          <p:spPr bwMode="auto">
            <a:xfrm>
              <a:off x="6467474" y="2024881"/>
              <a:ext cx="746125" cy="482600"/>
            </a:xfrm>
            <a:custGeom>
              <a:avLst/>
              <a:gdLst>
                <a:gd name="T0" fmla="*/ 43 w 473"/>
                <a:gd name="T1" fmla="*/ 45 h 310"/>
                <a:gd name="T2" fmla="*/ 0 w 473"/>
                <a:gd name="T3" fmla="*/ 87 h 310"/>
                <a:gd name="T4" fmla="*/ 24 w 473"/>
                <a:gd name="T5" fmla="*/ 237 h 310"/>
                <a:gd name="T6" fmla="*/ 43 w 473"/>
                <a:gd name="T7" fmla="*/ 310 h 310"/>
                <a:gd name="T8" fmla="*/ 124 w 473"/>
                <a:gd name="T9" fmla="*/ 304 h 310"/>
                <a:gd name="T10" fmla="*/ 422 w 473"/>
                <a:gd name="T11" fmla="*/ 248 h 310"/>
                <a:gd name="T12" fmla="*/ 443 w 473"/>
                <a:gd name="T13" fmla="*/ 239 h 310"/>
                <a:gd name="T14" fmla="*/ 473 w 473"/>
                <a:gd name="T15" fmla="*/ 169 h 310"/>
                <a:gd name="T16" fmla="*/ 428 w 473"/>
                <a:gd name="T17" fmla="*/ 130 h 310"/>
                <a:gd name="T18" fmla="*/ 452 w 473"/>
                <a:gd name="T19" fmla="*/ 41 h 310"/>
                <a:gd name="T20" fmla="*/ 418 w 473"/>
                <a:gd name="T21" fmla="*/ 32 h 310"/>
                <a:gd name="T22" fmla="*/ 418 w 473"/>
                <a:gd name="T23" fmla="*/ 9 h 310"/>
                <a:gd name="T24" fmla="*/ 403 w 473"/>
                <a:gd name="T25" fmla="*/ 0 h 310"/>
                <a:gd name="T26" fmla="*/ 57 w 473"/>
                <a:gd name="T27" fmla="*/ 64 h 310"/>
                <a:gd name="T28" fmla="*/ 43 w 473"/>
                <a:gd name="T29" fmla="*/ 45 h 3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3"/>
                <a:gd name="T46" fmla="*/ 0 h 310"/>
                <a:gd name="T47" fmla="*/ 473 w 473"/>
                <a:gd name="T48" fmla="*/ 310 h 3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3" h="310">
                  <a:moveTo>
                    <a:pt x="43" y="45"/>
                  </a:moveTo>
                  <a:lnTo>
                    <a:pt x="0" y="87"/>
                  </a:lnTo>
                  <a:lnTo>
                    <a:pt x="24" y="237"/>
                  </a:lnTo>
                  <a:lnTo>
                    <a:pt x="43" y="310"/>
                  </a:lnTo>
                  <a:lnTo>
                    <a:pt x="124" y="304"/>
                  </a:lnTo>
                  <a:lnTo>
                    <a:pt x="422" y="248"/>
                  </a:lnTo>
                  <a:lnTo>
                    <a:pt x="443" y="239"/>
                  </a:lnTo>
                  <a:lnTo>
                    <a:pt x="473" y="169"/>
                  </a:lnTo>
                  <a:lnTo>
                    <a:pt x="428" y="130"/>
                  </a:lnTo>
                  <a:lnTo>
                    <a:pt x="452" y="41"/>
                  </a:lnTo>
                  <a:lnTo>
                    <a:pt x="418" y="32"/>
                  </a:lnTo>
                  <a:lnTo>
                    <a:pt x="418" y="9"/>
                  </a:lnTo>
                  <a:lnTo>
                    <a:pt x="403" y="0"/>
                  </a:lnTo>
                  <a:lnTo>
                    <a:pt x="57" y="64"/>
                  </a:lnTo>
                  <a:lnTo>
                    <a:pt x="43" y="45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159" name="Shape - Oregon"/>
            <p:cNvSpPr>
              <a:spLocks noChangeAspect="1"/>
            </p:cNvSpPr>
            <p:nvPr/>
          </p:nvSpPr>
          <p:spPr bwMode="auto">
            <a:xfrm>
              <a:off x="1263649" y="1432743"/>
              <a:ext cx="1044575" cy="784225"/>
            </a:xfrm>
            <a:custGeom>
              <a:avLst/>
              <a:gdLst>
                <a:gd name="T0" fmla="*/ 145 w 662"/>
                <a:gd name="T1" fmla="*/ 0 h 505"/>
                <a:gd name="T2" fmla="*/ 126 w 662"/>
                <a:gd name="T3" fmla="*/ 11 h 505"/>
                <a:gd name="T4" fmla="*/ 114 w 662"/>
                <a:gd name="T5" fmla="*/ 55 h 505"/>
                <a:gd name="T6" fmla="*/ 102 w 662"/>
                <a:gd name="T7" fmla="*/ 93 h 505"/>
                <a:gd name="T8" fmla="*/ 93 w 662"/>
                <a:gd name="T9" fmla="*/ 123 h 505"/>
                <a:gd name="T10" fmla="*/ 81 w 662"/>
                <a:gd name="T11" fmla="*/ 155 h 505"/>
                <a:gd name="T12" fmla="*/ 67 w 662"/>
                <a:gd name="T13" fmla="*/ 188 h 505"/>
                <a:gd name="T14" fmla="*/ 50 w 662"/>
                <a:gd name="T15" fmla="*/ 224 h 505"/>
                <a:gd name="T16" fmla="*/ 26 w 662"/>
                <a:gd name="T17" fmla="*/ 266 h 505"/>
                <a:gd name="T18" fmla="*/ 0 w 662"/>
                <a:gd name="T19" fmla="*/ 306 h 505"/>
                <a:gd name="T20" fmla="*/ 0 w 662"/>
                <a:gd name="T21" fmla="*/ 394 h 505"/>
                <a:gd name="T22" fmla="*/ 371 w 662"/>
                <a:gd name="T23" fmla="*/ 470 h 505"/>
                <a:gd name="T24" fmla="*/ 543 w 662"/>
                <a:gd name="T25" fmla="*/ 505 h 505"/>
                <a:gd name="T26" fmla="*/ 579 w 662"/>
                <a:gd name="T27" fmla="*/ 330 h 505"/>
                <a:gd name="T28" fmla="*/ 601 w 662"/>
                <a:gd name="T29" fmla="*/ 315 h 505"/>
                <a:gd name="T30" fmla="*/ 580 w 662"/>
                <a:gd name="T31" fmla="*/ 276 h 505"/>
                <a:gd name="T32" fmla="*/ 591 w 662"/>
                <a:gd name="T33" fmla="*/ 236 h 505"/>
                <a:gd name="T34" fmla="*/ 662 w 662"/>
                <a:gd name="T35" fmla="*/ 169 h 505"/>
                <a:gd name="T36" fmla="*/ 613 w 662"/>
                <a:gd name="T37" fmla="*/ 108 h 505"/>
                <a:gd name="T38" fmla="*/ 407 w 662"/>
                <a:gd name="T39" fmla="*/ 64 h 505"/>
                <a:gd name="T40" fmla="*/ 379 w 662"/>
                <a:gd name="T41" fmla="*/ 82 h 505"/>
                <a:gd name="T42" fmla="*/ 342 w 662"/>
                <a:gd name="T43" fmla="*/ 52 h 505"/>
                <a:gd name="T44" fmla="*/ 309 w 662"/>
                <a:gd name="T45" fmla="*/ 84 h 505"/>
                <a:gd name="T46" fmla="*/ 278 w 662"/>
                <a:gd name="T47" fmla="*/ 52 h 505"/>
                <a:gd name="T48" fmla="*/ 196 w 662"/>
                <a:gd name="T49" fmla="*/ 54 h 505"/>
                <a:gd name="T50" fmla="*/ 206 w 662"/>
                <a:gd name="T51" fmla="*/ 5 h 505"/>
                <a:gd name="T52" fmla="*/ 145 w 662"/>
                <a:gd name="T53" fmla="*/ 0 h 50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62"/>
                <a:gd name="T82" fmla="*/ 0 h 505"/>
                <a:gd name="T83" fmla="*/ 662 w 662"/>
                <a:gd name="T84" fmla="*/ 505 h 50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62" h="505">
                  <a:moveTo>
                    <a:pt x="145" y="0"/>
                  </a:moveTo>
                  <a:lnTo>
                    <a:pt x="126" y="11"/>
                  </a:lnTo>
                  <a:lnTo>
                    <a:pt x="114" y="55"/>
                  </a:lnTo>
                  <a:lnTo>
                    <a:pt x="102" y="93"/>
                  </a:lnTo>
                  <a:lnTo>
                    <a:pt x="93" y="123"/>
                  </a:lnTo>
                  <a:lnTo>
                    <a:pt x="81" y="155"/>
                  </a:lnTo>
                  <a:lnTo>
                    <a:pt x="67" y="188"/>
                  </a:lnTo>
                  <a:lnTo>
                    <a:pt x="50" y="224"/>
                  </a:lnTo>
                  <a:lnTo>
                    <a:pt x="26" y="266"/>
                  </a:lnTo>
                  <a:lnTo>
                    <a:pt x="0" y="306"/>
                  </a:lnTo>
                  <a:lnTo>
                    <a:pt x="0" y="394"/>
                  </a:lnTo>
                  <a:lnTo>
                    <a:pt x="371" y="470"/>
                  </a:lnTo>
                  <a:lnTo>
                    <a:pt x="543" y="505"/>
                  </a:lnTo>
                  <a:lnTo>
                    <a:pt x="579" y="330"/>
                  </a:lnTo>
                  <a:lnTo>
                    <a:pt x="601" y="315"/>
                  </a:lnTo>
                  <a:lnTo>
                    <a:pt x="580" y="276"/>
                  </a:lnTo>
                  <a:lnTo>
                    <a:pt x="591" y="236"/>
                  </a:lnTo>
                  <a:lnTo>
                    <a:pt x="662" y="169"/>
                  </a:lnTo>
                  <a:lnTo>
                    <a:pt x="613" y="108"/>
                  </a:lnTo>
                  <a:lnTo>
                    <a:pt x="407" y="64"/>
                  </a:lnTo>
                  <a:lnTo>
                    <a:pt x="379" y="82"/>
                  </a:lnTo>
                  <a:lnTo>
                    <a:pt x="342" y="52"/>
                  </a:lnTo>
                  <a:lnTo>
                    <a:pt x="309" y="84"/>
                  </a:lnTo>
                  <a:lnTo>
                    <a:pt x="278" y="52"/>
                  </a:lnTo>
                  <a:lnTo>
                    <a:pt x="196" y="54"/>
                  </a:lnTo>
                  <a:lnTo>
                    <a:pt x="206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60" name="Shape - Oklahoma"/>
            <p:cNvSpPr>
              <a:spLocks noChangeAspect="1"/>
            </p:cNvSpPr>
            <p:nvPr/>
          </p:nvSpPr>
          <p:spPr bwMode="auto">
            <a:xfrm>
              <a:off x="3752848" y="3191692"/>
              <a:ext cx="1125539" cy="534988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61" name="Shape - Ohio"/>
            <p:cNvSpPr>
              <a:spLocks noChangeAspect="1"/>
            </p:cNvSpPr>
            <p:nvPr/>
          </p:nvSpPr>
          <p:spPr bwMode="auto">
            <a:xfrm>
              <a:off x="5962648" y="2158230"/>
              <a:ext cx="547688" cy="619125"/>
            </a:xfrm>
            <a:custGeom>
              <a:avLst/>
              <a:gdLst>
                <a:gd name="T0" fmla="*/ 0 w 345"/>
                <a:gd name="T1" fmla="*/ 89 h 398"/>
                <a:gd name="T2" fmla="*/ 155 w 345"/>
                <a:gd name="T3" fmla="*/ 74 h 398"/>
                <a:gd name="T4" fmla="*/ 188 w 345"/>
                <a:gd name="T5" fmla="*/ 80 h 398"/>
                <a:gd name="T6" fmla="*/ 261 w 345"/>
                <a:gd name="T7" fmla="*/ 46 h 398"/>
                <a:gd name="T8" fmla="*/ 277 w 345"/>
                <a:gd name="T9" fmla="*/ 15 h 398"/>
                <a:gd name="T10" fmla="*/ 321 w 345"/>
                <a:gd name="T11" fmla="*/ 0 h 398"/>
                <a:gd name="T12" fmla="*/ 345 w 345"/>
                <a:gd name="T13" fmla="*/ 150 h 398"/>
                <a:gd name="T14" fmla="*/ 327 w 345"/>
                <a:gd name="T15" fmla="*/ 167 h 398"/>
                <a:gd name="T16" fmla="*/ 331 w 345"/>
                <a:gd name="T17" fmla="*/ 271 h 398"/>
                <a:gd name="T18" fmla="*/ 297 w 345"/>
                <a:gd name="T19" fmla="*/ 280 h 398"/>
                <a:gd name="T20" fmla="*/ 277 w 345"/>
                <a:gd name="T21" fmla="*/ 338 h 398"/>
                <a:gd name="T22" fmla="*/ 251 w 345"/>
                <a:gd name="T23" fmla="*/ 331 h 398"/>
                <a:gd name="T24" fmla="*/ 242 w 345"/>
                <a:gd name="T25" fmla="*/ 398 h 398"/>
                <a:gd name="T26" fmla="*/ 203 w 345"/>
                <a:gd name="T27" fmla="*/ 369 h 398"/>
                <a:gd name="T28" fmla="*/ 127 w 345"/>
                <a:gd name="T29" fmla="*/ 387 h 398"/>
                <a:gd name="T30" fmla="*/ 94 w 345"/>
                <a:gd name="T31" fmla="*/ 362 h 398"/>
                <a:gd name="T32" fmla="*/ 51 w 345"/>
                <a:gd name="T33" fmla="*/ 360 h 398"/>
                <a:gd name="T34" fmla="*/ 29 w 345"/>
                <a:gd name="T35" fmla="*/ 249 h 398"/>
                <a:gd name="T36" fmla="*/ 0 w 345"/>
                <a:gd name="T37" fmla="*/ 89 h 3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5"/>
                <a:gd name="T58" fmla="*/ 0 h 398"/>
                <a:gd name="T59" fmla="*/ 345 w 345"/>
                <a:gd name="T60" fmla="*/ 398 h 39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5" h="398">
                  <a:moveTo>
                    <a:pt x="0" y="89"/>
                  </a:moveTo>
                  <a:lnTo>
                    <a:pt x="155" y="74"/>
                  </a:lnTo>
                  <a:lnTo>
                    <a:pt x="188" y="80"/>
                  </a:lnTo>
                  <a:lnTo>
                    <a:pt x="261" y="46"/>
                  </a:lnTo>
                  <a:lnTo>
                    <a:pt x="277" y="15"/>
                  </a:lnTo>
                  <a:lnTo>
                    <a:pt x="321" y="0"/>
                  </a:lnTo>
                  <a:lnTo>
                    <a:pt x="345" y="150"/>
                  </a:lnTo>
                  <a:lnTo>
                    <a:pt x="327" y="167"/>
                  </a:lnTo>
                  <a:lnTo>
                    <a:pt x="331" y="271"/>
                  </a:lnTo>
                  <a:lnTo>
                    <a:pt x="297" y="280"/>
                  </a:lnTo>
                  <a:lnTo>
                    <a:pt x="277" y="338"/>
                  </a:lnTo>
                  <a:lnTo>
                    <a:pt x="251" y="331"/>
                  </a:lnTo>
                  <a:lnTo>
                    <a:pt x="242" y="398"/>
                  </a:lnTo>
                  <a:lnTo>
                    <a:pt x="203" y="369"/>
                  </a:lnTo>
                  <a:lnTo>
                    <a:pt x="127" y="387"/>
                  </a:lnTo>
                  <a:lnTo>
                    <a:pt x="94" y="362"/>
                  </a:lnTo>
                  <a:lnTo>
                    <a:pt x="51" y="360"/>
                  </a:lnTo>
                  <a:lnTo>
                    <a:pt x="29" y="24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62" name="Shape - North Dakota"/>
            <p:cNvSpPr>
              <a:spLocks noChangeAspect="1"/>
            </p:cNvSpPr>
            <p:nvPr/>
          </p:nvSpPr>
          <p:spPr bwMode="auto">
            <a:xfrm>
              <a:off x="3686174" y="1266055"/>
              <a:ext cx="876300" cy="506412"/>
            </a:xfrm>
            <a:custGeom>
              <a:avLst/>
              <a:gdLst>
                <a:gd name="T0" fmla="*/ 2147483647 w 555"/>
                <a:gd name="T1" fmla="*/ 0 h 325"/>
                <a:gd name="T2" fmla="*/ 2147483647 w 555"/>
                <a:gd name="T3" fmla="*/ 2147483647 h 325"/>
                <a:gd name="T4" fmla="*/ 2147483647 w 555"/>
                <a:gd name="T5" fmla="*/ 2147483647 h 325"/>
                <a:gd name="T6" fmla="*/ 2147483647 w 555"/>
                <a:gd name="T7" fmla="*/ 2147483647 h 325"/>
                <a:gd name="T8" fmla="*/ 2147483647 w 555"/>
                <a:gd name="T9" fmla="*/ 2147483647 h 325"/>
                <a:gd name="T10" fmla="*/ 2147483647 w 555"/>
                <a:gd name="T11" fmla="*/ 2147483647 h 325"/>
                <a:gd name="T12" fmla="*/ 2147483647 w 555"/>
                <a:gd name="T13" fmla="*/ 2147483647 h 325"/>
                <a:gd name="T14" fmla="*/ 0 w 555"/>
                <a:gd name="T15" fmla="*/ 2147483647 h 325"/>
                <a:gd name="T16" fmla="*/ 2147483647 w 555"/>
                <a:gd name="T17" fmla="*/ 0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5"/>
                <a:gd name="T28" fmla="*/ 0 h 325"/>
                <a:gd name="T29" fmla="*/ 555 w 555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5" h="325">
                  <a:moveTo>
                    <a:pt x="2" y="0"/>
                  </a:moveTo>
                  <a:lnTo>
                    <a:pt x="465" y="10"/>
                  </a:lnTo>
                  <a:lnTo>
                    <a:pt x="500" y="106"/>
                  </a:lnTo>
                  <a:lnTo>
                    <a:pt x="532" y="179"/>
                  </a:lnTo>
                  <a:lnTo>
                    <a:pt x="555" y="298"/>
                  </a:lnTo>
                  <a:lnTo>
                    <a:pt x="541" y="325"/>
                  </a:lnTo>
                  <a:lnTo>
                    <a:pt x="370" y="320"/>
                  </a:lnTo>
                  <a:lnTo>
                    <a:pt x="0" y="31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163" name="Shape - North Carolina"/>
            <p:cNvSpPr>
              <a:spLocks noChangeAspect="1"/>
            </p:cNvSpPr>
            <p:nvPr/>
          </p:nvSpPr>
          <p:spPr bwMode="auto">
            <a:xfrm>
              <a:off x="6230937" y="2902768"/>
              <a:ext cx="1112837" cy="479425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grpSp>
          <p:nvGrpSpPr>
            <p:cNvPr id="164" name="Shape - New York"/>
            <p:cNvGrpSpPr>
              <a:grpSpLocks/>
            </p:cNvGrpSpPr>
            <p:nvPr/>
          </p:nvGrpSpPr>
          <p:grpSpPr bwMode="auto">
            <a:xfrm>
              <a:off x="6530974" y="1478781"/>
              <a:ext cx="1044575" cy="700087"/>
              <a:chOff x="4071" y="893"/>
              <a:chExt cx="658" cy="440"/>
            </a:xfrm>
            <a:solidFill>
              <a:schemeClr val="accent6"/>
            </a:solidFill>
          </p:grpSpPr>
          <p:sp>
            <p:nvSpPr>
              <p:cNvPr id="268" name="Shape -"/>
              <p:cNvSpPr>
                <a:spLocks noChangeAspect="1"/>
              </p:cNvSpPr>
              <p:nvPr/>
            </p:nvSpPr>
            <p:spPr bwMode="auto">
              <a:xfrm>
                <a:off x="4071" y="893"/>
                <a:ext cx="521" cy="417"/>
              </a:xfrm>
              <a:custGeom>
                <a:avLst/>
                <a:gdLst>
                  <a:gd name="T0" fmla="*/ 41 w 524"/>
                  <a:gd name="T1" fmla="*/ 286 h 426"/>
                  <a:gd name="T2" fmla="*/ 90 w 524"/>
                  <a:gd name="T3" fmla="*/ 261 h 426"/>
                  <a:gd name="T4" fmla="*/ 157 w 524"/>
                  <a:gd name="T5" fmla="*/ 255 h 426"/>
                  <a:gd name="T6" fmla="*/ 173 w 524"/>
                  <a:gd name="T7" fmla="*/ 233 h 426"/>
                  <a:gd name="T8" fmla="*/ 197 w 524"/>
                  <a:gd name="T9" fmla="*/ 230 h 426"/>
                  <a:gd name="T10" fmla="*/ 211 w 524"/>
                  <a:gd name="T11" fmla="*/ 206 h 426"/>
                  <a:gd name="T12" fmla="*/ 233 w 524"/>
                  <a:gd name="T13" fmla="*/ 197 h 426"/>
                  <a:gd name="T14" fmla="*/ 223 w 524"/>
                  <a:gd name="T15" fmla="*/ 152 h 426"/>
                  <a:gd name="T16" fmla="*/ 209 w 524"/>
                  <a:gd name="T17" fmla="*/ 140 h 426"/>
                  <a:gd name="T18" fmla="*/ 237 w 524"/>
                  <a:gd name="T19" fmla="*/ 104 h 426"/>
                  <a:gd name="T20" fmla="*/ 255 w 524"/>
                  <a:gd name="T21" fmla="*/ 104 h 426"/>
                  <a:gd name="T22" fmla="*/ 316 w 524"/>
                  <a:gd name="T23" fmla="*/ 28 h 426"/>
                  <a:gd name="T24" fmla="*/ 410 w 524"/>
                  <a:gd name="T25" fmla="*/ 0 h 426"/>
                  <a:gd name="T26" fmla="*/ 421 w 524"/>
                  <a:gd name="T27" fmla="*/ 72 h 426"/>
                  <a:gd name="T28" fmla="*/ 425 w 524"/>
                  <a:gd name="T29" fmla="*/ 69 h 426"/>
                  <a:gd name="T30" fmla="*/ 448 w 524"/>
                  <a:gd name="T31" fmla="*/ 94 h 426"/>
                  <a:gd name="T32" fmla="*/ 449 w 524"/>
                  <a:gd name="T33" fmla="*/ 167 h 426"/>
                  <a:gd name="T34" fmla="*/ 477 w 524"/>
                  <a:gd name="T35" fmla="*/ 227 h 426"/>
                  <a:gd name="T36" fmla="*/ 488 w 524"/>
                  <a:gd name="T37" fmla="*/ 304 h 426"/>
                  <a:gd name="T38" fmla="*/ 491 w 524"/>
                  <a:gd name="T39" fmla="*/ 371 h 426"/>
                  <a:gd name="T40" fmla="*/ 524 w 524"/>
                  <a:gd name="T41" fmla="*/ 394 h 426"/>
                  <a:gd name="T42" fmla="*/ 500 w 524"/>
                  <a:gd name="T43" fmla="*/ 426 h 426"/>
                  <a:gd name="T44" fmla="*/ 439 w 524"/>
                  <a:gd name="T45" fmla="*/ 388 h 426"/>
                  <a:gd name="T46" fmla="*/ 407 w 524"/>
                  <a:gd name="T47" fmla="*/ 391 h 426"/>
                  <a:gd name="T48" fmla="*/ 376 w 524"/>
                  <a:gd name="T49" fmla="*/ 382 h 426"/>
                  <a:gd name="T50" fmla="*/ 378 w 524"/>
                  <a:gd name="T51" fmla="*/ 359 h 426"/>
                  <a:gd name="T52" fmla="*/ 358 w 524"/>
                  <a:gd name="T53" fmla="*/ 352 h 426"/>
                  <a:gd name="T54" fmla="*/ 15 w 524"/>
                  <a:gd name="T55" fmla="*/ 417 h 426"/>
                  <a:gd name="T56" fmla="*/ 0 w 524"/>
                  <a:gd name="T57" fmla="*/ 398 h 426"/>
                  <a:gd name="T58" fmla="*/ 53 w 524"/>
                  <a:gd name="T59" fmla="*/ 322 h 426"/>
                  <a:gd name="T60" fmla="*/ 41 w 524"/>
                  <a:gd name="T61" fmla="*/ 286 h 4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24"/>
                  <a:gd name="T94" fmla="*/ 0 h 426"/>
                  <a:gd name="T95" fmla="*/ 524 w 524"/>
                  <a:gd name="T96" fmla="*/ 426 h 4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24" h="426">
                    <a:moveTo>
                      <a:pt x="41" y="286"/>
                    </a:moveTo>
                    <a:lnTo>
                      <a:pt x="90" y="261"/>
                    </a:lnTo>
                    <a:lnTo>
                      <a:pt x="157" y="255"/>
                    </a:lnTo>
                    <a:lnTo>
                      <a:pt x="173" y="233"/>
                    </a:lnTo>
                    <a:lnTo>
                      <a:pt x="197" y="230"/>
                    </a:lnTo>
                    <a:lnTo>
                      <a:pt x="211" y="206"/>
                    </a:lnTo>
                    <a:lnTo>
                      <a:pt x="233" y="197"/>
                    </a:lnTo>
                    <a:lnTo>
                      <a:pt x="223" y="152"/>
                    </a:lnTo>
                    <a:lnTo>
                      <a:pt x="209" y="140"/>
                    </a:lnTo>
                    <a:lnTo>
                      <a:pt x="237" y="104"/>
                    </a:lnTo>
                    <a:lnTo>
                      <a:pt x="255" y="104"/>
                    </a:lnTo>
                    <a:lnTo>
                      <a:pt x="316" y="28"/>
                    </a:lnTo>
                    <a:lnTo>
                      <a:pt x="410" y="0"/>
                    </a:lnTo>
                    <a:lnTo>
                      <a:pt x="421" y="72"/>
                    </a:lnTo>
                    <a:lnTo>
                      <a:pt x="425" y="69"/>
                    </a:lnTo>
                    <a:lnTo>
                      <a:pt x="448" y="94"/>
                    </a:lnTo>
                    <a:lnTo>
                      <a:pt x="449" y="167"/>
                    </a:lnTo>
                    <a:lnTo>
                      <a:pt x="477" y="227"/>
                    </a:lnTo>
                    <a:lnTo>
                      <a:pt x="488" y="304"/>
                    </a:lnTo>
                    <a:lnTo>
                      <a:pt x="491" y="371"/>
                    </a:lnTo>
                    <a:lnTo>
                      <a:pt x="524" y="394"/>
                    </a:lnTo>
                    <a:lnTo>
                      <a:pt x="500" y="426"/>
                    </a:lnTo>
                    <a:lnTo>
                      <a:pt x="439" y="388"/>
                    </a:lnTo>
                    <a:lnTo>
                      <a:pt x="407" y="391"/>
                    </a:lnTo>
                    <a:lnTo>
                      <a:pt x="376" y="382"/>
                    </a:lnTo>
                    <a:lnTo>
                      <a:pt x="378" y="359"/>
                    </a:lnTo>
                    <a:lnTo>
                      <a:pt x="358" y="352"/>
                    </a:lnTo>
                    <a:lnTo>
                      <a:pt x="15" y="417"/>
                    </a:lnTo>
                    <a:lnTo>
                      <a:pt x="0" y="398"/>
                    </a:lnTo>
                    <a:lnTo>
                      <a:pt x="53" y="322"/>
                    </a:lnTo>
                    <a:lnTo>
                      <a:pt x="41" y="286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69" name="Shape -"/>
              <p:cNvSpPr>
                <a:spLocks noChangeAspect="1"/>
              </p:cNvSpPr>
              <p:nvPr/>
            </p:nvSpPr>
            <p:spPr bwMode="auto">
              <a:xfrm>
                <a:off x="4578" y="1244"/>
                <a:ext cx="151" cy="89"/>
              </a:xfrm>
              <a:custGeom>
                <a:avLst/>
                <a:gdLst>
                  <a:gd name="T0" fmla="*/ 0 w 152"/>
                  <a:gd name="T1" fmla="*/ 67 h 91"/>
                  <a:gd name="T2" fmla="*/ 63 w 152"/>
                  <a:gd name="T3" fmla="*/ 37 h 91"/>
                  <a:gd name="T4" fmla="*/ 124 w 152"/>
                  <a:gd name="T5" fmla="*/ 0 h 91"/>
                  <a:gd name="T6" fmla="*/ 134 w 152"/>
                  <a:gd name="T7" fmla="*/ 1 h 91"/>
                  <a:gd name="T8" fmla="*/ 152 w 152"/>
                  <a:gd name="T9" fmla="*/ 3 h 91"/>
                  <a:gd name="T10" fmla="*/ 93 w 152"/>
                  <a:gd name="T11" fmla="*/ 50 h 91"/>
                  <a:gd name="T12" fmla="*/ 18 w 152"/>
                  <a:gd name="T13" fmla="*/ 91 h 91"/>
                  <a:gd name="T14" fmla="*/ 0 w 152"/>
                  <a:gd name="T15" fmla="*/ 67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2"/>
                  <a:gd name="T25" fmla="*/ 0 h 91"/>
                  <a:gd name="T26" fmla="*/ 152 w 152"/>
                  <a:gd name="T27" fmla="*/ 91 h 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2" h="91">
                    <a:moveTo>
                      <a:pt x="0" y="67"/>
                    </a:moveTo>
                    <a:lnTo>
                      <a:pt x="63" y="37"/>
                    </a:lnTo>
                    <a:lnTo>
                      <a:pt x="124" y="0"/>
                    </a:lnTo>
                    <a:lnTo>
                      <a:pt x="134" y="1"/>
                    </a:lnTo>
                    <a:lnTo>
                      <a:pt x="152" y="3"/>
                    </a:lnTo>
                    <a:lnTo>
                      <a:pt x="93" y="50"/>
                    </a:lnTo>
                    <a:lnTo>
                      <a:pt x="18" y="91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65" name="Shape - New Mexico"/>
            <p:cNvSpPr>
              <a:spLocks noChangeAspect="1"/>
            </p:cNvSpPr>
            <p:nvPr/>
          </p:nvSpPr>
          <p:spPr bwMode="auto">
            <a:xfrm>
              <a:off x="2868611" y="3158355"/>
              <a:ext cx="898525" cy="877887"/>
            </a:xfrm>
            <a:custGeom>
              <a:avLst/>
              <a:gdLst>
                <a:gd name="T0" fmla="*/ 2147483647 w 568"/>
                <a:gd name="T1" fmla="*/ 0 h 563"/>
                <a:gd name="T2" fmla="*/ 2147483647 w 568"/>
                <a:gd name="T3" fmla="*/ 2147483647 h 563"/>
                <a:gd name="T4" fmla="*/ 2147483647 w 568"/>
                <a:gd name="T5" fmla="*/ 2147483647 h 563"/>
                <a:gd name="T6" fmla="*/ 2147483647 w 568"/>
                <a:gd name="T7" fmla="*/ 2147483647 h 563"/>
                <a:gd name="T8" fmla="*/ 2147483647 w 568"/>
                <a:gd name="T9" fmla="*/ 2147483647 h 563"/>
                <a:gd name="T10" fmla="*/ 2147483647 w 568"/>
                <a:gd name="T11" fmla="*/ 2147483647 h 563"/>
                <a:gd name="T12" fmla="*/ 2147483647 w 568"/>
                <a:gd name="T13" fmla="*/ 2147483647 h 563"/>
                <a:gd name="T14" fmla="*/ 2147483647 w 568"/>
                <a:gd name="T15" fmla="*/ 2147483647 h 563"/>
                <a:gd name="T16" fmla="*/ 0 w 568"/>
                <a:gd name="T17" fmla="*/ 2147483647 h 563"/>
                <a:gd name="T18" fmla="*/ 2147483647 w 568"/>
                <a:gd name="T19" fmla="*/ 2147483647 h 563"/>
                <a:gd name="T20" fmla="*/ 2147483647 w 568"/>
                <a:gd name="T21" fmla="*/ 0 h 5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8"/>
                <a:gd name="T34" fmla="*/ 0 h 563"/>
                <a:gd name="T35" fmla="*/ 568 w 568"/>
                <a:gd name="T36" fmla="*/ 563 h 5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8" h="563">
                  <a:moveTo>
                    <a:pt x="69" y="0"/>
                  </a:moveTo>
                  <a:lnTo>
                    <a:pt x="568" y="22"/>
                  </a:lnTo>
                  <a:lnTo>
                    <a:pt x="544" y="520"/>
                  </a:lnTo>
                  <a:lnTo>
                    <a:pt x="382" y="511"/>
                  </a:lnTo>
                  <a:lnTo>
                    <a:pt x="230" y="507"/>
                  </a:lnTo>
                  <a:lnTo>
                    <a:pt x="230" y="526"/>
                  </a:lnTo>
                  <a:lnTo>
                    <a:pt x="103" y="526"/>
                  </a:lnTo>
                  <a:lnTo>
                    <a:pt x="95" y="563"/>
                  </a:lnTo>
                  <a:lnTo>
                    <a:pt x="0" y="551"/>
                  </a:lnTo>
                  <a:lnTo>
                    <a:pt x="54" y="13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66" name="Shape - New Jersey"/>
            <p:cNvSpPr>
              <a:spLocks noChangeAspect="1"/>
            </p:cNvSpPr>
            <p:nvPr/>
          </p:nvSpPr>
          <p:spPr bwMode="auto">
            <a:xfrm>
              <a:off x="7143748" y="2080443"/>
              <a:ext cx="196851" cy="385763"/>
            </a:xfrm>
            <a:custGeom>
              <a:avLst/>
              <a:gdLst>
                <a:gd name="T0" fmla="*/ 2147483647 w 125"/>
                <a:gd name="T1" fmla="*/ 2147483647 h 247"/>
                <a:gd name="T2" fmla="*/ 2147483647 w 125"/>
                <a:gd name="T3" fmla="*/ 0 h 247"/>
                <a:gd name="T4" fmla="*/ 2147483647 w 125"/>
                <a:gd name="T5" fmla="*/ 2147483647 h 247"/>
                <a:gd name="T6" fmla="*/ 2147483647 w 125"/>
                <a:gd name="T7" fmla="*/ 2147483647 h 247"/>
                <a:gd name="T8" fmla="*/ 2147483647 w 125"/>
                <a:gd name="T9" fmla="*/ 2147483647 h 247"/>
                <a:gd name="T10" fmla="*/ 2147483647 w 125"/>
                <a:gd name="T11" fmla="*/ 2147483647 h 247"/>
                <a:gd name="T12" fmla="*/ 2147483647 w 125"/>
                <a:gd name="T13" fmla="*/ 2147483647 h 247"/>
                <a:gd name="T14" fmla="*/ 2147483647 w 125"/>
                <a:gd name="T15" fmla="*/ 2147483647 h 247"/>
                <a:gd name="T16" fmla="*/ 2147483647 w 125"/>
                <a:gd name="T17" fmla="*/ 2147483647 h 247"/>
                <a:gd name="T18" fmla="*/ 2147483647 w 125"/>
                <a:gd name="T19" fmla="*/ 2147483647 h 247"/>
                <a:gd name="T20" fmla="*/ 2147483647 w 125"/>
                <a:gd name="T21" fmla="*/ 2147483647 h 247"/>
                <a:gd name="T22" fmla="*/ 0 w 125"/>
                <a:gd name="T23" fmla="*/ 2147483647 h 247"/>
                <a:gd name="T24" fmla="*/ 2147483647 w 125"/>
                <a:gd name="T25" fmla="*/ 2147483647 h 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247"/>
                <a:gd name="T41" fmla="*/ 125 w 125"/>
                <a:gd name="T42" fmla="*/ 247 h 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247">
                  <a:moveTo>
                    <a:pt x="22" y="2"/>
                  </a:moveTo>
                  <a:lnTo>
                    <a:pt x="52" y="0"/>
                  </a:lnTo>
                  <a:lnTo>
                    <a:pt x="112" y="37"/>
                  </a:lnTo>
                  <a:lnTo>
                    <a:pt x="103" y="67"/>
                  </a:lnTo>
                  <a:lnTo>
                    <a:pt x="124" y="86"/>
                  </a:lnTo>
                  <a:lnTo>
                    <a:pt x="125" y="203"/>
                  </a:lnTo>
                  <a:lnTo>
                    <a:pt x="104" y="247"/>
                  </a:lnTo>
                  <a:lnTo>
                    <a:pt x="81" y="231"/>
                  </a:lnTo>
                  <a:lnTo>
                    <a:pt x="55" y="230"/>
                  </a:lnTo>
                  <a:lnTo>
                    <a:pt x="12" y="206"/>
                  </a:lnTo>
                  <a:lnTo>
                    <a:pt x="45" y="133"/>
                  </a:lnTo>
                  <a:lnTo>
                    <a:pt x="0" y="94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67" name="Shape - New Hampshire"/>
            <p:cNvSpPr>
              <a:spLocks noChangeAspect="1"/>
            </p:cNvSpPr>
            <p:nvPr/>
          </p:nvSpPr>
          <p:spPr bwMode="auto">
            <a:xfrm>
              <a:off x="7334249" y="1366068"/>
              <a:ext cx="257175" cy="447675"/>
            </a:xfrm>
            <a:custGeom>
              <a:avLst/>
              <a:gdLst>
                <a:gd name="T0" fmla="*/ 2147483647 w 162"/>
                <a:gd name="T1" fmla="*/ 0 h 289"/>
                <a:gd name="T2" fmla="*/ 0 w 162"/>
                <a:gd name="T3" fmla="*/ 2147483647 h 289"/>
                <a:gd name="T4" fmla="*/ 2147483647 w 162"/>
                <a:gd name="T5" fmla="*/ 2147483647 h 289"/>
                <a:gd name="T6" fmla="*/ 2147483647 w 162"/>
                <a:gd name="T7" fmla="*/ 2147483647 h 289"/>
                <a:gd name="T8" fmla="*/ 2147483647 w 162"/>
                <a:gd name="T9" fmla="*/ 2147483647 h 289"/>
                <a:gd name="T10" fmla="*/ 2147483647 w 162"/>
                <a:gd name="T11" fmla="*/ 2147483647 h 289"/>
                <a:gd name="T12" fmla="*/ 2147483647 w 162"/>
                <a:gd name="T13" fmla="*/ 2147483647 h 289"/>
                <a:gd name="T14" fmla="*/ 2147483647 w 162"/>
                <a:gd name="T15" fmla="*/ 2147483647 h 289"/>
                <a:gd name="T16" fmla="*/ 2147483647 w 162"/>
                <a:gd name="T17" fmla="*/ 2147483647 h 289"/>
                <a:gd name="T18" fmla="*/ 2147483647 w 162"/>
                <a:gd name="T19" fmla="*/ 2147483647 h 289"/>
                <a:gd name="T20" fmla="*/ 2147483647 w 162"/>
                <a:gd name="T21" fmla="*/ 2147483647 h 289"/>
                <a:gd name="T22" fmla="*/ 2147483647 w 162"/>
                <a:gd name="T23" fmla="*/ 2147483647 h 289"/>
                <a:gd name="T24" fmla="*/ 2147483647 w 162"/>
                <a:gd name="T25" fmla="*/ 0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2"/>
                <a:gd name="T40" fmla="*/ 0 h 289"/>
                <a:gd name="T41" fmla="*/ 162 w 162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2" h="289">
                  <a:moveTo>
                    <a:pt x="34" y="0"/>
                  </a:moveTo>
                  <a:lnTo>
                    <a:pt x="0" y="51"/>
                  </a:lnTo>
                  <a:lnTo>
                    <a:pt x="37" y="118"/>
                  </a:lnTo>
                  <a:lnTo>
                    <a:pt x="15" y="136"/>
                  </a:lnTo>
                  <a:lnTo>
                    <a:pt x="24" y="289"/>
                  </a:lnTo>
                  <a:lnTo>
                    <a:pt x="115" y="267"/>
                  </a:lnTo>
                  <a:lnTo>
                    <a:pt x="138" y="267"/>
                  </a:lnTo>
                  <a:lnTo>
                    <a:pt x="152" y="250"/>
                  </a:lnTo>
                  <a:lnTo>
                    <a:pt x="152" y="222"/>
                  </a:lnTo>
                  <a:lnTo>
                    <a:pt x="162" y="204"/>
                  </a:lnTo>
                  <a:lnTo>
                    <a:pt x="112" y="182"/>
                  </a:lnTo>
                  <a:lnTo>
                    <a:pt x="46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168" name="Shape - Nevada"/>
            <p:cNvSpPr>
              <a:spLocks noChangeAspect="1"/>
            </p:cNvSpPr>
            <p:nvPr/>
          </p:nvSpPr>
          <p:spPr bwMode="auto">
            <a:xfrm>
              <a:off x="1660523" y="2143942"/>
              <a:ext cx="831851" cy="1239838"/>
            </a:xfrm>
            <a:custGeom>
              <a:avLst/>
              <a:gdLst>
                <a:gd name="T0" fmla="*/ 2147483647 w 527"/>
                <a:gd name="T1" fmla="*/ 0 h 797"/>
                <a:gd name="T2" fmla="*/ 0 w 527"/>
                <a:gd name="T3" fmla="*/ 2147483647 h 797"/>
                <a:gd name="T4" fmla="*/ 2147483647 w 527"/>
                <a:gd name="T5" fmla="*/ 2147483647 h 797"/>
                <a:gd name="T6" fmla="*/ 2147483647 w 527"/>
                <a:gd name="T7" fmla="*/ 2147483647 h 797"/>
                <a:gd name="T8" fmla="*/ 2147483647 w 527"/>
                <a:gd name="T9" fmla="*/ 2147483647 h 797"/>
                <a:gd name="T10" fmla="*/ 2147483647 w 527"/>
                <a:gd name="T11" fmla="*/ 2147483647 h 797"/>
                <a:gd name="T12" fmla="*/ 2147483647 w 527"/>
                <a:gd name="T13" fmla="*/ 2147483647 h 797"/>
                <a:gd name="T14" fmla="*/ 2147483647 w 527"/>
                <a:gd name="T15" fmla="*/ 2147483647 h 797"/>
                <a:gd name="T16" fmla="*/ 2147483647 w 527"/>
                <a:gd name="T17" fmla="*/ 2147483647 h 797"/>
                <a:gd name="T18" fmla="*/ 2147483647 w 527"/>
                <a:gd name="T19" fmla="*/ 2147483647 h 797"/>
                <a:gd name="T20" fmla="*/ 2147483647 w 527"/>
                <a:gd name="T21" fmla="*/ 2147483647 h 797"/>
                <a:gd name="T22" fmla="*/ 2147483647 w 527"/>
                <a:gd name="T23" fmla="*/ 0 h 7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7"/>
                <a:gd name="T37" fmla="*/ 0 h 797"/>
                <a:gd name="T38" fmla="*/ 527 w 527"/>
                <a:gd name="T39" fmla="*/ 797 h 7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7" h="797">
                  <a:moveTo>
                    <a:pt x="67" y="0"/>
                  </a:moveTo>
                  <a:lnTo>
                    <a:pt x="0" y="316"/>
                  </a:lnTo>
                  <a:lnTo>
                    <a:pt x="359" y="797"/>
                  </a:lnTo>
                  <a:lnTo>
                    <a:pt x="381" y="776"/>
                  </a:lnTo>
                  <a:lnTo>
                    <a:pt x="380" y="681"/>
                  </a:lnTo>
                  <a:lnTo>
                    <a:pt x="425" y="688"/>
                  </a:lnTo>
                  <a:lnTo>
                    <a:pt x="471" y="396"/>
                  </a:lnTo>
                  <a:lnTo>
                    <a:pt x="502" y="198"/>
                  </a:lnTo>
                  <a:lnTo>
                    <a:pt x="511" y="138"/>
                  </a:lnTo>
                  <a:lnTo>
                    <a:pt x="527" y="85"/>
                  </a:lnTo>
                  <a:lnTo>
                    <a:pt x="290" y="47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69" name="Shape - Nebraska"/>
            <p:cNvSpPr>
              <a:spLocks noChangeAspect="1"/>
            </p:cNvSpPr>
            <p:nvPr/>
          </p:nvSpPr>
          <p:spPr bwMode="auto">
            <a:xfrm>
              <a:off x="3648074" y="2245543"/>
              <a:ext cx="1095375" cy="487363"/>
            </a:xfrm>
            <a:custGeom>
              <a:avLst/>
              <a:gdLst>
                <a:gd name="T0" fmla="*/ 2147483647 w 695"/>
                <a:gd name="T1" fmla="*/ 0 h 313"/>
                <a:gd name="T2" fmla="*/ 0 w 695"/>
                <a:gd name="T3" fmla="*/ 2147483647 h 313"/>
                <a:gd name="T4" fmla="*/ 2147483647 w 695"/>
                <a:gd name="T5" fmla="*/ 2147483647 h 313"/>
                <a:gd name="T6" fmla="*/ 2147483647 w 695"/>
                <a:gd name="T7" fmla="*/ 2147483647 h 313"/>
                <a:gd name="T8" fmla="*/ 2147483647 w 695"/>
                <a:gd name="T9" fmla="*/ 2147483647 h 313"/>
                <a:gd name="T10" fmla="*/ 2147483647 w 695"/>
                <a:gd name="T11" fmla="*/ 2147483647 h 313"/>
                <a:gd name="T12" fmla="*/ 2147483647 w 695"/>
                <a:gd name="T13" fmla="*/ 2147483647 h 313"/>
                <a:gd name="T14" fmla="*/ 2147483647 w 695"/>
                <a:gd name="T15" fmla="*/ 2147483647 h 313"/>
                <a:gd name="T16" fmla="*/ 2147483647 w 695"/>
                <a:gd name="T17" fmla="*/ 2147483647 h 313"/>
                <a:gd name="T18" fmla="*/ 2147483647 w 695"/>
                <a:gd name="T19" fmla="*/ 2147483647 h 313"/>
                <a:gd name="T20" fmla="*/ 2147483647 w 695"/>
                <a:gd name="T21" fmla="*/ 2147483647 h 313"/>
                <a:gd name="T22" fmla="*/ 2147483647 w 695"/>
                <a:gd name="T23" fmla="*/ 2147483647 h 313"/>
                <a:gd name="T24" fmla="*/ 2147483647 w 695"/>
                <a:gd name="T25" fmla="*/ 2147483647 h 313"/>
                <a:gd name="T26" fmla="*/ 2147483647 w 695"/>
                <a:gd name="T27" fmla="*/ 2147483647 h 313"/>
                <a:gd name="T28" fmla="*/ 2147483647 w 695"/>
                <a:gd name="T29" fmla="*/ 0 h 3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95"/>
                <a:gd name="T46" fmla="*/ 0 h 313"/>
                <a:gd name="T47" fmla="*/ 695 w 695"/>
                <a:gd name="T48" fmla="*/ 313 h 3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95" h="313">
                  <a:moveTo>
                    <a:pt x="8" y="0"/>
                  </a:moveTo>
                  <a:lnTo>
                    <a:pt x="0" y="207"/>
                  </a:lnTo>
                  <a:lnTo>
                    <a:pt x="157" y="211"/>
                  </a:lnTo>
                  <a:lnTo>
                    <a:pt x="155" y="313"/>
                  </a:lnTo>
                  <a:lnTo>
                    <a:pt x="367" y="310"/>
                  </a:lnTo>
                  <a:lnTo>
                    <a:pt x="556" y="307"/>
                  </a:lnTo>
                  <a:lnTo>
                    <a:pt x="695" y="310"/>
                  </a:lnTo>
                  <a:lnTo>
                    <a:pt x="652" y="222"/>
                  </a:lnTo>
                  <a:lnTo>
                    <a:pt x="622" y="140"/>
                  </a:lnTo>
                  <a:lnTo>
                    <a:pt x="589" y="55"/>
                  </a:lnTo>
                  <a:lnTo>
                    <a:pt x="510" y="1"/>
                  </a:lnTo>
                  <a:lnTo>
                    <a:pt x="474" y="33"/>
                  </a:lnTo>
                  <a:lnTo>
                    <a:pt x="431" y="10"/>
                  </a:lnTo>
                  <a:lnTo>
                    <a:pt x="24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599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70" name="Shape - Montana"/>
            <p:cNvSpPr>
              <a:spLocks noChangeAspect="1"/>
            </p:cNvSpPr>
            <p:nvPr/>
          </p:nvSpPr>
          <p:spPr bwMode="auto">
            <a:xfrm>
              <a:off x="2373958" y="1139056"/>
              <a:ext cx="1306512" cy="803275"/>
            </a:xfrm>
            <a:custGeom>
              <a:avLst/>
              <a:gdLst>
                <a:gd name="T0" fmla="*/ 2147483647 w 828"/>
                <a:gd name="T1" fmla="*/ 0 h 516"/>
                <a:gd name="T2" fmla="*/ 2147483647 w 828"/>
                <a:gd name="T3" fmla="*/ 2147483647 h 516"/>
                <a:gd name="T4" fmla="*/ 2147483647 w 828"/>
                <a:gd name="T5" fmla="*/ 2147483647 h 516"/>
                <a:gd name="T6" fmla="*/ 2147483647 w 828"/>
                <a:gd name="T7" fmla="*/ 2147483647 h 516"/>
                <a:gd name="T8" fmla="*/ 2147483647 w 828"/>
                <a:gd name="T9" fmla="*/ 2147483647 h 516"/>
                <a:gd name="T10" fmla="*/ 2147483647 w 828"/>
                <a:gd name="T11" fmla="*/ 2147483647 h 516"/>
                <a:gd name="T12" fmla="*/ 2147483647 w 828"/>
                <a:gd name="T13" fmla="*/ 2147483647 h 516"/>
                <a:gd name="T14" fmla="*/ 2147483647 w 828"/>
                <a:gd name="T15" fmla="*/ 2147483647 h 516"/>
                <a:gd name="T16" fmla="*/ 2147483647 w 828"/>
                <a:gd name="T17" fmla="*/ 2147483647 h 516"/>
                <a:gd name="T18" fmla="*/ 2147483647 w 828"/>
                <a:gd name="T19" fmla="*/ 2147483647 h 516"/>
                <a:gd name="T20" fmla="*/ 2147483647 w 828"/>
                <a:gd name="T21" fmla="*/ 2147483647 h 516"/>
                <a:gd name="T22" fmla="*/ 2147483647 w 828"/>
                <a:gd name="T23" fmla="*/ 2147483647 h 516"/>
                <a:gd name="T24" fmla="*/ 2147483647 w 828"/>
                <a:gd name="T25" fmla="*/ 2147483647 h 516"/>
                <a:gd name="T26" fmla="*/ 2147483647 w 828"/>
                <a:gd name="T27" fmla="*/ 2147483647 h 516"/>
                <a:gd name="T28" fmla="*/ 2147483647 w 828"/>
                <a:gd name="T29" fmla="*/ 2147483647 h 516"/>
                <a:gd name="T30" fmla="*/ 2147483647 w 828"/>
                <a:gd name="T31" fmla="*/ 2147483647 h 516"/>
                <a:gd name="T32" fmla="*/ 2147483647 w 828"/>
                <a:gd name="T33" fmla="*/ 2147483647 h 516"/>
                <a:gd name="T34" fmla="*/ 0 w 828"/>
                <a:gd name="T35" fmla="*/ 2147483647 h 516"/>
                <a:gd name="T36" fmla="*/ 2147483647 w 828"/>
                <a:gd name="T37" fmla="*/ 0 h 5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8"/>
                <a:gd name="T58" fmla="*/ 0 h 516"/>
                <a:gd name="T59" fmla="*/ 828 w 828"/>
                <a:gd name="T60" fmla="*/ 516 h 5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8" h="516">
                  <a:moveTo>
                    <a:pt x="14" y="0"/>
                  </a:moveTo>
                  <a:lnTo>
                    <a:pt x="176" y="21"/>
                  </a:lnTo>
                  <a:lnTo>
                    <a:pt x="275" y="34"/>
                  </a:lnTo>
                  <a:lnTo>
                    <a:pt x="404" y="48"/>
                  </a:lnTo>
                  <a:lnTo>
                    <a:pt x="524" y="60"/>
                  </a:lnTo>
                  <a:lnTo>
                    <a:pt x="731" y="75"/>
                  </a:lnTo>
                  <a:lnTo>
                    <a:pt x="828" y="82"/>
                  </a:lnTo>
                  <a:lnTo>
                    <a:pt x="825" y="502"/>
                  </a:lnTo>
                  <a:lnTo>
                    <a:pt x="318" y="459"/>
                  </a:lnTo>
                  <a:lnTo>
                    <a:pt x="307" y="516"/>
                  </a:lnTo>
                  <a:lnTo>
                    <a:pt x="288" y="489"/>
                  </a:lnTo>
                  <a:lnTo>
                    <a:pt x="242" y="493"/>
                  </a:lnTo>
                  <a:lnTo>
                    <a:pt x="175" y="504"/>
                  </a:lnTo>
                  <a:lnTo>
                    <a:pt x="163" y="431"/>
                  </a:lnTo>
                  <a:lnTo>
                    <a:pt x="84" y="373"/>
                  </a:lnTo>
                  <a:lnTo>
                    <a:pt x="96" y="317"/>
                  </a:lnTo>
                  <a:lnTo>
                    <a:pt x="103" y="273"/>
                  </a:lnTo>
                  <a:lnTo>
                    <a:pt x="0" y="12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71" name="Shape - Missouri"/>
            <p:cNvSpPr>
              <a:spLocks noChangeAspect="1"/>
            </p:cNvSpPr>
            <p:nvPr/>
          </p:nvSpPr>
          <p:spPr bwMode="auto">
            <a:xfrm>
              <a:off x="4687886" y="2596381"/>
              <a:ext cx="863600" cy="701675"/>
            </a:xfrm>
            <a:custGeom>
              <a:avLst/>
              <a:gdLst>
                <a:gd name="T0" fmla="*/ 0 w 548"/>
                <a:gd name="T1" fmla="*/ 15 h 451"/>
                <a:gd name="T2" fmla="*/ 240 w 548"/>
                <a:gd name="T3" fmla="*/ 0 h 451"/>
                <a:gd name="T4" fmla="*/ 290 w 548"/>
                <a:gd name="T5" fmla="*/ 0 h 451"/>
                <a:gd name="T6" fmla="*/ 329 w 548"/>
                <a:gd name="T7" fmla="*/ 13 h 451"/>
                <a:gd name="T8" fmla="*/ 308 w 548"/>
                <a:gd name="T9" fmla="*/ 52 h 451"/>
                <a:gd name="T10" fmla="*/ 378 w 548"/>
                <a:gd name="T11" fmla="*/ 116 h 451"/>
                <a:gd name="T12" fmla="*/ 401 w 548"/>
                <a:gd name="T13" fmla="*/ 170 h 451"/>
                <a:gd name="T14" fmla="*/ 442 w 548"/>
                <a:gd name="T15" fmla="*/ 156 h 451"/>
                <a:gd name="T16" fmla="*/ 441 w 548"/>
                <a:gd name="T17" fmla="*/ 232 h 451"/>
                <a:gd name="T18" fmla="*/ 483 w 548"/>
                <a:gd name="T19" fmla="*/ 255 h 451"/>
                <a:gd name="T20" fmla="*/ 502 w 548"/>
                <a:gd name="T21" fmla="*/ 322 h 451"/>
                <a:gd name="T22" fmla="*/ 532 w 548"/>
                <a:gd name="T23" fmla="*/ 328 h 451"/>
                <a:gd name="T24" fmla="*/ 548 w 548"/>
                <a:gd name="T25" fmla="*/ 356 h 451"/>
                <a:gd name="T26" fmla="*/ 511 w 548"/>
                <a:gd name="T27" fmla="*/ 395 h 451"/>
                <a:gd name="T28" fmla="*/ 499 w 548"/>
                <a:gd name="T29" fmla="*/ 439 h 451"/>
                <a:gd name="T30" fmla="*/ 447 w 548"/>
                <a:gd name="T31" fmla="*/ 451 h 451"/>
                <a:gd name="T32" fmla="*/ 460 w 548"/>
                <a:gd name="T33" fmla="*/ 402 h 451"/>
                <a:gd name="T34" fmla="*/ 255 w 548"/>
                <a:gd name="T35" fmla="*/ 420 h 451"/>
                <a:gd name="T36" fmla="*/ 107 w 548"/>
                <a:gd name="T37" fmla="*/ 438 h 451"/>
                <a:gd name="T38" fmla="*/ 98 w 548"/>
                <a:gd name="T39" fmla="*/ 390 h 451"/>
                <a:gd name="T40" fmla="*/ 88 w 548"/>
                <a:gd name="T41" fmla="*/ 246 h 451"/>
                <a:gd name="T42" fmla="*/ 86 w 548"/>
                <a:gd name="T43" fmla="*/ 167 h 451"/>
                <a:gd name="T44" fmla="*/ 37 w 548"/>
                <a:gd name="T45" fmla="*/ 131 h 451"/>
                <a:gd name="T46" fmla="*/ 55 w 548"/>
                <a:gd name="T47" fmla="*/ 98 h 451"/>
                <a:gd name="T48" fmla="*/ 31 w 548"/>
                <a:gd name="T49" fmla="*/ 80 h 451"/>
                <a:gd name="T50" fmla="*/ 0 w 548"/>
                <a:gd name="T51" fmla="*/ 15 h 4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48"/>
                <a:gd name="T79" fmla="*/ 0 h 451"/>
                <a:gd name="T80" fmla="*/ 548 w 548"/>
                <a:gd name="T81" fmla="*/ 451 h 4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48" h="451">
                  <a:moveTo>
                    <a:pt x="0" y="15"/>
                  </a:moveTo>
                  <a:lnTo>
                    <a:pt x="240" y="0"/>
                  </a:lnTo>
                  <a:lnTo>
                    <a:pt x="290" y="0"/>
                  </a:lnTo>
                  <a:lnTo>
                    <a:pt x="329" y="13"/>
                  </a:lnTo>
                  <a:lnTo>
                    <a:pt x="308" y="52"/>
                  </a:lnTo>
                  <a:lnTo>
                    <a:pt x="378" y="116"/>
                  </a:lnTo>
                  <a:lnTo>
                    <a:pt x="401" y="170"/>
                  </a:lnTo>
                  <a:lnTo>
                    <a:pt x="442" y="156"/>
                  </a:lnTo>
                  <a:lnTo>
                    <a:pt x="441" y="232"/>
                  </a:lnTo>
                  <a:lnTo>
                    <a:pt x="483" y="255"/>
                  </a:lnTo>
                  <a:lnTo>
                    <a:pt x="502" y="322"/>
                  </a:lnTo>
                  <a:lnTo>
                    <a:pt x="532" y="328"/>
                  </a:lnTo>
                  <a:lnTo>
                    <a:pt x="548" y="356"/>
                  </a:lnTo>
                  <a:lnTo>
                    <a:pt x="511" y="395"/>
                  </a:lnTo>
                  <a:lnTo>
                    <a:pt x="499" y="439"/>
                  </a:lnTo>
                  <a:lnTo>
                    <a:pt x="447" y="451"/>
                  </a:lnTo>
                  <a:lnTo>
                    <a:pt x="460" y="402"/>
                  </a:lnTo>
                  <a:lnTo>
                    <a:pt x="255" y="420"/>
                  </a:lnTo>
                  <a:lnTo>
                    <a:pt x="107" y="438"/>
                  </a:lnTo>
                  <a:lnTo>
                    <a:pt x="98" y="390"/>
                  </a:lnTo>
                  <a:lnTo>
                    <a:pt x="88" y="246"/>
                  </a:lnTo>
                  <a:lnTo>
                    <a:pt x="86" y="167"/>
                  </a:lnTo>
                  <a:lnTo>
                    <a:pt x="37" y="131"/>
                  </a:lnTo>
                  <a:lnTo>
                    <a:pt x="55" y="98"/>
                  </a:lnTo>
                  <a:lnTo>
                    <a:pt x="31" y="8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599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 dirty="0">
                <a:solidFill>
                  <a:srgbClr val="000000"/>
                </a:solidFill>
              </a:endParaRPr>
            </a:p>
          </p:txBody>
        </p:sp>
        <p:sp>
          <p:nvSpPr>
            <p:cNvPr id="172" name="Shape - Mississippi"/>
            <p:cNvSpPr>
              <a:spLocks noChangeAspect="1"/>
            </p:cNvSpPr>
            <p:nvPr/>
          </p:nvSpPr>
          <p:spPr bwMode="auto">
            <a:xfrm>
              <a:off x="5303835" y="3429817"/>
              <a:ext cx="450851" cy="774700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73" name="Shape - Minnesota"/>
            <p:cNvSpPr>
              <a:spLocks noChangeAspect="1"/>
            </p:cNvSpPr>
            <p:nvPr/>
          </p:nvSpPr>
          <p:spPr bwMode="auto">
            <a:xfrm>
              <a:off x="4419598" y="1204143"/>
              <a:ext cx="857251" cy="957263"/>
            </a:xfrm>
            <a:custGeom>
              <a:avLst/>
              <a:gdLst>
                <a:gd name="T0" fmla="*/ 0 w 545"/>
                <a:gd name="T1" fmla="*/ 2147483647 h 614"/>
                <a:gd name="T2" fmla="*/ 2147483647 w 545"/>
                <a:gd name="T3" fmla="*/ 2147483647 h 614"/>
                <a:gd name="T4" fmla="*/ 2147483647 w 545"/>
                <a:gd name="T5" fmla="*/ 0 h 614"/>
                <a:gd name="T6" fmla="*/ 2147483647 w 545"/>
                <a:gd name="T7" fmla="*/ 2147483647 h 614"/>
                <a:gd name="T8" fmla="*/ 2147483647 w 545"/>
                <a:gd name="T9" fmla="*/ 2147483647 h 614"/>
                <a:gd name="T10" fmla="*/ 2147483647 w 545"/>
                <a:gd name="T11" fmla="*/ 2147483647 h 614"/>
                <a:gd name="T12" fmla="*/ 2147483647 w 545"/>
                <a:gd name="T13" fmla="*/ 2147483647 h 614"/>
                <a:gd name="T14" fmla="*/ 2147483647 w 545"/>
                <a:gd name="T15" fmla="*/ 2147483647 h 614"/>
                <a:gd name="T16" fmla="*/ 2147483647 w 545"/>
                <a:gd name="T17" fmla="*/ 2147483647 h 614"/>
                <a:gd name="T18" fmla="*/ 2147483647 w 545"/>
                <a:gd name="T19" fmla="*/ 2147483647 h 614"/>
                <a:gd name="T20" fmla="*/ 2147483647 w 545"/>
                <a:gd name="T21" fmla="*/ 2147483647 h 614"/>
                <a:gd name="T22" fmla="*/ 2147483647 w 545"/>
                <a:gd name="T23" fmla="*/ 2147483647 h 614"/>
                <a:gd name="T24" fmla="*/ 2147483647 w 545"/>
                <a:gd name="T25" fmla="*/ 2147483647 h 614"/>
                <a:gd name="T26" fmla="*/ 2147483647 w 545"/>
                <a:gd name="T27" fmla="*/ 2147483647 h 614"/>
                <a:gd name="T28" fmla="*/ 2147483647 w 545"/>
                <a:gd name="T29" fmla="*/ 2147483647 h 614"/>
                <a:gd name="T30" fmla="*/ 2147483647 w 545"/>
                <a:gd name="T31" fmla="*/ 2147483647 h 614"/>
                <a:gd name="T32" fmla="*/ 2147483647 w 545"/>
                <a:gd name="T33" fmla="*/ 2147483647 h 614"/>
                <a:gd name="T34" fmla="*/ 2147483647 w 545"/>
                <a:gd name="T35" fmla="*/ 2147483647 h 614"/>
                <a:gd name="T36" fmla="*/ 2147483647 w 545"/>
                <a:gd name="T37" fmla="*/ 2147483647 h 614"/>
                <a:gd name="T38" fmla="*/ 2147483647 w 545"/>
                <a:gd name="T39" fmla="*/ 2147483647 h 614"/>
                <a:gd name="T40" fmla="*/ 2147483647 w 545"/>
                <a:gd name="T41" fmla="*/ 2147483647 h 614"/>
                <a:gd name="T42" fmla="*/ 2147483647 w 545"/>
                <a:gd name="T43" fmla="*/ 2147483647 h 614"/>
                <a:gd name="T44" fmla="*/ 2147483647 w 545"/>
                <a:gd name="T45" fmla="*/ 2147483647 h 614"/>
                <a:gd name="T46" fmla="*/ 2147483647 w 545"/>
                <a:gd name="T47" fmla="*/ 2147483647 h 614"/>
                <a:gd name="T48" fmla="*/ 2147483647 w 545"/>
                <a:gd name="T49" fmla="*/ 2147483647 h 614"/>
                <a:gd name="T50" fmla="*/ 2147483647 w 545"/>
                <a:gd name="T51" fmla="*/ 2147483647 h 614"/>
                <a:gd name="T52" fmla="*/ 2147483647 w 545"/>
                <a:gd name="T53" fmla="*/ 2147483647 h 614"/>
                <a:gd name="T54" fmla="*/ 2147483647 w 545"/>
                <a:gd name="T55" fmla="*/ 2147483647 h 614"/>
                <a:gd name="T56" fmla="*/ 2147483647 w 545"/>
                <a:gd name="T57" fmla="*/ 2147483647 h 614"/>
                <a:gd name="T58" fmla="*/ 2147483647 w 545"/>
                <a:gd name="T59" fmla="*/ 2147483647 h 614"/>
                <a:gd name="T60" fmla="*/ 0 w 545"/>
                <a:gd name="T61" fmla="*/ 2147483647 h 61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45"/>
                <a:gd name="T94" fmla="*/ 0 h 614"/>
                <a:gd name="T95" fmla="*/ 545 w 545"/>
                <a:gd name="T96" fmla="*/ 614 h 61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45" h="614">
                  <a:moveTo>
                    <a:pt x="0" y="48"/>
                  </a:moveTo>
                  <a:lnTo>
                    <a:pt x="143" y="48"/>
                  </a:lnTo>
                  <a:lnTo>
                    <a:pt x="141" y="0"/>
                  </a:lnTo>
                  <a:lnTo>
                    <a:pt x="173" y="14"/>
                  </a:lnTo>
                  <a:lnTo>
                    <a:pt x="179" y="51"/>
                  </a:lnTo>
                  <a:lnTo>
                    <a:pt x="247" y="91"/>
                  </a:lnTo>
                  <a:lnTo>
                    <a:pt x="268" y="73"/>
                  </a:lnTo>
                  <a:lnTo>
                    <a:pt x="308" y="73"/>
                  </a:lnTo>
                  <a:lnTo>
                    <a:pt x="340" y="109"/>
                  </a:lnTo>
                  <a:lnTo>
                    <a:pt x="361" y="96"/>
                  </a:lnTo>
                  <a:lnTo>
                    <a:pt x="420" y="111"/>
                  </a:lnTo>
                  <a:lnTo>
                    <a:pt x="441" y="84"/>
                  </a:lnTo>
                  <a:lnTo>
                    <a:pt x="478" y="105"/>
                  </a:lnTo>
                  <a:lnTo>
                    <a:pt x="545" y="102"/>
                  </a:lnTo>
                  <a:lnTo>
                    <a:pt x="437" y="178"/>
                  </a:lnTo>
                  <a:lnTo>
                    <a:pt x="383" y="245"/>
                  </a:lnTo>
                  <a:lnTo>
                    <a:pt x="393" y="342"/>
                  </a:lnTo>
                  <a:lnTo>
                    <a:pt x="356" y="382"/>
                  </a:lnTo>
                  <a:lnTo>
                    <a:pt x="371" y="410"/>
                  </a:lnTo>
                  <a:lnTo>
                    <a:pt x="371" y="482"/>
                  </a:lnTo>
                  <a:lnTo>
                    <a:pt x="408" y="482"/>
                  </a:lnTo>
                  <a:lnTo>
                    <a:pt x="463" y="534"/>
                  </a:lnTo>
                  <a:lnTo>
                    <a:pt x="486" y="596"/>
                  </a:lnTo>
                  <a:lnTo>
                    <a:pt x="100" y="614"/>
                  </a:lnTo>
                  <a:lnTo>
                    <a:pt x="101" y="444"/>
                  </a:lnTo>
                  <a:lnTo>
                    <a:pt x="67" y="407"/>
                  </a:lnTo>
                  <a:lnTo>
                    <a:pt x="79" y="362"/>
                  </a:lnTo>
                  <a:lnTo>
                    <a:pt x="91" y="337"/>
                  </a:lnTo>
                  <a:lnTo>
                    <a:pt x="67" y="219"/>
                  </a:lnTo>
                  <a:lnTo>
                    <a:pt x="34" y="1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174" name="Shape - Massachusetts"/>
            <p:cNvSpPr>
              <a:spLocks noChangeAspect="1"/>
            </p:cNvSpPr>
            <p:nvPr/>
          </p:nvSpPr>
          <p:spPr bwMode="auto">
            <a:xfrm>
              <a:off x="7278686" y="1751831"/>
              <a:ext cx="468312" cy="211137"/>
            </a:xfrm>
            <a:custGeom>
              <a:avLst/>
              <a:gdLst>
                <a:gd name="T0" fmla="*/ 0 w 296"/>
                <a:gd name="T1" fmla="*/ 2147483647 h 134"/>
                <a:gd name="T2" fmla="*/ 2147483647 w 296"/>
                <a:gd name="T3" fmla="*/ 2147483647 h 134"/>
                <a:gd name="T4" fmla="*/ 2147483647 w 296"/>
                <a:gd name="T5" fmla="*/ 2147483647 h 134"/>
                <a:gd name="T6" fmla="*/ 2147483647 w 296"/>
                <a:gd name="T7" fmla="*/ 0 h 134"/>
                <a:gd name="T8" fmla="*/ 2147483647 w 296"/>
                <a:gd name="T9" fmla="*/ 2147483647 h 134"/>
                <a:gd name="T10" fmla="*/ 2147483647 w 296"/>
                <a:gd name="T11" fmla="*/ 2147483647 h 134"/>
                <a:gd name="T12" fmla="*/ 2147483647 w 296"/>
                <a:gd name="T13" fmla="*/ 2147483647 h 134"/>
                <a:gd name="T14" fmla="*/ 2147483647 w 296"/>
                <a:gd name="T15" fmla="*/ 2147483647 h 134"/>
                <a:gd name="T16" fmla="*/ 2147483647 w 296"/>
                <a:gd name="T17" fmla="*/ 2147483647 h 134"/>
                <a:gd name="T18" fmla="*/ 2147483647 w 296"/>
                <a:gd name="T19" fmla="*/ 2147483647 h 134"/>
                <a:gd name="T20" fmla="*/ 2147483647 w 296"/>
                <a:gd name="T21" fmla="*/ 2147483647 h 134"/>
                <a:gd name="T22" fmla="*/ 2147483647 w 296"/>
                <a:gd name="T23" fmla="*/ 2147483647 h 134"/>
                <a:gd name="T24" fmla="*/ 2147483647 w 296"/>
                <a:gd name="T25" fmla="*/ 2147483647 h 134"/>
                <a:gd name="T26" fmla="*/ 2147483647 w 296"/>
                <a:gd name="T27" fmla="*/ 2147483647 h 134"/>
                <a:gd name="T28" fmla="*/ 2147483647 w 296"/>
                <a:gd name="T29" fmla="*/ 2147483647 h 134"/>
                <a:gd name="T30" fmla="*/ 2147483647 w 296"/>
                <a:gd name="T31" fmla="*/ 2147483647 h 134"/>
                <a:gd name="T32" fmla="*/ 2147483647 w 296"/>
                <a:gd name="T33" fmla="*/ 2147483647 h 134"/>
                <a:gd name="T34" fmla="*/ 2147483647 w 296"/>
                <a:gd name="T35" fmla="*/ 2147483647 h 134"/>
                <a:gd name="T36" fmla="*/ 2147483647 w 296"/>
                <a:gd name="T37" fmla="*/ 2147483647 h 134"/>
                <a:gd name="T38" fmla="*/ 0 w 296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6"/>
                <a:gd name="T61" fmla="*/ 0 h 134"/>
                <a:gd name="T62" fmla="*/ 296 w 296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6" h="134">
                  <a:moveTo>
                    <a:pt x="0" y="54"/>
                  </a:moveTo>
                  <a:lnTo>
                    <a:pt x="151" y="16"/>
                  </a:lnTo>
                  <a:lnTo>
                    <a:pt x="169" y="18"/>
                  </a:lnTo>
                  <a:lnTo>
                    <a:pt x="187" y="0"/>
                  </a:lnTo>
                  <a:lnTo>
                    <a:pt x="202" y="9"/>
                  </a:lnTo>
                  <a:lnTo>
                    <a:pt x="184" y="48"/>
                  </a:lnTo>
                  <a:lnTo>
                    <a:pt x="215" y="45"/>
                  </a:lnTo>
                  <a:lnTo>
                    <a:pt x="233" y="74"/>
                  </a:lnTo>
                  <a:lnTo>
                    <a:pt x="254" y="77"/>
                  </a:lnTo>
                  <a:lnTo>
                    <a:pt x="269" y="73"/>
                  </a:lnTo>
                  <a:lnTo>
                    <a:pt x="269" y="57"/>
                  </a:lnTo>
                  <a:lnTo>
                    <a:pt x="243" y="36"/>
                  </a:lnTo>
                  <a:lnTo>
                    <a:pt x="263" y="34"/>
                  </a:lnTo>
                  <a:lnTo>
                    <a:pt x="296" y="79"/>
                  </a:lnTo>
                  <a:lnTo>
                    <a:pt x="264" y="106"/>
                  </a:lnTo>
                  <a:lnTo>
                    <a:pt x="229" y="92"/>
                  </a:lnTo>
                  <a:lnTo>
                    <a:pt x="206" y="125"/>
                  </a:lnTo>
                  <a:lnTo>
                    <a:pt x="161" y="92"/>
                  </a:lnTo>
                  <a:lnTo>
                    <a:pt x="12" y="1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grpSp>
          <p:nvGrpSpPr>
            <p:cNvPr id="175" name="Shape - Michigan"/>
            <p:cNvGrpSpPr>
              <a:grpSpLocks/>
            </p:cNvGrpSpPr>
            <p:nvPr/>
          </p:nvGrpSpPr>
          <p:grpSpPr bwMode="auto">
            <a:xfrm>
              <a:off x="5232398" y="1427981"/>
              <a:ext cx="990600" cy="882650"/>
              <a:chOff x="3254" y="860"/>
              <a:chExt cx="623" cy="557"/>
            </a:xfrm>
            <a:solidFill>
              <a:srgbClr val="0072C0"/>
            </a:solidFill>
          </p:grpSpPr>
          <p:sp>
            <p:nvSpPr>
              <p:cNvPr id="266" name="Freeform 27"/>
              <p:cNvSpPr>
                <a:spLocks noChangeAspect="1"/>
              </p:cNvSpPr>
              <p:nvPr/>
            </p:nvSpPr>
            <p:spPr bwMode="auto">
              <a:xfrm>
                <a:off x="3254" y="860"/>
                <a:ext cx="442" cy="190"/>
              </a:xfrm>
              <a:custGeom>
                <a:avLst/>
                <a:gdLst>
                  <a:gd name="T0" fmla="*/ 0 w 445"/>
                  <a:gd name="T1" fmla="*/ 100 h 193"/>
                  <a:gd name="T2" fmla="*/ 96 w 445"/>
                  <a:gd name="T3" fmla="*/ 0 h 193"/>
                  <a:gd name="T4" fmla="*/ 79 w 445"/>
                  <a:gd name="T5" fmla="*/ 41 h 193"/>
                  <a:gd name="T6" fmla="*/ 92 w 445"/>
                  <a:gd name="T7" fmla="*/ 54 h 193"/>
                  <a:gd name="T8" fmla="*/ 123 w 445"/>
                  <a:gd name="T9" fmla="*/ 36 h 193"/>
                  <a:gd name="T10" fmla="*/ 192 w 445"/>
                  <a:gd name="T11" fmla="*/ 63 h 193"/>
                  <a:gd name="T12" fmla="*/ 220 w 445"/>
                  <a:gd name="T13" fmla="*/ 41 h 193"/>
                  <a:gd name="T14" fmla="*/ 311 w 445"/>
                  <a:gd name="T15" fmla="*/ 32 h 193"/>
                  <a:gd name="T16" fmla="*/ 329 w 445"/>
                  <a:gd name="T17" fmla="*/ 55 h 193"/>
                  <a:gd name="T18" fmla="*/ 364 w 445"/>
                  <a:gd name="T19" fmla="*/ 50 h 193"/>
                  <a:gd name="T20" fmla="*/ 432 w 445"/>
                  <a:gd name="T21" fmla="*/ 78 h 193"/>
                  <a:gd name="T22" fmla="*/ 436 w 445"/>
                  <a:gd name="T23" fmla="*/ 96 h 193"/>
                  <a:gd name="T24" fmla="*/ 363 w 445"/>
                  <a:gd name="T25" fmla="*/ 114 h 193"/>
                  <a:gd name="T26" fmla="*/ 341 w 445"/>
                  <a:gd name="T27" fmla="*/ 100 h 193"/>
                  <a:gd name="T28" fmla="*/ 302 w 445"/>
                  <a:gd name="T29" fmla="*/ 105 h 193"/>
                  <a:gd name="T30" fmla="*/ 257 w 445"/>
                  <a:gd name="T31" fmla="*/ 131 h 193"/>
                  <a:gd name="T32" fmla="*/ 237 w 445"/>
                  <a:gd name="T33" fmla="*/ 133 h 193"/>
                  <a:gd name="T34" fmla="*/ 221 w 445"/>
                  <a:gd name="T35" fmla="*/ 114 h 193"/>
                  <a:gd name="T36" fmla="*/ 198 w 445"/>
                  <a:gd name="T37" fmla="*/ 182 h 193"/>
                  <a:gd name="T38" fmla="*/ 170 w 445"/>
                  <a:gd name="T39" fmla="*/ 184 h 193"/>
                  <a:gd name="T40" fmla="*/ 158 w 445"/>
                  <a:gd name="T41" fmla="*/ 156 h 193"/>
                  <a:gd name="T42" fmla="*/ 98 w 445"/>
                  <a:gd name="T43" fmla="*/ 145 h 193"/>
                  <a:gd name="T44" fmla="*/ 73 w 445"/>
                  <a:gd name="T45" fmla="*/ 124 h 193"/>
                  <a:gd name="T46" fmla="*/ 23 w 445"/>
                  <a:gd name="T47" fmla="*/ 131 h 193"/>
                  <a:gd name="T48" fmla="*/ 0 w 445"/>
                  <a:gd name="T49" fmla="*/ 100 h 1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5"/>
                  <a:gd name="T76" fmla="*/ 0 h 193"/>
                  <a:gd name="T77" fmla="*/ 445 w 445"/>
                  <a:gd name="T78" fmla="*/ 193 h 1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5" h="193">
                    <a:moveTo>
                      <a:pt x="0" y="106"/>
                    </a:moveTo>
                    <a:lnTo>
                      <a:pt x="99" y="0"/>
                    </a:lnTo>
                    <a:lnTo>
                      <a:pt x="82" y="44"/>
                    </a:lnTo>
                    <a:lnTo>
                      <a:pt x="95" y="57"/>
                    </a:lnTo>
                    <a:lnTo>
                      <a:pt x="126" y="39"/>
                    </a:lnTo>
                    <a:lnTo>
                      <a:pt x="195" y="66"/>
                    </a:lnTo>
                    <a:lnTo>
                      <a:pt x="225" y="44"/>
                    </a:lnTo>
                    <a:lnTo>
                      <a:pt x="317" y="32"/>
                    </a:lnTo>
                    <a:lnTo>
                      <a:pt x="335" y="58"/>
                    </a:lnTo>
                    <a:lnTo>
                      <a:pt x="371" y="53"/>
                    </a:lnTo>
                    <a:lnTo>
                      <a:pt x="441" y="81"/>
                    </a:lnTo>
                    <a:lnTo>
                      <a:pt x="445" y="102"/>
                    </a:lnTo>
                    <a:lnTo>
                      <a:pt x="369" y="120"/>
                    </a:lnTo>
                    <a:lnTo>
                      <a:pt x="347" y="106"/>
                    </a:lnTo>
                    <a:lnTo>
                      <a:pt x="308" y="111"/>
                    </a:lnTo>
                    <a:lnTo>
                      <a:pt x="263" y="137"/>
                    </a:lnTo>
                    <a:lnTo>
                      <a:pt x="243" y="139"/>
                    </a:lnTo>
                    <a:lnTo>
                      <a:pt x="226" y="120"/>
                    </a:lnTo>
                    <a:lnTo>
                      <a:pt x="201" y="191"/>
                    </a:lnTo>
                    <a:lnTo>
                      <a:pt x="173" y="193"/>
                    </a:lnTo>
                    <a:lnTo>
                      <a:pt x="161" y="164"/>
                    </a:lnTo>
                    <a:lnTo>
                      <a:pt x="101" y="151"/>
                    </a:lnTo>
                    <a:lnTo>
                      <a:pt x="73" y="130"/>
                    </a:lnTo>
                    <a:lnTo>
                      <a:pt x="23" y="137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67" name="Freeform 28"/>
              <p:cNvSpPr>
                <a:spLocks noChangeAspect="1"/>
              </p:cNvSpPr>
              <p:nvPr/>
            </p:nvSpPr>
            <p:spPr bwMode="auto">
              <a:xfrm>
                <a:off x="3560" y="994"/>
                <a:ext cx="317" cy="423"/>
              </a:xfrm>
              <a:custGeom>
                <a:avLst/>
                <a:gdLst>
                  <a:gd name="T0" fmla="*/ 79 w 319"/>
                  <a:gd name="T1" fmla="*/ 18 h 432"/>
                  <a:gd name="T2" fmla="*/ 90 w 319"/>
                  <a:gd name="T3" fmla="*/ 42 h 432"/>
                  <a:gd name="T4" fmla="*/ 70 w 319"/>
                  <a:gd name="T5" fmla="*/ 58 h 432"/>
                  <a:gd name="T6" fmla="*/ 69 w 319"/>
                  <a:gd name="T7" fmla="*/ 121 h 432"/>
                  <a:gd name="T8" fmla="*/ 57 w 319"/>
                  <a:gd name="T9" fmla="*/ 79 h 432"/>
                  <a:gd name="T10" fmla="*/ 11 w 319"/>
                  <a:gd name="T11" fmla="*/ 119 h 432"/>
                  <a:gd name="T12" fmla="*/ 0 w 319"/>
                  <a:gd name="T13" fmla="*/ 237 h 432"/>
                  <a:gd name="T14" fmla="*/ 30 w 319"/>
                  <a:gd name="T15" fmla="*/ 294 h 432"/>
                  <a:gd name="T16" fmla="*/ 33 w 319"/>
                  <a:gd name="T17" fmla="*/ 323 h 432"/>
                  <a:gd name="T18" fmla="*/ 34 w 319"/>
                  <a:gd name="T19" fmla="*/ 346 h 432"/>
                  <a:gd name="T20" fmla="*/ 33 w 319"/>
                  <a:gd name="T21" fmla="*/ 368 h 432"/>
                  <a:gd name="T22" fmla="*/ 27 w 319"/>
                  <a:gd name="T23" fmla="*/ 405 h 432"/>
                  <a:gd name="T24" fmla="*/ 149 w 319"/>
                  <a:gd name="T25" fmla="*/ 399 h 432"/>
                  <a:gd name="T26" fmla="*/ 312 w 319"/>
                  <a:gd name="T27" fmla="*/ 385 h 432"/>
                  <a:gd name="T28" fmla="*/ 282 w 319"/>
                  <a:gd name="T29" fmla="*/ 377 h 432"/>
                  <a:gd name="T30" fmla="*/ 265 w 319"/>
                  <a:gd name="T31" fmla="*/ 354 h 432"/>
                  <a:gd name="T32" fmla="*/ 291 w 319"/>
                  <a:gd name="T33" fmla="*/ 338 h 432"/>
                  <a:gd name="T34" fmla="*/ 291 w 319"/>
                  <a:gd name="T35" fmla="*/ 314 h 432"/>
                  <a:gd name="T36" fmla="*/ 279 w 319"/>
                  <a:gd name="T37" fmla="*/ 295 h 432"/>
                  <a:gd name="T38" fmla="*/ 291 w 319"/>
                  <a:gd name="T39" fmla="*/ 281 h 432"/>
                  <a:gd name="T40" fmla="*/ 313 w 319"/>
                  <a:gd name="T41" fmla="*/ 283 h 432"/>
                  <a:gd name="T42" fmla="*/ 309 w 319"/>
                  <a:gd name="T43" fmla="*/ 226 h 432"/>
                  <a:gd name="T44" fmla="*/ 303 w 319"/>
                  <a:gd name="T45" fmla="*/ 194 h 432"/>
                  <a:gd name="T46" fmla="*/ 289 w 319"/>
                  <a:gd name="T47" fmla="*/ 171 h 432"/>
                  <a:gd name="T48" fmla="*/ 276 w 319"/>
                  <a:gd name="T49" fmla="*/ 160 h 432"/>
                  <a:gd name="T50" fmla="*/ 255 w 319"/>
                  <a:gd name="T51" fmla="*/ 156 h 432"/>
                  <a:gd name="T52" fmla="*/ 237 w 319"/>
                  <a:gd name="T53" fmla="*/ 156 h 432"/>
                  <a:gd name="T54" fmla="*/ 218 w 319"/>
                  <a:gd name="T55" fmla="*/ 182 h 432"/>
                  <a:gd name="T56" fmla="*/ 204 w 319"/>
                  <a:gd name="T57" fmla="*/ 191 h 432"/>
                  <a:gd name="T58" fmla="*/ 195 w 319"/>
                  <a:gd name="T59" fmla="*/ 194 h 432"/>
                  <a:gd name="T60" fmla="*/ 185 w 319"/>
                  <a:gd name="T61" fmla="*/ 189 h 432"/>
                  <a:gd name="T62" fmla="*/ 182 w 319"/>
                  <a:gd name="T63" fmla="*/ 176 h 432"/>
                  <a:gd name="T64" fmla="*/ 185 w 319"/>
                  <a:gd name="T65" fmla="*/ 167 h 432"/>
                  <a:gd name="T66" fmla="*/ 194 w 319"/>
                  <a:gd name="T67" fmla="*/ 160 h 432"/>
                  <a:gd name="T68" fmla="*/ 203 w 319"/>
                  <a:gd name="T69" fmla="*/ 156 h 432"/>
                  <a:gd name="T70" fmla="*/ 212 w 319"/>
                  <a:gd name="T71" fmla="*/ 155 h 432"/>
                  <a:gd name="T72" fmla="*/ 212 w 319"/>
                  <a:gd name="T73" fmla="*/ 138 h 432"/>
                  <a:gd name="T74" fmla="*/ 236 w 319"/>
                  <a:gd name="T75" fmla="*/ 121 h 432"/>
                  <a:gd name="T76" fmla="*/ 212 w 319"/>
                  <a:gd name="T77" fmla="*/ 69 h 432"/>
                  <a:gd name="T78" fmla="*/ 212 w 319"/>
                  <a:gd name="T79" fmla="*/ 43 h 432"/>
                  <a:gd name="T80" fmla="*/ 172 w 319"/>
                  <a:gd name="T81" fmla="*/ 33 h 432"/>
                  <a:gd name="T82" fmla="*/ 113 w 319"/>
                  <a:gd name="T83" fmla="*/ 0 h 432"/>
                  <a:gd name="T84" fmla="*/ 79 w 319"/>
                  <a:gd name="T85" fmla="*/ 18 h 4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9"/>
                  <a:gd name="T130" fmla="*/ 0 h 432"/>
                  <a:gd name="T131" fmla="*/ 319 w 319"/>
                  <a:gd name="T132" fmla="*/ 432 h 43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9" h="432">
                    <a:moveTo>
                      <a:pt x="81" y="18"/>
                    </a:moveTo>
                    <a:lnTo>
                      <a:pt x="93" y="45"/>
                    </a:lnTo>
                    <a:lnTo>
                      <a:pt x="70" y="61"/>
                    </a:lnTo>
                    <a:lnTo>
                      <a:pt x="69" y="130"/>
                    </a:lnTo>
                    <a:lnTo>
                      <a:pt x="57" y="85"/>
                    </a:lnTo>
                    <a:lnTo>
                      <a:pt x="11" y="128"/>
                    </a:lnTo>
                    <a:lnTo>
                      <a:pt x="0" y="252"/>
                    </a:lnTo>
                    <a:lnTo>
                      <a:pt x="30" y="313"/>
                    </a:lnTo>
                    <a:lnTo>
                      <a:pt x="33" y="344"/>
                    </a:lnTo>
                    <a:lnTo>
                      <a:pt x="34" y="369"/>
                    </a:lnTo>
                    <a:lnTo>
                      <a:pt x="33" y="392"/>
                    </a:lnTo>
                    <a:lnTo>
                      <a:pt x="27" y="432"/>
                    </a:lnTo>
                    <a:lnTo>
                      <a:pt x="152" y="425"/>
                    </a:lnTo>
                    <a:lnTo>
                      <a:pt x="318" y="410"/>
                    </a:lnTo>
                    <a:lnTo>
                      <a:pt x="288" y="401"/>
                    </a:lnTo>
                    <a:lnTo>
                      <a:pt x="271" y="378"/>
                    </a:lnTo>
                    <a:lnTo>
                      <a:pt x="297" y="359"/>
                    </a:lnTo>
                    <a:lnTo>
                      <a:pt x="297" y="335"/>
                    </a:lnTo>
                    <a:lnTo>
                      <a:pt x="285" y="314"/>
                    </a:lnTo>
                    <a:lnTo>
                      <a:pt x="297" y="299"/>
                    </a:lnTo>
                    <a:lnTo>
                      <a:pt x="319" y="301"/>
                    </a:lnTo>
                    <a:lnTo>
                      <a:pt x="315" y="241"/>
                    </a:lnTo>
                    <a:lnTo>
                      <a:pt x="309" y="206"/>
                    </a:lnTo>
                    <a:lnTo>
                      <a:pt x="295" y="183"/>
                    </a:lnTo>
                    <a:lnTo>
                      <a:pt x="282" y="170"/>
                    </a:lnTo>
                    <a:lnTo>
                      <a:pt x="261" y="165"/>
                    </a:lnTo>
                    <a:lnTo>
                      <a:pt x="242" y="165"/>
                    </a:lnTo>
                    <a:lnTo>
                      <a:pt x="221" y="194"/>
                    </a:lnTo>
                    <a:lnTo>
                      <a:pt x="207" y="203"/>
                    </a:lnTo>
                    <a:lnTo>
                      <a:pt x="198" y="206"/>
                    </a:lnTo>
                    <a:lnTo>
                      <a:pt x="188" y="201"/>
                    </a:lnTo>
                    <a:lnTo>
                      <a:pt x="185" y="188"/>
                    </a:lnTo>
                    <a:lnTo>
                      <a:pt x="188" y="179"/>
                    </a:lnTo>
                    <a:lnTo>
                      <a:pt x="197" y="170"/>
                    </a:lnTo>
                    <a:lnTo>
                      <a:pt x="206" y="165"/>
                    </a:lnTo>
                    <a:lnTo>
                      <a:pt x="215" y="164"/>
                    </a:lnTo>
                    <a:lnTo>
                      <a:pt x="215" y="147"/>
                    </a:lnTo>
                    <a:lnTo>
                      <a:pt x="239" y="130"/>
                    </a:lnTo>
                    <a:lnTo>
                      <a:pt x="215" y="73"/>
                    </a:lnTo>
                    <a:lnTo>
                      <a:pt x="215" y="46"/>
                    </a:lnTo>
                    <a:lnTo>
                      <a:pt x="175" y="36"/>
                    </a:lnTo>
                    <a:lnTo>
                      <a:pt x="116" y="0"/>
                    </a:lnTo>
                    <a:lnTo>
                      <a:pt x="81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76" name="Shape - Maryland"/>
            <p:cNvSpPr>
              <a:spLocks noChangeAspect="1"/>
            </p:cNvSpPr>
            <p:nvPr/>
          </p:nvSpPr>
          <p:spPr bwMode="auto">
            <a:xfrm>
              <a:off x="6651623" y="2409055"/>
              <a:ext cx="635000" cy="258762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77" name="Shape - Maine"/>
            <p:cNvSpPr>
              <a:spLocks noChangeAspect="1"/>
            </p:cNvSpPr>
            <p:nvPr/>
          </p:nvSpPr>
          <p:spPr bwMode="auto">
            <a:xfrm>
              <a:off x="7388223" y="973956"/>
              <a:ext cx="492125" cy="708025"/>
            </a:xfrm>
            <a:custGeom>
              <a:avLst/>
              <a:gdLst>
                <a:gd name="T0" fmla="*/ 2147483647 w 313"/>
                <a:gd name="T1" fmla="*/ 2147483647 h 478"/>
                <a:gd name="T2" fmla="*/ 2147483647 w 313"/>
                <a:gd name="T3" fmla="*/ 2147483647 h 478"/>
                <a:gd name="T4" fmla="*/ 2147483647 w 313"/>
                <a:gd name="T5" fmla="*/ 2147483647 h 478"/>
                <a:gd name="T6" fmla="*/ 2147483647 w 313"/>
                <a:gd name="T7" fmla="*/ 2147483647 h 478"/>
                <a:gd name="T8" fmla="*/ 2147483647 w 313"/>
                <a:gd name="T9" fmla="*/ 2147483647 h 478"/>
                <a:gd name="T10" fmla="*/ 2147483647 w 313"/>
                <a:gd name="T11" fmla="*/ 2147483647 h 478"/>
                <a:gd name="T12" fmla="*/ 2147483647 w 313"/>
                <a:gd name="T13" fmla="*/ 2147483647 h 478"/>
                <a:gd name="T14" fmla="*/ 0 w 313"/>
                <a:gd name="T15" fmla="*/ 2147483647 h 478"/>
                <a:gd name="T16" fmla="*/ 2147483647 w 313"/>
                <a:gd name="T17" fmla="*/ 2147483647 h 478"/>
                <a:gd name="T18" fmla="*/ 2147483647 w 313"/>
                <a:gd name="T19" fmla="*/ 2147483647 h 478"/>
                <a:gd name="T20" fmla="*/ 2147483647 w 313"/>
                <a:gd name="T21" fmla="*/ 2147483647 h 478"/>
                <a:gd name="T22" fmla="*/ 2147483647 w 313"/>
                <a:gd name="T23" fmla="*/ 2147483647 h 478"/>
                <a:gd name="T24" fmla="*/ 2147483647 w 313"/>
                <a:gd name="T25" fmla="*/ 2147483647 h 478"/>
                <a:gd name="T26" fmla="*/ 2147483647 w 313"/>
                <a:gd name="T27" fmla="*/ 2147483647 h 478"/>
                <a:gd name="T28" fmla="*/ 2147483647 w 313"/>
                <a:gd name="T29" fmla="*/ 2147483647 h 478"/>
                <a:gd name="T30" fmla="*/ 2147483647 w 313"/>
                <a:gd name="T31" fmla="*/ 2147483647 h 478"/>
                <a:gd name="T32" fmla="*/ 2147483647 w 313"/>
                <a:gd name="T33" fmla="*/ 2147483647 h 478"/>
                <a:gd name="T34" fmla="*/ 2147483647 w 313"/>
                <a:gd name="T35" fmla="*/ 2147483647 h 478"/>
                <a:gd name="T36" fmla="*/ 2147483647 w 313"/>
                <a:gd name="T37" fmla="*/ 2147483647 h 478"/>
                <a:gd name="T38" fmla="*/ 2147483647 w 313"/>
                <a:gd name="T39" fmla="*/ 2147483647 h 478"/>
                <a:gd name="T40" fmla="*/ 2147483647 w 313"/>
                <a:gd name="T41" fmla="*/ 2147483647 h 478"/>
                <a:gd name="T42" fmla="*/ 2147483647 w 313"/>
                <a:gd name="T43" fmla="*/ 2147483647 h 478"/>
                <a:gd name="T44" fmla="*/ 2147483647 w 313"/>
                <a:gd name="T45" fmla="*/ 2147483647 h 478"/>
                <a:gd name="T46" fmla="*/ 2147483647 w 313"/>
                <a:gd name="T47" fmla="*/ 2147483647 h 478"/>
                <a:gd name="T48" fmla="*/ 2147483647 w 313"/>
                <a:gd name="T49" fmla="*/ 0 h 478"/>
                <a:gd name="T50" fmla="*/ 2147483647 w 313"/>
                <a:gd name="T51" fmla="*/ 2147483647 h 478"/>
                <a:gd name="T52" fmla="*/ 2147483647 w 313"/>
                <a:gd name="T53" fmla="*/ 2147483647 h 478"/>
                <a:gd name="T54" fmla="*/ 2147483647 w 313"/>
                <a:gd name="T55" fmla="*/ 2147483647 h 4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3"/>
                <a:gd name="T85" fmla="*/ 0 h 478"/>
                <a:gd name="T86" fmla="*/ 313 w 313"/>
                <a:gd name="T87" fmla="*/ 478 h 47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3" h="478">
                  <a:moveTo>
                    <a:pt x="73" y="15"/>
                  </a:moveTo>
                  <a:lnTo>
                    <a:pt x="27" y="103"/>
                  </a:lnTo>
                  <a:lnTo>
                    <a:pt x="49" y="136"/>
                  </a:lnTo>
                  <a:lnTo>
                    <a:pt x="27" y="176"/>
                  </a:lnTo>
                  <a:lnTo>
                    <a:pt x="40" y="189"/>
                  </a:lnTo>
                  <a:lnTo>
                    <a:pt x="31" y="216"/>
                  </a:lnTo>
                  <a:lnTo>
                    <a:pt x="31" y="261"/>
                  </a:lnTo>
                  <a:lnTo>
                    <a:pt x="0" y="277"/>
                  </a:lnTo>
                  <a:lnTo>
                    <a:pt x="12" y="291"/>
                  </a:lnTo>
                  <a:lnTo>
                    <a:pt x="78" y="457"/>
                  </a:lnTo>
                  <a:lnTo>
                    <a:pt x="130" y="478"/>
                  </a:lnTo>
                  <a:lnTo>
                    <a:pt x="127" y="444"/>
                  </a:lnTo>
                  <a:lnTo>
                    <a:pt x="152" y="417"/>
                  </a:lnTo>
                  <a:lnTo>
                    <a:pt x="143" y="389"/>
                  </a:lnTo>
                  <a:lnTo>
                    <a:pt x="207" y="355"/>
                  </a:lnTo>
                  <a:lnTo>
                    <a:pt x="210" y="308"/>
                  </a:lnTo>
                  <a:lnTo>
                    <a:pt x="248" y="305"/>
                  </a:lnTo>
                  <a:lnTo>
                    <a:pt x="277" y="270"/>
                  </a:lnTo>
                  <a:lnTo>
                    <a:pt x="313" y="246"/>
                  </a:lnTo>
                  <a:lnTo>
                    <a:pt x="313" y="216"/>
                  </a:lnTo>
                  <a:lnTo>
                    <a:pt x="264" y="207"/>
                  </a:lnTo>
                  <a:lnTo>
                    <a:pt x="255" y="174"/>
                  </a:lnTo>
                  <a:lnTo>
                    <a:pt x="206" y="170"/>
                  </a:lnTo>
                  <a:lnTo>
                    <a:pt x="166" y="28"/>
                  </a:lnTo>
                  <a:lnTo>
                    <a:pt x="148" y="0"/>
                  </a:lnTo>
                  <a:lnTo>
                    <a:pt x="98" y="12"/>
                  </a:lnTo>
                  <a:lnTo>
                    <a:pt x="90" y="25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178" name="Shape - Louisiana"/>
            <p:cNvSpPr>
              <a:spLocks noChangeAspect="1"/>
            </p:cNvSpPr>
            <p:nvPr/>
          </p:nvSpPr>
          <p:spPr bwMode="auto">
            <a:xfrm>
              <a:off x="4946649" y="3780655"/>
              <a:ext cx="773113" cy="609600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79" name="Shape - Kentucky"/>
            <p:cNvSpPr>
              <a:spLocks noChangeAspect="1"/>
            </p:cNvSpPr>
            <p:nvPr/>
          </p:nvSpPr>
          <p:spPr bwMode="auto">
            <a:xfrm>
              <a:off x="5480049" y="2717030"/>
              <a:ext cx="957263" cy="525462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80" name="Shape - Kansas"/>
            <p:cNvSpPr>
              <a:spLocks noChangeAspect="1"/>
            </p:cNvSpPr>
            <p:nvPr/>
          </p:nvSpPr>
          <p:spPr bwMode="auto">
            <a:xfrm>
              <a:off x="3879849" y="2718618"/>
              <a:ext cx="966788" cy="485775"/>
            </a:xfrm>
            <a:custGeom>
              <a:avLst/>
              <a:gdLst>
                <a:gd name="T0" fmla="*/ 2147483647 w 611"/>
                <a:gd name="T1" fmla="*/ 2147483647 h 312"/>
                <a:gd name="T2" fmla="*/ 2147483647 w 611"/>
                <a:gd name="T3" fmla="*/ 2147483647 h 312"/>
                <a:gd name="T4" fmla="*/ 0 w 611"/>
                <a:gd name="T5" fmla="*/ 2147483647 h 312"/>
                <a:gd name="T6" fmla="*/ 2147483647 w 611"/>
                <a:gd name="T7" fmla="*/ 2147483647 h 312"/>
                <a:gd name="T8" fmla="*/ 2147483647 w 611"/>
                <a:gd name="T9" fmla="*/ 2147483647 h 312"/>
                <a:gd name="T10" fmla="*/ 2147483647 w 611"/>
                <a:gd name="T11" fmla="*/ 2147483647 h 312"/>
                <a:gd name="T12" fmla="*/ 2147483647 w 611"/>
                <a:gd name="T13" fmla="*/ 2147483647 h 312"/>
                <a:gd name="T14" fmla="*/ 2147483647 w 611"/>
                <a:gd name="T15" fmla="*/ 2147483647 h 312"/>
                <a:gd name="T16" fmla="*/ 2147483647 w 611"/>
                <a:gd name="T17" fmla="*/ 0 h 312"/>
                <a:gd name="T18" fmla="*/ 2147483647 w 611"/>
                <a:gd name="T19" fmla="*/ 2147483647 h 312"/>
                <a:gd name="T20" fmla="*/ 2147483647 w 611"/>
                <a:gd name="T21" fmla="*/ 2147483647 h 3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1"/>
                <a:gd name="T34" fmla="*/ 0 h 312"/>
                <a:gd name="T35" fmla="*/ 611 w 611"/>
                <a:gd name="T36" fmla="*/ 312 h 3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1" h="312">
                  <a:moveTo>
                    <a:pt x="6" y="3"/>
                  </a:moveTo>
                  <a:lnTo>
                    <a:pt x="4" y="182"/>
                  </a:lnTo>
                  <a:lnTo>
                    <a:pt x="0" y="309"/>
                  </a:lnTo>
                  <a:lnTo>
                    <a:pt x="611" y="312"/>
                  </a:lnTo>
                  <a:lnTo>
                    <a:pt x="599" y="149"/>
                  </a:lnTo>
                  <a:lnTo>
                    <a:pt x="599" y="88"/>
                  </a:lnTo>
                  <a:lnTo>
                    <a:pt x="550" y="51"/>
                  </a:lnTo>
                  <a:lnTo>
                    <a:pt x="565" y="18"/>
                  </a:lnTo>
                  <a:lnTo>
                    <a:pt x="544" y="0"/>
                  </a:lnTo>
                  <a:lnTo>
                    <a:pt x="267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81" name="Shape - Iowa"/>
            <p:cNvSpPr>
              <a:spLocks noChangeAspect="1"/>
            </p:cNvSpPr>
            <p:nvPr/>
          </p:nvSpPr>
          <p:spPr bwMode="auto">
            <a:xfrm>
              <a:off x="4562474" y="2132830"/>
              <a:ext cx="758825" cy="487362"/>
            </a:xfrm>
            <a:custGeom>
              <a:avLst/>
              <a:gdLst>
                <a:gd name="T0" fmla="*/ 2147483647 w 481"/>
                <a:gd name="T1" fmla="*/ 2147483647 h 313"/>
                <a:gd name="T2" fmla="*/ 0 w 481"/>
                <a:gd name="T3" fmla="*/ 2147483647 h 313"/>
                <a:gd name="T4" fmla="*/ 2147483647 w 481"/>
                <a:gd name="T5" fmla="*/ 2147483647 h 313"/>
                <a:gd name="T6" fmla="*/ 2147483647 w 481"/>
                <a:gd name="T7" fmla="*/ 2147483647 h 313"/>
                <a:gd name="T8" fmla="*/ 2147483647 w 481"/>
                <a:gd name="T9" fmla="*/ 2147483647 h 313"/>
                <a:gd name="T10" fmla="*/ 2147483647 w 481"/>
                <a:gd name="T11" fmla="*/ 2147483647 h 313"/>
                <a:gd name="T12" fmla="*/ 2147483647 w 481"/>
                <a:gd name="T13" fmla="*/ 2147483647 h 313"/>
                <a:gd name="T14" fmla="*/ 2147483647 w 481"/>
                <a:gd name="T15" fmla="*/ 2147483647 h 313"/>
                <a:gd name="T16" fmla="*/ 2147483647 w 481"/>
                <a:gd name="T17" fmla="*/ 2147483647 h 313"/>
                <a:gd name="T18" fmla="*/ 2147483647 w 481"/>
                <a:gd name="T19" fmla="*/ 2147483647 h 313"/>
                <a:gd name="T20" fmla="*/ 2147483647 w 481"/>
                <a:gd name="T21" fmla="*/ 2147483647 h 313"/>
                <a:gd name="T22" fmla="*/ 2147483647 w 481"/>
                <a:gd name="T23" fmla="*/ 2147483647 h 313"/>
                <a:gd name="T24" fmla="*/ 2147483647 w 481"/>
                <a:gd name="T25" fmla="*/ 2147483647 h 313"/>
                <a:gd name="T26" fmla="*/ 2147483647 w 481"/>
                <a:gd name="T27" fmla="*/ 2147483647 h 313"/>
                <a:gd name="T28" fmla="*/ 2147483647 w 481"/>
                <a:gd name="T29" fmla="*/ 0 h 313"/>
                <a:gd name="T30" fmla="*/ 2147483647 w 481"/>
                <a:gd name="T31" fmla="*/ 2147483647 h 313"/>
                <a:gd name="T32" fmla="*/ 2147483647 w 481"/>
                <a:gd name="T33" fmla="*/ 2147483647 h 313"/>
                <a:gd name="T34" fmla="*/ 2147483647 w 481"/>
                <a:gd name="T35" fmla="*/ 2147483647 h 3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1"/>
                <a:gd name="T55" fmla="*/ 0 h 313"/>
                <a:gd name="T56" fmla="*/ 481 w 481"/>
                <a:gd name="T57" fmla="*/ 313 h 3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1" h="313">
                  <a:moveTo>
                    <a:pt x="7" y="16"/>
                  </a:moveTo>
                  <a:lnTo>
                    <a:pt x="0" y="71"/>
                  </a:lnTo>
                  <a:lnTo>
                    <a:pt x="10" y="129"/>
                  </a:lnTo>
                  <a:lnTo>
                    <a:pt x="55" y="249"/>
                  </a:lnTo>
                  <a:lnTo>
                    <a:pt x="80" y="313"/>
                  </a:lnTo>
                  <a:lnTo>
                    <a:pt x="363" y="298"/>
                  </a:lnTo>
                  <a:lnTo>
                    <a:pt x="410" y="313"/>
                  </a:lnTo>
                  <a:lnTo>
                    <a:pt x="438" y="252"/>
                  </a:lnTo>
                  <a:lnTo>
                    <a:pt x="428" y="208"/>
                  </a:lnTo>
                  <a:lnTo>
                    <a:pt x="475" y="200"/>
                  </a:lnTo>
                  <a:lnTo>
                    <a:pt x="481" y="131"/>
                  </a:lnTo>
                  <a:lnTo>
                    <a:pt x="453" y="101"/>
                  </a:lnTo>
                  <a:lnTo>
                    <a:pt x="404" y="71"/>
                  </a:lnTo>
                  <a:lnTo>
                    <a:pt x="414" y="30"/>
                  </a:lnTo>
                  <a:lnTo>
                    <a:pt x="393" y="0"/>
                  </a:lnTo>
                  <a:lnTo>
                    <a:pt x="287" y="4"/>
                  </a:lnTo>
                  <a:lnTo>
                    <a:pt x="180" y="9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182" name="Shape - Indiana"/>
            <p:cNvSpPr>
              <a:spLocks noChangeAspect="1"/>
            </p:cNvSpPr>
            <p:nvPr/>
          </p:nvSpPr>
          <p:spPr bwMode="auto">
            <a:xfrm>
              <a:off x="5635624" y="2297931"/>
              <a:ext cx="422275" cy="687387"/>
            </a:xfrm>
            <a:custGeom>
              <a:avLst/>
              <a:gdLst>
                <a:gd name="T0" fmla="*/ 0 w 268"/>
                <a:gd name="T1" fmla="*/ 2147483647 h 441"/>
                <a:gd name="T2" fmla="*/ 2147483647 w 268"/>
                <a:gd name="T3" fmla="*/ 2147483647 h 441"/>
                <a:gd name="T4" fmla="*/ 2147483647 w 268"/>
                <a:gd name="T5" fmla="*/ 2147483647 h 441"/>
                <a:gd name="T6" fmla="*/ 2147483647 w 268"/>
                <a:gd name="T7" fmla="*/ 2147483647 h 441"/>
                <a:gd name="T8" fmla="*/ 2147483647 w 268"/>
                <a:gd name="T9" fmla="*/ 2147483647 h 441"/>
                <a:gd name="T10" fmla="*/ 2147483647 w 268"/>
                <a:gd name="T11" fmla="*/ 0 h 441"/>
                <a:gd name="T12" fmla="*/ 2147483647 w 268"/>
                <a:gd name="T13" fmla="*/ 2147483647 h 441"/>
                <a:gd name="T14" fmla="*/ 2147483647 w 268"/>
                <a:gd name="T15" fmla="*/ 2147483647 h 441"/>
                <a:gd name="T16" fmla="*/ 2147483647 w 268"/>
                <a:gd name="T17" fmla="*/ 2147483647 h 441"/>
                <a:gd name="T18" fmla="*/ 2147483647 w 268"/>
                <a:gd name="T19" fmla="*/ 2147483647 h 441"/>
                <a:gd name="T20" fmla="*/ 2147483647 w 268"/>
                <a:gd name="T21" fmla="*/ 2147483647 h 441"/>
                <a:gd name="T22" fmla="*/ 2147483647 w 268"/>
                <a:gd name="T23" fmla="*/ 2147483647 h 441"/>
                <a:gd name="T24" fmla="*/ 2147483647 w 268"/>
                <a:gd name="T25" fmla="*/ 2147483647 h 441"/>
                <a:gd name="T26" fmla="*/ 2147483647 w 268"/>
                <a:gd name="T27" fmla="*/ 2147483647 h 441"/>
                <a:gd name="T28" fmla="*/ 2147483647 w 268"/>
                <a:gd name="T29" fmla="*/ 2147483647 h 441"/>
                <a:gd name="T30" fmla="*/ 0 w 268"/>
                <a:gd name="T31" fmla="*/ 2147483647 h 44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8"/>
                <a:gd name="T49" fmla="*/ 0 h 441"/>
                <a:gd name="T50" fmla="*/ 268 w 268"/>
                <a:gd name="T51" fmla="*/ 441 h 44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8" h="441">
                  <a:moveTo>
                    <a:pt x="0" y="31"/>
                  </a:moveTo>
                  <a:lnTo>
                    <a:pt x="31" y="48"/>
                  </a:lnTo>
                  <a:lnTo>
                    <a:pt x="61" y="45"/>
                  </a:lnTo>
                  <a:lnTo>
                    <a:pt x="71" y="36"/>
                  </a:lnTo>
                  <a:lnTo>
                    <a:pt x="79" y="9"/>
                  </a:lnTo>
                  <a:lnTo>
                    <a:pt x="208" y="0"/>
                  </a:lnTo>
                  <a:lnTo>
                    <a:pt x="268" y="312"/>
                  </a:lnTo>
                  <a:lnTo>
                    <a:pt x="263" y="309"/>
                  </a:lnTo>
                  <a:lnTo>
                    <a:pt x="219" y="326"/>
                  </a:lnTo>
                  <a:lnTo>
                    <a:pt x="187" y="410"/>
                  </a:lnTo>
                  <a:lnTo>
                    <a:pt x="141" y="398"/>
                  </a:lnTo>
                  <a:lnTo>
                    <a:pt x="87" y="429"/>
                  </a:lnTo>
                  <a:lnTo>
                    <a:pt x="17" y="441"/>
                  </a:lnTo>
                  <a:lnTo>
                    <a:pt x="49" y="359"/>
                  </a:lnTo>
                  <a:lnTo>
                    <a:pt x="35" y="31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83" name="Shape - Illinois"/>
            <p:cNvSpPr>
              <a:spLocks noChangeAspect="1"/>
            </p:cNvSpPr>
            <p:nvPr/>
          </p:nvSpPr>
          <p:spPr bwMode="auto">
            <a:xfrm>
              <a:off x="5173132" y="2236018"/>
              <a:ext cx="547688" cy="887413"/>
            </a:xfrm>
            <a:custGeom>
              <a:avLst/>
              <a:gdLst>
                <a:gd name="T0" fmla="*/ 64 w 346"/>
                <a:gd name="T1" fmla="*/ 33 h 571"/>
                <a:gd name="T2" fmla="*/ 262 w 346"/>
                <a:gd name="T3" fmla="*/ 0 h 571"/>
                <a:gd name="T4" fmla="*/ 294 w 346"/>
                <a:gd name="T5" fmla="*/ 70 h 571"/>
                <a:gd name="T6" fmla="*/ 334 w 346"/>
                <a:gd name="T7" fmla="*/ 362 h 571"/>
                <a:gd name="T8" fmla="*/ 346 w 346"/>
                <a:gd name="T9" fmla="*/ 401 h 571"/>
                <a:gd name="T10" fmla="*/ 314 w 346"/>
                <a:gd name="T11" fmla="*/ 478 h 571"/>
                <a:gd name="T12" fmla="*/ 314 w 346"/>
                <a:gd name="T13" fmla="*/ 532 h 571"/>
                <a:gd name="T14" fmla="*/ 279 w 346"/>
                <a:gd name="T15" fmla="*/ 526 h 571"/>
                <a:gd name="T16" fmla="*/ 280 w 346"/>
                <a:gd name="T17" fmla="*/ 571 h 571"/>
                <a:gd name="T18" fmla="*/ 243 w 346"/>
                <a:gd name="T19" fmla="*/ 553 h 571"/>
                <a:gd name="T20" fmla="*/ 223 w 346"/>
                <a:gd name="T21" fmla="*/ 559 h 571"/>
                <a:gd name="T22" fmla="*/ 195 w 346"/>
                <a:gd name="T23" fmla="*/ 554 h 571"/>
                <a:gd name="T24" fmla="*/ 174 w 346"/>
                <a:gd name="T25" fmla="*/ 486 h 571"/>
                <a:gd name="T26" fmla="*/ 134 w 346"/>
                <a:gd name="T27" fmla="*/ 465 h 571"/>
                <a:gd name="T28" fmla="*/ 134 w 346"/>
                <a:gd name="T29" fmla="*/ 392 h 571"/>
                <a:gd name="T30" fmla="*/ 94 w 346"/>
                <a:gd name="T31" fmla="*/ 401 h 571"/>
                <a:gd name="T32" fmla="*/ 71 w 346"/>
                <a:gd name="T33" fmla="*/ 347 h 571"/>
                <a:gd name="T34" fmla="*/ 0 w 346"/>
                <a:gd name="T35" fmla="*/ 285 h 571"/>
                <a:gd name="T36" fmla="*/ 52 w 346"/>
                <a:gd name="T37" fmla="*/ 186 h 571"/>
                <a:gd name="T38" fmla="*/ 37 w 346"/>
                <a:gd name="T39" fmla="*/ 140 h 571"/>
                <a:gd name="T40" fmla="*/ 89 w 346"/>
                <a:gd name="T41" fmla="*/ 131 h 571"/>
                <a:gd name="T42" fmla="*/ 94 w 346"/>
                <a:gd name="T43" fmla="*/ 67 h 571"/>
                <a:gd name="T44" fmla="*/ 64 w 346"/>
                <a:gd name="T45" fmla="*/ 33 h 5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571"/>
                <a:gd name="T71" fmla="*/ 346 w 346"/>
                <a:gd name="T72" fmla="*/ 571 h 5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571">
                  <a:moveTo>
                    <a:pt x="64" y="33"/>
                  </a:moveTo>
                  <a:lnTo>
                    <a:pt x="262" y="0"/>
                  </a:lnTo>
                  <a:lnTo>
                    <a:pt x="294" y="70"/>
                  </a:lnTo>
                  <a:lnTo>
                    <a:pt x="334" y="362"/>
                  </a:lnTo>
                  <a:lnTo>
                    <a:pt x="346" y="401"/>
                  </a:lnTo>
                  <a:lnTo>
                    <a:pt x="314" y="478"/>
                  </a:lnTo>
                  <a:lnTo>
                    <a:pt x="314" y="532"/>
                  </a:lnTo>
                  <a:lnTo>
                    <a:pt x="279" y="526"/>
                  </a:lnTo>
                  <a:lnTo>
                    <a:pt x="280" y="571"/>
                  </a:lnTo>
                  <a:lnTo>
                    <a:pt x="243" y="553"/>
                  </a:lnTo>
                  <a:lnTo>
                    <a:pt x="223" y="559"/>
                  </a:lnTo>
                  <a:lnTo>
                    <a:pt x="195" y="554"/>
                  </a:lnTo>
                  <a:lnTo>
                    <a:pt x="174" y="486"/>
                  </a:lnTo>
                  <a:lnTo>
                    <a:pt x="134" y="465"/>
                  </a:lnTo>
                  <a:lnTo>
                    <a:pt x="134" y="392"/>
                  </a:lnTo>
                  <a:lnTo>
                    <a:pt x="94" y="401"/>
                  </a:lnTo>
                  <a:lnTo>
                    <a:pt x="71" y="347"/>
                  </a:lnTo>
                  <a:lnTo>
                    <a:pt x="0" y="285"/>
                  </a:lnTo>
                  <a:lnTo>
                    <a:pt x="52" y="186"/>
                  </a:lnTo>
                  <a:lnTo>
                    <a:pt x="37" y="140"/>
                  </a:lnTo>
                  <a:lnTo>
                    <a:pt x="89" y="131"/>
                  </a:lnTo>
                  <a:lnTo>
                    <a:pt x="94" y="67"/>
                  </a:lnTo>
                  <a:lnTo>
                    <a:pt x="64" y="33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84" name="Shape - Idaho"/>
            <p:cNvSpPr>
              <a:spLocks noChangeAspect="1"/>
            </p:cNvSpPr>
            <p:nvPr/>
          </p:nvSpPr>
          <p:spPr bwMode="auto">
            <a:xfrm>
              <a:off x="2117723" y="1127943"/>
              <a:ext cx="750888" cy="1196975"/>
            </a:xfrm>
            <a:custGeom>
              <a:avLst/>
              <a:gdLst>
                <a:gd name="T0" fmla="*/ 2147483647 w 476"/>
                <a:gd name="T1" fmla="*/ 0 h 770"/>
                <a:gd name="T2" fmla="*/ 2147483647 w 476"/>
                <a:gd name="T3" fmla="*/ 2147483647 h 770"/>
                <a:gd name="T4" fmla="*/ 2147483647 w 476"/>
                <a:gd name="T5" fmla="*/ 2147483647 h 770"/>
                <a:gd name="T6" fmla="*/ 2147483647 w 476"/>
                <a:gd name="T7" fmla="*/ 2147483647 h 770"/>
                <a:gd name="T8" fmla="*/ 2147483647 w 476"/>
                <a:gd name="T9" fmla="*/ 2147483647 h 770"/>
                <a:gd name="T10" fmla="*/ 2147483647 w 476"/>
                <a:gd name="T11" fmla="*/ 2147483647 h 770"/>
                <a:gd name="T12" fmla="*/ 2147483647 w 476"/>
                <a:gd name="T13" fmla="*/ 2147483647 h 770"/>
                <a:gd name="T14" fmla="*/ 0 w 476"/>
                <a:gd name="T15" fmla="*/ 2147483647 h 770"/>
                <a:gd name="T16" fmla="*/ 2147483647 w 476"/>
                <a:gd name="T17" fmla="*/ 2147483647 h 770"/>
                <a:gd name="T18" fmla="*/ 2147483647 w 476"/>
                <a:gd name="T19" fmla="*/ 2147483647 h 770"/>
                <a:gd name="T20" fmla="*/ 2147483647 w 476"/>
                <a:gd name="T21" fmla="*/ 2147483647 h 770"/>
                <a:gd name="T22" fmla="*/ 2147483647 w 476"/>
                <a:gd name="T23" fmla="*/ 2147483647 h 770"/>
                <a:gd name="T24" fmla="*/ 2147483647 w 476"/>
                <a:gd name="T25" fmla="*/ 2147483647 h 770"/>
                <a:gd name="T26" fmla="*/ 2147483647 w 476"/>
                <a:gd name="T27" fmla="*/ 2147483647 h 770"/>
                <a:gd name="T28" fmla="*/ 2147483647 w 476"/>
                <a:gd name="T29" fmla="*/ 2147483647 h 770"/>
                <a:gd name="T30" fmla="*/ 2147483647 w 476"/>
                <a:gd name="T31" fmla="*/ 2147483647 h 770"/>
                <a:gd name="T32" fmla="*/ 2147483647 w 476"/>
                <a:gd name="T33" fmla="*/ 2147483647 h 770"/>
                <a:gd name="T34" fmla="*/ 2147483647 w 476"/>
                <a:gd name="T35" fmla="*/ 2147483647 h 770"/>
                <a:gd name="T36" fmla="*/ 2147483647 w 476"/>
                <a:gd name="T37" fmla="*/ 2147483647 h 770"/>
                <a:gd name="T38" fmla="*/ 2147483647 w 476"/>
                <a:gd name="T39" fmla="*/ 2147483647 h 770"/>
                <a:gd name="T40" fmla="*/ 2147483647 w 476"/>
                <a:gd name="T41" fmla="*/ 2147483647 h 770"/>
                <a:gd name="T42" fmla="*/ 2147483647 w 476"/>
                <a:gd name="T43" fmla="*/ 0 h 7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76"/>
                <a:gd name="T67" fmla="*/ 0 h 770"/>
                <a:gd name="T68" fmla="*/ 476 w 476"/>
                <a:gd name="T69" fmla="*/ 770 h 7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76" h="770">
                  <a:moveTo>
                    <a:pt x="115" y="0"/>
                  </a:moveTo>
                  <a:lnTo>
                    <a:pt x="72" y="301"/>
                  </a:lnTo>
                  <a:lnTo>
                    <a:pt x="117" y="365"/>
                  </a:lnTo>
                  <a:lnTo>
                    <a:pt x="47" y="432"/>
                  </a:lnTo>
                  <a:lnTo>
                    <a:pt x="38" y="478"/>
                  </a:lnTo>
                  <a:lnTo>
                    <a:pt x="57" y="511"/>
                  </a:lnTo>
                  <a:lnTo>
                    <a:pt x="38" y="527"/>
                  </a:lnTo>
                  <a:lnTo>
                    <a:pt x="0" y="701"/>
                  </a:lnTo>
                  <a:lnTo>
                    <a:pt x="227" y="742"/>
                  </a:lnTo>
                  <a:lnTo>
                    <a:pt x="442" y="770"/>
                  </a:lnTo>
                  <a:lnTo>
                    <a:pt x="464" y="611"/>
                  </a:lnTo>
                  <a:lnTo>
                    <a:pt x="476" y="523"/>
                  </a:lnTo>
                  <a:lnTo>
                    <a:pt x="455" y="491"/>
                  </a:lnTo>
                  <a:lnTo>
                    <a:pt x="406" y="500"/>
                  </a:lnTo>
                  <a:lnTo>
                    <a:pt x="342" y="508"/>
                  </a:lnTo>
                  <a:lnTo>
                    <a:pt x="330" y="436"/>
                  </a:lnTo>
                  <a:lnTo>
                    <a:pt x="252" y="378"/>
                  </a:lnTo>
                  <a:lnTo>
                    <a:pt x="263" y="341"/>
                  </a:lnTo>
                  <a:lnTo>
                    <a:pt x="270" y="275"/>
                  </a:lnTo>
                  <a:lnTo>
                    <a:pt x="170" y="134"/>
                  </a:lnTo>
                  <a:lnTo>
                    <a:pt x="184" y="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grpSp>
          <p:nvGrpSpPr>
            <p:cNvPr id="185" name="Shape - Hawaii"/>
            <p:cNvGrpSpPr/>
            <p:nvPr/>
          </p:nvGrpSpPr>
          <p:grpSpPr>
            <a:xfrm>
              <a:off x="2157414" y="4101330"/>
              <a:ext cx="622300" cy="477838"/>
              <a:chOff x="2184402" y="4672013"/>
              <a:chExt cx="622300" cy="477838"/>
            </a:xfrm>
            <a:solidFill>
              <a:srgbClr val="7BC7ED"/>
            </a:solidFill>
          </p:grpSpPr>
          <p:sp>
            <p:nvSpPr>
              <p:cNvPr id="258" name="Freeform 4"/>
              <p:cNvSpPr>
                <a:spLocks noChangeAspect="1"/>
              </p:cNvSpPr>
              <p:nvPr/>
            </p:nvSpPr>
            <p:spPr bwMode="auto">
              <a:xfrm>
                <a:off x="2184402" y="4731923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59" name="Freeform 5"/>
              <p:cNvSpPr>
                <a:spLocks noChangeAspect="1"/>
              </p:cNvSpPr>
              <p:nvPr/>
            </p:nvSpPr>
            <p:spPr bwMode="auto">
              <a:xfrm>
                <a:off x="2252421" y="4672013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60" name="Freeform 6"/>
              <p:cNvSpPr>
                <a:spLocks noChangeAspect="1"/>
              </p:cNvSpPr>
              <p:nvPr/>
            </p:nvSpPr>
            <p:spPr bwMode="auto">
              <a:xfrm>
                <a:off x="2336359" y="4731923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61" name="Freeform 7"/>
              <p:cNvSpPr>
                <a:spLocks noChangeAspect="1"/>
              </p:cNvSpPr>
              <p:nvPr/>
            </p:nvSpPr>
            <p:spPr bwMode="auto">
              <a:xfrm>
                <a:off x="2473844" y="4806270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62" name="Freeform 8"/>
              <p:cNvSpPr>
                <a:spLocks noChangeAspect="1"/>
              </p:cNvSpPr>
              <p:nvPr/>
            </p:nvSpPr>
            <p:spPr bwMode="auto">
              <a:xfrm>
                <a:off x="2504959" y="4879894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63" name="Freeform 9"/>
              <p:cNvSpPr>
                <a:spLocks noChangeAspect="1"/>
              </p:cNvSpPr>
              <p:nvPr/>
            </p:nvSpPr>
            <p:spPr bwMode="auto">
              <a:xfrm>
                <a:off x="2551993" y="4920316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64" name="Freeform"/>
              <p:cNvSpPr>
                <a:spLocks noChangeAspect="1"/>
              </p:cNvSpPr>
              <p:nvPr/>
            </p:nvSpPr>
            <p:spPr bwMode="auto">
              <a:xfrm>
                <a:off x="2626524" y="4937639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65" name="Freeform"/>
              <p:cNvSpPr>
                <a:spLocks noChangeAspect="1"/>
              </p:cNvSpPr>
              <p:nvPr/>
            </p:nvSpPr>
            <p:spPr bwMode="auto">
              <a:xfrm>
                <a:off x="2562847" y="4838751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86" name="Shape - Georgia"/>
            <p:cNvSpPr>
              <a:spLocks noChangeAspect="1"/>
            </p:cNvSpPr>
            <p:nvPr/>
          </p:nvSpPr>
          <p:spPr bwMode="auto">
            <a:xfrm>
              <a:off x="6061075" y="3347268"/>
              <a:ext cx="708025" cy="722313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87" name="Shape - Florida"/>
            <p:cNvSpPr>
              <a:spLocks noChangeAspect="1"/>
            </p:cNvSpPr>
            <p:nvPr/>
          </p:nvSpPr>
          <p:spPr bwMode="auto">
            <a:xfrm>
              <a:off x="5900737" y="3966393"/>
              <a:ext cx="1206500" cy="809625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88" name="Shape - Connecticut"/>
            <p:cNvSpPr>
              <a:spLocks noChangeAspect="1"/>
            </p:cNvSpPr>
            <p:nvPr/>
          </p:nvSpPr>
          <p:spPr bwMode="auto">
            <a:xfrm>
              <a:off x="7294562" y="1908992"/>
              <a:ext cx="242887" cy="185738"/>
            </a:xfrm>
            <a:custGeom>
              <a:avLst/>
              <a:gdLst>
                <a:gd name="T0" fmla="*/ 0 w 153"/>
                <a:gd name="T1" fmla="*/ 2147483647 h 118"/>
                <a:gd name="T2" fmla="*/ 2147483647 w 153"/>
                <a:gd name="T3" fmla="*/ 0 h 118"/>
                <a:gd name="T4" fmla="*/ 2147483647 w 153"/>
                <a:gd name="T5" fmla="*/ 2147483647 h 118"/>
                <a:gd name="T6" fmla="*/ 2147483647 w 153"/>
                <a:gd name="T7" fmla="*/ 2147483647 h 118"/>
                <a:gd name="T8" fmla="*/ 2147483647 w 153"/>
                <a:gd name="T9" fmla="*/ 2147483647 h 118"/>
                <a:gd name="T10" fmla="*/ 2147483647 w 153"/>
                <a:gd name="T11" fmla="*/ 2147483647 h 118"/>
                <a:gd name="T12" fmla="*/ 2147483647 w 153"/>
                <a:gd name="T13" fmla="*/ 2147483647 h 118"/>
                <a:gd name="T14" fmla="*/ 0 w 153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3"/>
                <a:gd name="T25" fmla="*/ 0 h 118"/>
                <a:gd name="T26" fmla="*/ 153 w 153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3" h="118">
                  <a:moveTo>
                    <a:pt x="0" y="30"/>
                  </a:moveTo>
                  <a:lnTo>
                    <a:pt x="118" y="0"/>
                  </a:lnTo>
                  <a:lnTo>
                    <a:pt x="153" y="54"/>
                  </a:lnTo>
                  <a:lnTo>
                    <a:pt x="133" y="78"/>
                  </a:lnTo>
                  <a:lnTo>
                    <a:pt x="95" y="69"/>
                  </a:lnTo>
                  <a:lnTo>
                    <a:pt x="37" y="118"/>
                  </a:lnTo>
                  <a:lnTo>
                    <a:pt x="6" y="9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189" name="Shape - Delaware"/>
            <p:cNvSpPr>
              <a:spLocks noChangeAspect="1"/>
            </p:cNvSpPr>
            <p:nvPr/>
          </p:nvSpPr>
          <p:spPr bwMode="auto">
            <a:xfrm>
              <a:off x="7129462" y="2396355"/>
              <a:ext cx="153987" cy="190500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90" name="Shape - Colorado"/>
            <p:cNvSpPr>
              <a:spLocks noChangeAspect="1"/>
            </p:cNvSpPr>
            <p:nvPr/>
          </p:nvSpPr>
          <p:spPr bwMode="auto">
            <a:xfrm>
              <a:off x="2971798" y="2520181"/>
              <a:ext cx="928688" cy="682625"/>
            </a:xfrm>
            <a:custGeom>
              <a:avLst/>
              <a:gdLst>
                <a:gd name="T0" fmla="*/ 2147483647 w 590"/>
                <a:gd name="T1" fmla="*/ 0 h 439"/>
                <a:gd name="T2" fmla="*/ 2147483647 w 590"/>
                <a:gd name="T3" fmla="*/ 2147483647 h 439"/>
                <a:gd name="T4" fmla="*/ 0 w 590"/>
                <a:gd name="T5" fmla="*/ 2147483647 h 439"/>
                <a:gd name="T6" fmla="*/ 2147483647 w 590"/>
                <a:gd name="T7" fmla="*/ 2147483647 h 439"/>
                <a:gd name="T8" fmla="*/ 2147483647 w 590"/>
                <a:gd name="T9" fmla="*/ 2147483647 h 439"/>
                <a:gd name="T10" fmla="*/ 2147483647 w 590"/>
                <a:gd name="T11" fmla="*/ 2147483647 h 439"/>
                <a:gd name="T12" fmla="*/ 2147483647 w 590"/>
                <a:gd name="T13" fmla="*/ 2147483647 h 439"/>
                <a:gd name="T14" fmla="*/ 2147483647 w 590"/>
                <a:gd name="T15" fmla="*/ 2147483647 h 439"/>
                <a:gd name="T16" fmla="*/ 2147483647 w 590"/>
                <a:gd name="T17" fmla="*/ 0 h 4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90"/>
                <a:gd name="T28" fmla="*/ 0 h 439"/>
                <a:gd name="T29" fmla="*/ 590 w 590"/>
                <a:gd name="T30" fmla="*/ 439 h 4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90" h="439">
                  <a:moveTo>
                    <a:pt x="49" y="0"/>
                  </a:moveTo>
                  <a:lnTo>
                    <a:pt x="19" y="263"/>
                  </a:lnTo>
                  <a:lnTo>
                    <a:pt x="0" y="415"/>
                  </a:lnTo>
                  <a:lnTo>
                    <a:pt x="295" y="430"/>
                  </a:lnTo>
                  <a:lnTo>
                    <a:pt x="577" y="439"/>
                  </a:lnTo>
                  <a:lnTo>
                    <a:pt x="586" y="234"/>
                  </a:lnTo>
                  <a:lnTo>
                    <a:pt x="590" y="32"/>
                  </a:lnTo>
                  <a:lnTo>
                    <a:pt x="429" y="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91" name="Shape - California"/>
            <p:cNvSpPr>
              <a:spLocks noChangeAspect="1"/>
            </p:cNvSpPr>
            <p:nvPr/>
          </p:nvSpPr>
          <p:spPr bwMode="auto">
            <a:xfrm>
              <a:off x="1181098" y="2042343"/>
              <a:ext cx="1098551" cy="1673225"/>
            </a:xfrm>
            <a:custGeom>
              <a:avLst/>
              <a:gdLst>
                <a:gd name="T0" fmla="*/ 2147483647 w 697"/>
                <a:gd name="T1" fmla="*/ 0 h 1077"/>
                <a:gd name="T2" fmla="*/ 2147483647 w 697"/>
                <a:gd name="T3" fmla="*/ 2147483647 h 1077"/>
                <a:gd name="T4" fmla="*/ 2147483647 w 697"/>
                <a:gd name="T5" fmla="*/ 2147483647 h 1077"/>
                <a:gd name="T6" fmla="*/ 2147483647 w 697"/>
                <a:gd name="T7" fmla="*/ 2147483647 h 1077"/>
                <a:gd name="T8" fmla="*/ 2147483647 w 697"/>
                <a:gd name="T9" fmla="*/ 2147483647 h 1077"/>
                <a:gd name="T10" fmla="*/ 2147483647 w 697"/>
                <a:gd name="T11" fmla="*/ 2147483647 h 1077"/>
                <a:gd name="T12" fmla="*/ 2147483647 w 697"/>
                <a:gd name="T13" fmla="*/ 2147483647 h 1077"/>
                <a:gd name="T14" fmla="*/ 2147483647 w 697"/>
                <a:gd name="T15" fmla="*/ 2147483647 h 1077"/>
                <a:gd name="T16" fmla="*/ 2147483647 w 697"/>
                <a:gd name="T17" fmla="*/ 2147483647 h 1077"/>
                <a:gd name="T18" fmla="*/ 2147483647 w 697"/>
                <a:gd name="T19" fmla="*/ 2147483647 h 1077"/>
                <a:gd name="T20" fmla="*/ 2147483647 w 697"/>
                <a:gd name="T21" fmla="*/ 2147483647 h 1077"/>
                <a:gd name="T22" fmla="*/ 2147483647 w 697"/>
                <a:gd name="T23" fmla="*/ 2147483647 h 1077"/>
                <a:gd name="T24" fmla="*/ 2147483647 w 697"/>
                <a:gd name="T25" fmla="*/ 2147483647 h 1077"/>
                <a:gd name="T26" fmla="*/ 2147483647 w 697"/>
                <a:gd name="T27" fmla="*/ 2147483647 h 1077"/>
                <a:gd name="T28" fmla="*/ 2147483647 w 697"/>
                <a:gd name="T29" fmla="*/ 2147483647 h 1077"/>
                <a:gd name="T30" fmla="*/ 2147483647 w 697"/>
                <a:gd name="T31" fmla="*/ 2147483647 h 1077"/>
                <a:gd name="T32" fmla="*/ 2147483647 w 697"/>
                <a:gd name="T33" fmla="*/ 2147483647 h 1077"/>
                <a:gd name="T34" fmla="*/ 2147483647 w 697"/>
                <a:gd name="T35" fmla="*/ 2147483647 h 1077"/>
                <a:gd name="T36" fmla="*/ 2147483647 w 697"/>
                <a:gd name="T37" fmla="*/ 2147483647 h 1077"/>
                <a:gd name="T38" fmla="*/ 2147483647 w 697"/>
                <a:gd name="T39" fmla="*/ 2147483647 h 1077"/>
                <a:gd name="T40" fmla="*/ 2147483647 w 697"/>
                <a:gd name="T41" fmla="*/ 2147483647 h 1077"/>
                <a:gd name="T42" fmla="*/ 2147483647 w 697"/>
                <a:gd name="T43" fmla="*/ 2147483647 h 1077"/>
                <a:gd name="T44" fmla="*/ 2147483647 w 697"/>
                <a:gd name="T45" fmla="*/ 2147483647 h 1077"/>
                <a:gd name="T46" fmla="*/ 2147483647 w 697"/>
                <a:gd name="T47" fmla="*/ 2147483647 h 1077"/>
                <a:gd name="T48" fmla="*/ 2147483647 w 697"/>
                <a:gd name="T49" fmla="*/ 2147483647 h 1077"/>
                <a:gd name="T50" fmla="*/ 2147483647 w 697"/>
                <a:gd name="T51" fmla="*/ 2147483647 h 1077"/>
                <a:gd name="T52" fmla="*/ 2147483647 w 697"/>
                <a:gd name="T53" fmla="*/ 2147483647 h 1077"/>
                <a:gd name="T54" fmla="*/ 2147483647 w 697"/>
                <a:gd name="T55" fmla="*/ 2147483647 h 1077"/>
                <a:gd name="T56" fmla="*/ 2147483647 w 697"/>
                <a:gd name="T57" fmla="*/ 2147483647 h 1077"/>
                <a:gd name="T58" fmla="*/ 2147483647 w 697"/>
                <a:gd name="T59" fmla="*/ 2147483647 h 1077"/>
                <a:gd name="T60" fmla="*/ 2147483647 w 697"/>
                <a:gd name="T61" fmla="*/ 2147483647 h 1077"/>
                <a:gd name="T62" fmla="*/ 2147483647 w 697"/>
                <a:gd name="T63" fmla="*/ 2147483647 h 1077"/>
                <a:gd name="T64" fmla="*/ 2147483647 w 697"/>
                <a:gd name="T65" fmla="*/ 2147483647 h 1077"/>
                <a:gd name="T66" fmla="*/ 2147483647 w 697"/>
                <a:gd name="T67" fmla="*/ 2147483647 h 1077"/>
                <a:gd name="T68" fmla="*/ 2147483647 w 697"/>
                <a:gd name="T69" fmla="*/ 2147483647 h 1077"/>
                <a:gd name="T70" fmla="*/ 2147483647 w 697"/>
                <a:gd name="T71" fmla="*/ 2147483647 h 1077"/>
                <a:gd name="T72" fmla="*/ 2147483647 w 697"/>
                <a:gd name="T73" fmla="*/ 2147483647 h 1077"/>
                <a:gd name="T74" fmla="*/ 2147483647 w 697"/>
                <a:gd name="T75" fmla="*/ 2147483647 h 1077"/>
                <a:gd name="T76" fmla="*/ 2147483647 w 697"/>
                <a:gd name="T77" fmla="*/ 2147483647 h 1077"/>
                <a:gd name="T78" fmla="*/ 2147483647 w 697"/>
                <a:gd name="T79" fmla="*/ 2147483647 h 1077"/>
                <a:gd name="T80" fmla="*/ 2147483647 w 697"/>
                <a:gd name="T81" fmla="*/ 2147483647 h 1077"/>
                <a:gd name="T82" fmla="*/ 2147483647 w 697"/>
                <a:gd name="T83" fmla="*/ 2147483647 h 1077"/>
                <a:gd name="T84" fmla="*/ 2147483647 w 697"/>
                <a:gd name="T85" fmla="*/ 2147483647 h 1077"/>
                <a:gd name="T86" fmla="*/ 0 w 697"/>
                <a:gd name="T87" fmla="*/ 2147483647 h 1077"/>
                <a:gd name="T88" fmla="*/ 2147483647 w 697"/>
                <a:gd name="T89" fmla="*/ 2147483647 h 1077"/>
                <a:gd name="T90" fmla="*/ 2147483647 w 697"/>
                <a:gd name="T91" fmla="*/ 2147483647 h 1077"/>
                <a:gd name="T92" fmla="*/ 2147483647 w 697"/>
                <a:gd name="T93" fmla="*/ 2147483647 h 1077"/>
                <a:gd name="T94" fmla="*/ 2147483647 w 697"/>
                <a:gd name="T95" fmla="*/ 0 h 10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97"/>
                <a:gd name="T145" fmla="*/ 0 h 1077"/>
                <a:gd name="T146" fmla="*/ 697 w 697"/>
                <a:gd name="T147" fmla="*/ 1077 h 107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97" h="1077">
                  <a:moveTo>
                    <a:pt x="53" y="0"/>
                  </a:moveTo>
                  <a:lnTo>
                    <a:pt x="374" y="64"/>
                  </a:lnTo>
                  <a:lnTo>
                    <a:pt x="304" y="381"/>
                  </a:lnTo>
                  <a:lnTo>
                    <a:pt x="664" y="864"/>
                  </a:lnTo>
                  <a:lnTo>
                    <a:pt x="697" y="925"/>
                  </a:lnTo>
                  <a:lnTo>
                    <a:pt x="663" y="955"/>
                  </a:lnTo>
                  <a:lnTo>
                    <a:pt x="641" y="1009"/>
                  </a:lnTo>
                  <a:lnTo>
                    <a:pt x="620" y="1040"/>
                  </a:lnTo>
                  <a:lnTo>
                    <a:pt x="642" y="1068"/>
                  </a:lnTo>
                  <a:lnTo>
                    <a:pt x="605" y="1077"/>
                  </a:lnTo>
                  <a:lnTo>
                    <a:pt x="393" y="1070"/>
                  </a:lnTo>
                  <a:lnTo>
                    <a:pt x="380" y="1007"/>
                  </a:lnTo>
                  <a:lnTo>
                    <a:pt x="343" y="961"/>
                  </a:lnTo>
                  <a:lnTo>
                    <a:pt x="316" y="944"/>
                  </a:lnTo>
                  <a:lnTo>
                    <a:pt x="308" y="912"/>
                  </a:lnTo>
                  <a:lnTo>
                    <a:pt x="286" y="894"/>
                  </a:lnTo>
                  <a:lnTo>
                    <a:pt x="263" y="871"/>
                  </a:lnTo>
                  <a:lnTo>
                    <a:pt x="256" y="846"/>
                  </a:lnTo>
                  <a:lnTo>
                    <a:pt x="235" y="830"/>
                  </a:lnTo>
                  <a:lnTo>
                    <a:pt x="202" y="839"/>
                  </a:lnTo>
                  <a:lnTo>
                    <a:pt x="165" y="825"/>
                  </a:lnTo>
                  <a:lnTo>
                    <a:pt x="165" y="812"/>
                  </a:lnTo>
                  <a:lnTo>
                    <a:pt x="164" y="782"/>
                  </a:lnTo>
                  <a:lnTo>
                    <a:pt x="149" y="749"/>
                  </a:lnTo>
                  <a:lnTo>
                    <a:pt x="147" y="722"/>
                  </a:lnTo>
                  <a:lnTo>
                    <a:pt x="131" y="699"/>
                  </a:lnTo>
                  <a:lnTo>
                    <a:pt x="135" y="676"/>
                  </a:lnTo>
                  <a:lnTo>
                    <a:pt x="89" y="621"/>
                  </a:lnTo>
                  <a:lnTo>
                    <a:pt x="89" y="590"/>
                  </a:lnTo>
                  <a:lnTo>
                    <a:pt x="113" y="578"/>
                  </a:lnTo>
                  <a:lnTo>
                    <a:pt x="113" y="559"/>
                  </a:lnTo>
                  <a:lnTo>
                    <a:pt x="89" y="553"/>
                  </a:lnTo>
                  <a:lnTo>
                    <a:pt x="79" y="523"/>
                  </a:lnTo>
                  <a:lnTo>
                    <a:pt x="67" y="471"/>
                  </a:lnTo>
                  <a:lnTo>
                    <a:pt x="101" y="499"/>
                  </a:lnTo>
                  <a:lnTo>
                    <a:pt x="88" y="462"/>
                  </a:lnTo>
                  <a:lnTo>
                    <a:pt x="113" y="462"/>
                  </a:lnTo>
                  <a:lnTo>
                    <a:pt x="113" y="435"/>
                  </a:lnTo>
                  <a:lnTo>
                    <a:pt x="88" y="417"/>
                  </a:lnTo>
                  <a:lnTo>
                    <a:pt x="76" y="442"/>
                  </a:lnTo>
                  <a:lnTo>
                    <a:pt x="53" y="433"/>
                  </a:lnTo>
                  <a:lnTo>
                    <a:pt x="9" y="313"/>
                  </a:lnTo>
                  <a:lnTo>
                    <a:pt x="21" y="226"/>
                  </a:lnTo>
                  <a:lnTo>
                    <a:pt x="0" y="177"/>
                  </a:lnTo>
                  <a:lnTo>
                    <a:pt x="10" y="140"/>
                  </a:lnTo>
                  <a:lnTo>
                    <a:pt x="32" y="132"/>
                  </a:lnTo>
                  <a:lnTo>
                    <a:pt x="53" y="7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92" name="Shape - Arkansas"/>
            <p:cNvSpPr>
              <a:spLocks noChangeAspect="1"/>
            </p:cNvSpPr>
            <p:nvPr/>
          </p:nvSpPr>
          <p:spPr bwMode="auto">
            <a:xfrm>
              <a:off x="4854574" y="3218680"/>
              <a:ext cx="633413" cy="582612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93" name="Shape - Arizona"/>
            <p:cNvSpPr>
              <a:spLocks noChangeAspect="1"/>
            </p:cNvSpPr>
            <p:nvPr/>
          </p:nvSpPr>
          <p:spPr bwMode="auto">
            <a:xfrm>
              <a:off x="2133598" y="3093267"/>
              <a:ext cx="844551" cy="927100"/>
            </a:xfrm>
            <a:custGeom>
              <a:avLst/>
              <a:gdLst>
                <a:gd name="T0" fmla="*/ 2147483647 w 536"/>
                <a:gd name="T1" fmla="*/ 0 h 595"/>
                <a:gd name="T2" fmla="*/ 2147483647 w 536"/>
                <a:gd name="T3" fmla="*/ 2147483647 h 595"/>
                <a:gd name="T4" fmla="*/ 2147483647 w 536"/>
                <a:gd name="T5" fmla="*/ 2147483647 h 595"/>
                <a:gd name="T6" fmla="*/ 2147483647 w 536"/>
                <a:gd name="T7" fmla="*/ 2147483647 h 595"/>
                <a:gd name="T8" fmla="*/ 2147483647 w 536"/>
                <a:gd name="T9" fmla="*/ 2147483647 h 595"/>
                <a:gd name="T10" fmla="*/ 2147483647 w 536"/>
                <a:gd name="T11" fmla="*/ 2147483647 h 595"/>
                <a:gd name="T12" fmla="*/ 2147483647 w 536"/>
                <a:gd name="T13" fmla="*/ 2147483647 h 595"/>
                <a:gd name="T14" fmla="*/ 2147483647 w 536"/>
                <a:gd name="T15" fmla="*/ 2147483647 h 595"/>
                <a:gd name="T16" fmla="*/ 2147483647 w 536"/>
                <a:gd name="T17" fmla="*/ 2147483647 h 595"/>
                <a:gd name="T18" fmla="*/ 2147483647 w 536"/>
                <a:gd name="T19" fmla="*/ 2147483647 h 595"/>
                <a:gd name="T20" fmla="*/ 2147483647 w 536"/>
                <a:gd name="T21" fmla="*/ 2147483647 h 595"/>
                <a:gd name="T22" fmla="*/ 0 w 536"/>
                <a:gd name="T23" fmla="*/ 2147483647 h 595"/>
                <a:gd name="T24" fmla="*/ 2147483647 w 536"/>
                <a:gd name="T25" fmla="*/ 2147483647 h 595"/>
                <a:gd name="T26" fmla="*/ 2147483647 w 536"/>
                <a:gd name="T27" fmla="*/ 2147483647 h 595"/>
                <a:gd name="T28" fmla="*/ 2147483647 w 536"/>
                <a:gd name="T29" fmla="*/ 2147483647 h 595"/>
                <a:gd name="T30" fmla="*/ 2147483647 w 536"/>
                <a:gd name="T31" fmla="*/ 0 h 59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6"/>
                <a:gd name="T49" fmla="*/ 0 h 595"/>
                <a:gd name="T50" fmla="*/ 536 w 536"/>
                <a:gd name="T51" fmla="*/ 595 h 59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6" h="595">
                  <a:moveTo>
                    <a:pt x="136" y="0"/>
                  </a:moveTo>
                  <a:lnTo>
                    <a:pt x="126" y="78"/>
                  </a:lnTo>
                  <a:lnTo>
                    <a:pt x="79" y="69"/>
                  </a:lnTo>
                  <a:lnTo>
                    <a:pt x="82" y="169"/>
                  </a:lnTo>
                  <a:lnTo>
                    <a:pt x="60" y="188"/>
                  </a:lnTo>
                  <a:lnTo>
                    <a:pt x="93" y="249"/>
                  </a:lnTo>
                  <a:lnTo>
                    <a:pt x="60" y="276"/>
                  </a:lnTo>
                  <a:lnTo>
                    <a:pt x="42" y="321"/>
                  </a:lnTo>
                  <a:lnTo>
                    <a:pt x="17" y="364"/>
                  </a:lnTo>
                  <a:lnTo>
                    <a:pt x="35" y="389"/>
                  </a:lnTo>
                  <a:lnTo>
                    <a:pt x="3" y="400"/>
                  </a:lnTo>
                  <a:lnTo>
                    <a:pt x="0" y="440"/>
                  </a:lnTo>
                  <a:lnTo>
                    <a:pt x="301" y="592"/>
                  </a:lnTo>
                  <a:lnTo>
                    <a:pt x="471" y="595"/>
                  </a:lnTo>
                  <a:lnTo>
                    <a:pt x="536" y="46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94" name="Shape - Alaska"/>
            <p:cNvSpPr>
              <a:spLocks noChangeAspect="1"/>
            </p:cNvSpPr>
            <p:nvPr/>
          </p:nvSpPr>
          <p:spPr bwMode="auto">
            <a:xfrm>
              <a:off x="928895" y="3717156"/>
              <a:ext cx="1617663" cy="1576388"/>
            </a:xfrm>
            <a:custGeom>
              <a:avLst/>
              <a:gdLst>
                <a:gd name="T0" fmla="*/ 2147483647 w 1572"/>
                <a:gd name="T1" fmla="*/ 2147483647 h 1533"/>
                <a:gd name="T2" fmla="*/ 2147483647 w 1572"/>
                <a:gd name="T3" fmla="*/ 0 h 1533"/>
                <a:gd name="T4" fmla="*/ 2147483647 w 1572"/>
                <a:gd name="T5" fmla="*/ 2147483647 h 1533"/>
                <a:gd name="T6" fmla="*/ 2147483647 w 1572"/>
                <a:gd name="T7" fmla="*/ 2147483647 h 1533"/>
                <a:gd name="T8" fmla="*/ 2147483647 w 1572"/>
                <a:gd name="T9" fmla="*/ 2147483647 h 1533"/>
                <a:gd name="T10" fmla="*/ 2147483647 w 1572"/>
                <a:gd name="T11" fmla="*/ 2147483647 h 1533"/>
                <a:gd name="T12" fmla="*/ 2147483647 w 1572"/>
                <a:gd name="T13" fmla="*/ 2147483647 h 1533"/>
                <a:gd name="T14" fmla="*/ 2147483647 w 1572"/>
                <a:gd name="T15" fmla="*/ 2147483647 h 1533"/>
                <a:gd name="T16" fmla="*/ 2147483647 w 1572"/>
                <a:gd name="T17" fmla="*/ 2147483647 h 1533"/>
                <a:gd name="T18" fmla="*/ 2147483647 w 1572"/>
                <a:gd name="T19" fmla="*/ 2147483647 h 1533"/>
                <a:gd name="T20" fmla="*/ 2147483647 w 1572"/>
                <a:gd name="T21" fmla="*/ 2147483647 h 1533"/>
                <a:gd name="T22" fmla="*/ 2147483647 w 1572"/>
                <a:gd name="T23" fmla="*/ 2147483647 h 1533"/>
                <a:gd name="T24" fmla="*/ 2147483647 w 1572"/>
                <a:gd name="T25" fmla="*/ 2147483647 h 1533"/>
                <a:gd name="T26" fmla="*/ 2147483647 w 1572"/>
                <a:gd name="T27" fmla="*/ 2147483647 h 1533"/>
                <a:gd name="T28" fmla="*/ 2147483647 w 1572"/>
                <a:gd name="T29" fmla="*/ 2147483647 h 1533"/>
                <a:gd name="T30" fmla="*/ 2147483647 w 1572"/>
                <a:gd name="T31" fmla="*/ 2147483647 h 1533"/>
                <a:gd name="T32" fmla="*/ 2147483647 w 1572"/>
                <a:gd name="T33" fmla="*/ 2147483647 h 1533"/>
                <a:gd name="T34" fmla="*/ 2147483647 w 1572"/>
                <a:gd name="T35" fmla="*/ 2147483647 h 1533"/>
                <a:gd name="T36" fmla="*/ 2147483647 w 1572"/>
                <a:gd name="T37" fmla="*/ 2147483647 h 1533"/>
                <a:gd name="T38" fmla="*/ 2147483647 w 1572"/>
                <a:gd name="T39" fmla="*/ 2147483647 h 1533"/>
                <a:gd name="T40" fmla="*/ 2147483647 w 1572"/>
                <a:gd name="T41" fmla="*/ 2147483647 h 1533"/>
                <a:gd name="T42" fmla="*/ 2147483647 w 1572"/>
                <a:gd name="T43" fmla="*/ 2147483647 h 1533"/>
                <a:gd name="T44" fmla="*/ 0 w 1572"/>
                <a:gd name="T45" fmla="*/ 2147483647 h 1533"/>
                <a:gd name="T46" fmla="*/ 2147483647 w 1572"/>
                <a:gd name="T47" fmla="*/ 2147483647 h 1533"/>
                <a:gd name="T48" fmla="*/ 2147483647 w 1572"/>
                <a:gd name="T49" fmla="*/ 2147483647 h 1533"/>
                <a:gd name="T50" fmla="*/ 2147483647 w 1572"/>
                <a:gd name="T51" fmla="*/ 2147483647 h 1533"/>
                <a:gd name="T52" fmla="*/ 2147483647 w 1572"/>
                <a:gd name="T53" fmla="*/ 2147483647 h 1533"/>
                <a:gd name="T54" fmla="*/ 2147483647 w 1572"/>
                <a:gd name="T55" fmla="*/ 2147483647 h 1533"/>
                <a:gd name="T56" fmla="*/ 2147483647 w 1572"/>
                <a:gd name="T57" fmla="*/ 2147483647 h 1533"/>
                <a:gd name="T58" fmla="*/ 2147483647 w 1572"/>
                <a:gd name="T59" fmla="*/ 2147483647 h 1533"/>
                <a:gd name="T60" fmla="*/ 2147483647 w 1572"/>
                <a:gd name="T61" fmla="*/ 2147483647 h 1533"/>
                <a:gd name="T62" fmla="*/ 2147483647 w 1572"/>
                <a:gd name="T63" fmla="*/ 2147483647 h 1533"/>
                <a:gd name="T64" fmla="*/ 2147483647 w 1572"/>
                <a:gd name="T65" fmla="*/ 2147483647 h 1533"/>
                <a:gd name="T66" fmla="*/ 2147483647 w 1572"/>
                <a:gd name="T67" fmla="*/ 2147483647 h 1533"/>
                <a:gd name="T68" fmla="*/ 2147483647 w 1572"/>
                <a:gd name="T69" fmla="*/ 2147483647 h 1533"/>
                <a:gd name="T70" fmla="*/ 2147483647 w 1572"/>
                <a:gd name="T71" fmla="*/ 2147483647 h 1533"/>
                <a:gd name="T72" fmla="*/ 2147483647 w 1572"/>
                <a:gd name="T73" fmla="*/ 2147483647 h 1533"/>
                <a:gd name="T74" fmla="*/ 2147483647 w 1572"/>
                <a:gd name="T75" fmla="*/ 2147483647 h 1533"/>
                <a:gd name="T76" fmla="*/ 2147483647 w 1572"/>
                <a:gd name="T77" fmla="*/ 2147483647 h 1533"/>
                <a:gd name="T78" fmla="*/ 2147483647 w 1572"/>
                <a:gd name="T79" fmla="*/ 2147483647 h 1533"/>
                <a:gd name="T80" fmla="*/ 2147483647 w 1572"/>
                <a:gd name="T81" fmla="*/ 2147483647 h 1533"/>
                <a:gd name="T82" fmla="*/ 2147483647 w 1572"/>
                <a:gd name="T83" fmla="*/ 2147483647 h 15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2"/>
                <a:gd name="T127" fmla="*/ 0 h 1533"/>
                <a:gd name="T128" fmla="*/ 1572 w 1572"/>
                <a:gd name="T129" fmla="*/ 1533 h 15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2" h="1533">
                  <a:moveTo>
                    <a:pt x="251" y="228"/>
                  </a:moveTo>
                  <a:lnTo>
                    <a:pt x="567" y="0"/>
                  </a:lnTo>
                  <a:lnTo>
                    <a:pt x="717" y="40"/>
                  </a:lnTo>
                  <a:lnTo>
                    <a:pt x="790" y="113"/>
                  </a:lnTo>
                  <a:lnTo>
                    <a:pt x="1087" y="142"/>
                  </a:lnTo>
                  <a:lnTo>
                    <a:pt x="1096" y="900"/>
                  </a:lnTo>
                  <a:lnTo>
                    <a:pt x="1193" y="922"/>
                  </a:lnTo>
                  <a:lnTo>
                    <a:pt x="1238" y="1013"/>
                  </a:lnTo>
                  <a:lnTo>
                    <a:pt x="1306" y="982"/>
                  </a:lnTo>
                  <a:lnTo>
                    <a:pt x="1449" y="1188"/>
                  </a:lnTo>
                  <a:lnTo>
                    <a:pt x="1572" y="1283"/>
                  </a:lnTo>
                  <a:lnTo>
                    <a:pt x="1567" y="1365"/>
                  </a:lnTo>
                  <a:lnTo>
                    <a:pt x="1412" y="1375"/>
                  </a:lnTo>
                  <a:lnTo>
                    <a:pt x="1344" y="1124"/>
                  </a:lnTo>
                  <a:lnTo>
                    <a:pt x="855" y="876"/>
                  </a:lnTo>
                  <a:lnTo>
                    <a:pt x="868" y="954"/>
                  </a:lnTo>
                  <a:lnTo>
                    <a:pt x="758" y="1055"/>
                  </a:lnTo>
                  <a:lnTo>
                    <a:pt x="740" y="1018"/>
                  </a:lnTo>
                  <a:lnTo>
                    <a:pt x="709" y="1018"/>
                  </a:lnTo>
                  <a:lnTo>
                    <a:pt x="621" y="1228"/>
                  </a:lnTo>
                  <a:lnTo>
                    <a:pt x="348" y="1435"/>
                  </a:lnTo>
                  <a:lnTo>
                    <a:pt x="78" y="1533"/>
                  </a:lnTo>
                  <a:lnTo>
                    <a:pt x="0" y="1520"/>
                  </a:lnTo>
                  <a:lnTo>
                    <a:pt x="310" y="1343"/>
                  </a:lnTo>
                  <a:lnTo>
                    <a:pt x="348" y="1343"/>
                  </a:lnTo>
                  <a:lnTo>
                    <a:pt x="461" y="1206"/>
                  </a:lnTo>
                  <a:lnTo>
                    <a:pt x="512" y="1201"/>
                  </a:lnTo>
                  <a:lnTo>
                    <a:pt x="589" y="1097"/>
                  </a:lnTo>
                  <a:lnTo>
                    <a:pt x="562" y="1051"/>
                  </a:lnTo>
                  <a:lnTo>
                    <a:pt x="397" y="1073"/>
                  </a:lnTo>
                  <a:lnTo>
                    <a:pt x="284" y="812"/>
                  </a:lnTo>
                  <a:lnTo>
                    <a:pt x="348" y="694"/>
                  </a:lnTo>
                  <a:lnTo>
                    <a:pt x="452" y="653"/>
                  </a:lnTo>
                  <a:lnTo>
                    <a:pt x="415" y="548"/>
                  </a:lnTo>
                  <a:lnTo>
                    <a:pt x="306" y="598"/>
                  </a:lnTo>
                  <a:lnTo>
                    <a:pt x="224" y="447"/>
                  </a:lnTo>
                  <a:lnTo>
                    <a:pt x="315" y="411"/>
                  </a:lnTo>
                  <a:lnTo>
                    <a:pt x="397" y="452"/>
                  </a:lnTo>
                  <a:lnTo>
                    <a:pt x="434" y="429"/>
                  </a:lnTo>
                  <a:lnTo>
                    <a:pt x="366" y="301"/>
                  </a:lnTo>
                  <a:lnTo>
                    <a:pt x="246" y="292"/>
                  </a:lnTo>
                  <a:lnTo>
                    <a:pt x="251" y="228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b="1">
                <a:solidFill>
                  <a:srgbClr val="000000"/>
                </a:solidFill>
              </a:endParaRPr>
            </a:p>
          </p:txBody>
        </p:sp>
        <p:sp>
          <p:nvSpPr>
            <p:cNvPr id="195" name="Shape - Alabama"/>
            <p:cNvSpPr>
              <a:spLocks noChangeAspect="1"/>
            </p:cNvSpPr>
            <p:nvPr/>
          </p:nvSpPr>
          <p:spPr bwMode="auto">
            <a:xfrm>
              <a:off x="5732462" y="3383781"/>
              <a:ext cx="509587" cy="785812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96" name="Shape - District of Columbia (star)"/>
            <p:cNvSpPr>
              <a:spLocks noChangeArrowheads="1"/>
            </p:cNvSpPr>
            <p:nvPr/>
          </p:nvSpPr>
          <p:spPr bwMode="auto">
            <a:xfrm>
              <a:off x="6859586" y="2478905"/>
              <a:ext cx="207963" cy="201612"/>
            </a:xfrm>
            <a:prstGeom prst="star5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97" name="Text - Wyoming"/>
            <p:cNvSpPr txBox="1">
              <a:spLocks noChangeArrowheads="1"/>
            </p:cNvSpPr>
            <p:nvPr/>
          </p:nvSpPr>
          <p:spPr bwMode="auto">
            <a:xfrm>
              <a:off x="2909886" y="2069331"/>
              <a:ext cx="692151" cy="2107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WY</a:t>
              </a:r>
            </a:p>
          </p:txBody>
        </p:sp>
        <p:sp>
          <p:nvSpPr>
            <p:cNvPr id="198" name="Text - Wisconsin"/>
            <p:cNvSpPr txBox="1">
              <a:spLocks noChangeArrowheads="1"/>
            </p:cNvSpPr>
            <p:nvPr/>
          </p:nvSpPr>
          <p:spPr bwMode="auto">
            <a:xfrm>
              <a:off x="4951412" y="178358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WI</a:t>
              </a:r>
            </a:p>
          </p:txBody>
        </p:sp>
        <p:sp>
          <p:nvSpPr>
            <p:cNvPr id="199" name="Text - West Virginia"/>
            <p:cNvSpPr txBox="1">
              <a:spLocks noChangeArrowheads="1"/>
            </p:cNvSpPr>
            <p:nvPr/>
          </p:nvSpPr>
          <p:spPr bwMode="auto">
            <a:xfrm>
              <a:off x="6186488" y="266464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WV</a:t>
              </a:r>
            </a:p>
          </p:txBody>
        </p:sp>
        <p:sp>
          <p:nvSpPr>
            <p:cNvPr id="200" name="Text - Washington"/>
            <p:cNvSpPr txBox="1">
              <a:spLocks noChangeArrowheads="1"/>
            </p:cNvSpPr>
            <p:nvPr/>
          </p:nvSpPr>
          <p:spPr bwMode="auto">
            <a:xfrm>
              <a:off x="1609724" y="116604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WA</a:t>
              </a:r>
            </a:p>
          </p:txBody>
        </p:sp>
        <p:sp>
          <p:nvSpPr>
            <p:cNvPr id="201" name="Text - Virginia"/>
            <p:cNvSpPr txBox="1">
              <a:spLocks noChangeArrowheads="1"/>
            </p:cNvSpPr>
            <p:nvPr/>
          </p:nvSpPr>
          <p:spPr bwMode="auto">
            <a:xfrm>
              <a:off x="6589712" y="2707506"/>
              <a:ext cx="692151" cy="250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VA</a:t>
              </a:r>
              <a:endParaRPr lang="en-US" sz="1400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02" name="Text - Vermont"/>
            <p:cNvSpPr txBox="1">
              <a:spLocks noChangeArrowheads="1"/>
            </p:cNvSpPr>
            <p:nvPr/>
          </p:nvSpPr>
          <p:spPr bwMode="auto">
            <a:xfrm>
              <a:off x="6540500" y="1148581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VT</a:t>
              </a:r>
            </a:p>
          </p:txBody>
        </p:sp>
        <p:sp>
          <p:nvSpPr>
            <p:cNvPr id="203" name="Text - Utah"/>
            <p:cNvSpPr txBox="1">
              <a:spLocks noChangeArrowheads="1"/>
            </p:cNvSpPr>
            <p:nvPr/>
          </p:nvSpPr>
          <p:spPr bwMode="auto">
            <a:xfrm>
              <a:off x="2347912" y="2650356"/>
              <a:ext cx="692151" cy="2107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UT</a:t>
              </a:r>
              <a:endParaRPr lang="en-US" sz="1200" b="1" baseline="30000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204" name="Text - Texas"/>
            <p:cNvSpPr txBox="1">
              <a:spLocks noChangeArrowheads="1"/>
            </p:cNvSpPr>
            <p:nvPr/>
          </p:nvSpPr>
          <p:spPr bwMode="auto">
            <a:xfrm>
              <a:off x="3952873" y="393464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TX</a:t>
              </a:r>
            </a:p>
          </p:txBody>
        </p:sp>
        <p:sp>
          <p:nvSpPr>
            <p:cNvPr id="205" name="Text - Tennessee"/>
            <p:cNvSpPr txBox="1">
              <a:spLocks noChangeArrowheads="1"/>
            </p:cNvSpPr>
            <p:nvPr/>
          </p:nvSpPr>
          <p:spPr bwMode="auto">
            <a:xfrm>
              <a:off x="5572124" y="31615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TN</a:t>
              </a:r>
            </a:p>
          </p:txBody>
        </p:sp>
        <p:sp>
          <p:nvSpPr>
            <p:cNvPr id="206" name="Text - South Dakota"/>
            <p:cNvSpPr txBox="1">
              <a:spLocks noChangeArrowheads="1"/>
            </p:cNvSpPr>
            <p:nvPr/>
          </p:nvSpPr>
          <p:spPr bwMode="auto">
            <a:xfrm>
              <a:off x="3775073" y="1883593"/>
              <a:ext cx="692151" cy="232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SD</a:t>
              </a:r>
              <a:r>
                <a:rPr lang="en-US" sz="1200" b="1" baseline="30000" dirty="0">
                  <a:solidFill>
                    <a:schemeClr val="bg1"/>
                  </a:solidFill>
                </a:rPr>
                <a:t>◊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07" name="Text - South Carolina"/>
            <p:cNvSpPr txBox="1">
              <a:spLocks noChangeArrowheads="1"/>
            </p:cNvSpPr>
            <p:nvPr/>
          </p:nvSpPr>
          <p:spPr bwMode="auto">
            <a:xfrm>
              <a:off x="6386512" y="33044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SC</a:t>
              </a:r>
            </a:p>
          </p:txBody>
        </p:sp>
        <p:sp>
          <p:nvSpPr>
            <p:cNvPr id="208" name="Text - Rhode Island"/>
            <p:cNvSpPr txBox="1">
              <a:spLocks noChangeArrowheads="1"/>
            </p:cNvSpPr>
            <p:nvPr/>
          </p:nvSpPr>
          <p:spPr bwMode="auto">
            <a:xfrm>
              <a:off x="7799388" y="194074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RI</a:t>
              </a:r>
            </a:p>
          </p:txBody>
        </p:sp>
        <p:sp>
          <p:nvSpPr>
            <p:cNvPr id="209" name="Text - Pennsylvania"/>
            <p:cNvSpPr txBox="1">
              <a:spLocks noChangeArrowheads="1"/>
            </p:cNvSpPr>
            <p:nvPr/>
          </p:nvSpPr>
          <p:spPr bwMode="auto">
            <a:xfrm>
              <a:off x="6442075" y="2145531"/>
              <a:ext cx="8350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PA</a:t>
              </a:r>
              <a:endParaRPr lang="en-US" sz="1200" b="1" baseline="30000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210" name="Text - Oregon"/>
            <p:cNvSpPr txBox="1">
              <a:spLocks noChangeArrowheads="1"/>
            </p:cNvSpPr>
            <p:nvPr/>
          </p:nvSpPr>
          <p:spPr bwMode="auto">
            <a:xfrm>
              <a:off x="1168398" y="1610543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b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OR</a:t>
              </a:r>
            </a:p>
          </p:txBody>
        </p:sp>
        <p:sp>
          <p:nvSpPr>
            <p:cNvPr id="211" name="Text - Oklahoma"/>
            <p:cNvSpPr txBox="1">
              <a:spLocks noChangeArrowheads="1"/>
            </p:cNvSpPr>
            <p:nvPr/>
          </p:nvSpPr>
          <p:spPr bwMode="auto">
            <a:xfrm>
              <a:off x="4133848" y="3315518"/>
              <a:ext cx="693739" cy="232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OK</a:t>
              </a:r>
              <a:r>
                <a:rPr lang="en-US" sz="1200" b="1" baseline="30000" dirty="0">
                  <a:solidFill>
                    <a:schemeClr val="bg1"/>
                  </a:solidFill>
                </a:rPr>
                <a:t> 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212" name="Text - Ohio"/>
            <p:cNvSpPr txBox="1">
              <a:spLocks noChangeArrowheads="1"/>
            </p:cNvSpPr>
            <p:nvPr/>
          </p:nvSpPr>
          <p:spPr bwMode="auto">
            <a:xfrm>
              <a:off x="5870573" y="23614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OH</a:t>
              </a:r>
              <a:endParaRPr lang="en-US" sz="1200" b="1" baseline="30000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213" name="Text - North Dakota"/>
            <p:cNvSpPr txBox="1">
              <a:spLocks noChangeArrowheads="1"/>
            </p:cNvSpPr>
            <p:nvPr/>
          </p:nvSpPr>
          <p:spPr bwMode="auto">
            <a:xfrm>
              <a:off x="3752849" y="13867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ND</a:t>
              </a:r>
            </a:p>
          </p:txBody>
        </p:sp>
        <p:sp>
          <p:nvSpPr>
            <p:cNvPr id="214" name="Text - North Carolina"/>
            <p:cNvSpPr txBox="1">
              <a:spLocks noChangeArrowheads="1"/>
            </p:cNvSpPr>
            <p:nvPr/>
          </p:nvSpPr>
          <p:spPr bwMode="auto">
            <a:xfrm>
              <a:off x="6550023" y="30107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NC</a:t>
              </a:r>
            </a:p>
          </p:txBody>
        </p:sp>
        <p:sp>
          <p:nvSpPr>
            <p:cNvPr id="215" name="Text - New York"/>
            <p:cNvSpPr txBox="1">
              <a:spLocks noChangeArrowheads="1"/>
            </p:cNvSpPr>
            <p:nvPr/>
          </p:nvSpPr>
          <p:spPr bwMode="auto">
            <a:xfrm>
              <a:off x="6686549" y="175976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NY</a:t>
              </a:r>
            </a:p>
          </p:txBody>
        </p:sp>
        <p:sp>
          <p:nvSpPr>
            <p:cNvPr id="216" name="Text - New Mexico"/>
            <p:cNvSpPr txBox="1">
              <a:spLocks noChangeArrowheads="1"/>
            </p:cNvSpPr>
            <p:nvPr/>
          </p:nvSpPr>
          <p:spPr bwMode="auto">
            <a:xfrm>
              <a:off x="2982912" y="34250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NM</a:t>
              </a:r>
            </a:p>
          </p:txBody>
        </p:sp>
        <p:sp>
          <p:nvSpPr>
            <p:cNvPr id="217" name="Text - New Jersey"/>
            <p:cNvSpPr txBox="1">
              <a:spLocks noChangeArrowheads="1"/>
            </p:cNvSpPr>
            <p:nvPr/>
          </p:nvSpPr>
          <p:spPr bwMode="auto">
            <a:xfrm>
              <a:off x="7365999" y="2206073"/>
              <a:ext cx="77787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NJ</a:t>
              </a:r>
            </a:p>
          </p:txBody>
        </p:sp>
        <p:sp>
          <p:nvSpPr>
            <p:cNvPr id="218" name="Text - New Hampshire"/>
            <p:cNvSpPr txBox="1">
              <a:spLocks noChangeArrowheads="1"/>
            </p:cNvSpPr>
            <p:nvPr/>
          </p:nvSpPr>
          <p:spPr bwMode="auto">
            <a:xfrm>
              <a:off x="7485525" y="1332514"/>
              <a:ext cx="936625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b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NH</a:t>
              </a:r>
              <a:endParaRPr lang="en-US" sz="1200" b="1" baseline="30000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219" name="Text - Nevada"/>
            <p:cNvSpPr txBox="1">
              <a:spLocks noChangeArrowheads="1"/>
            </p:cNvSpPr>
            <p:nvPr/>
          </p:nvSpPr>
          <p:spPr bwMode="auto">
            <a:xfrm>
              <a:off x="1476374" y="2519751"/>
              <a:ext cx="1219200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NV</a:t>
              </a:r>
            </a:p>
          </p:txBody>
        </p:sp>
        <p:sp>
          <p:nvSpPr>
            <p:cNvPr id="220" name="Text - Nebraska"/>
            <p:cNvSpPr txBox="1">
              <a:spLocks noChangeArrowheads="1"/>
            </p:cNvSpPr>
            <p:nvPr/>
          </p:nvSpPr>
          <p:spPr bwMode="auto">
            <a:xfrm>
              <a:off x="3827461" y="2345556"/>
              <a:ext cx="692151" cy="232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NE</a:t>
              </a:r>
              <a:r>
                <a:rPr lang="en-US" sz="1200" b="1" baseline="30000" dirty="0">
                  <a:solidFill>
                    <a:schemeClr val="bg1"/>
                  </a:solidFill>
                </a:rPr>
                <a:t> 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221" name="Text - Montana"/>
            <p:cNvSpPr txBox="1">
              <a:spLocks noChangeArrowheads="1"/>
            </p:cNvSpPr>
            <p:nvPr/>
          </p:nvSpPr>
          <p:spPr bwMode="auto">
            <a:xfrm>
              <a:off x="2763837" y="1358131"/>
              <a:ext cx="692151" cy="250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MT</a:t>
              </a:r>
              <a:endParaRPr lang="en-US" sz="1100" b="1" baseline="30000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22" name="Text - Missouri"/>
            <p:cNvSpPr txBox="1">
              <a:spLocks noChangeArrowheads="1"/>
            </p:cNvSpPr>
            <p:nvPr/>
          </p:nvSpPr>
          <p:spPr bwMode="auto">
            <a:xfrm>
              <a:off x="4753765" y="2858318"/>
              <a:ext cx="693739" cy="232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MO</a:t>
              </a:r>
            </a:p>
          </p:txBody>
        </p:sp>
        <p:sp>
          <p:nvSpPr>
            <p:cNvPr id="223" name="Text - Mississippi"/>
            <p:cNvSpPr txBox="1">
              <a:spLocks noChangeArrowheads="1"/>
            </p:cNvSpPr>
            <p:nvPr/>
          </p:nvSpPr>
          <p:spPr bwMode="auto">
            <a:xfrm>
              <a:off x="5156198" y="36346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MS</a:t>
              </a:r>
            </a:p>
          </p:txBody>
        </p:sp>
        <p:sp>
          <p:nvSpPr>
            <p:cNvPr id="224" name="Text - Minnesota"/>
            <p:cNvSpPr txBox="1">
              <a:spLocks noChangeArrowheads="1"/>
            </p:cNvSpPr>
            <p:nvPr/>
          </p:nvSpPr>
          <p:spPr bwMode="auto">
            <a:xfrm>
              <a:off x="4173536" y="1434331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b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MN</a:t>
              </a:r>
            </a:p>
          </p:txBody>
        </p:sp>
        <p:sp>
          <p:nvSpPr>
            <p:cNvPr id="225" name="Text - Michigan"/>
            <p:cNvSpPr txBox="1">
              <a:spLocks noChangeArrowheads="1"/>
            </p:cNvSpPr>
            <p:nvPr/>
          </p:nvSpPr>
          <p:spPr bwMode="auto">
            <a:xfrm>
              <a:off x="5614988" y="193439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MI</a:t>
              </a:r>
            </a:p>
          </p:txBody>
        </p:sp>
        <p:sp>
          <p:nvSpPr>
            <p:cNvPr id="226" name="Text - Massachusetts"/>
            <p:cNvSpPr txBox="1">
              <a:spLocks noChangeArrowheads="1"/>
            </p:cNvSpPr>
            <p:nvPr/>
          </p:nvSpPr>
          <p:spPr bwMode="auto">
            <a:xfrm>
              <a:off x="7669212" y="171214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MA</a:t>
              </a:r>
            </a:p>
          </p:txBody>
        </p:sp>
        <p:sp>
          <p:nvSpPr>
            <p:cNvPr id="227" name="Text - Maryland"/>
            <p:cNvSpPr txBox="1">
              <a:spLocks noChangeArrowheads="1"/>
            </p:cNvSpPr>
            <p:nvPr/>
          </p:nvSpPr>
          <p:spPr bwMode="auto">
            <a:xfrm>
              <a:off x="7372349" y="2520181"/>
              <a:ext cx="671513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MD</a:t>
              </a:r>
            </a:p>
          </p:txBody>
        </p:sp>
        <p:sp>
          <p:nvSpPr>
            <p:cNvPr id="228" name="Text - Maine"/>
            <p:cNvSpPr txBox="1">
              <a:spLocks noChangeArrowheads="1"/>
            </p:cNvSpPr>
            <p:nvPr/>
          </p:nvSpPr>
          <p:spPr bwMode="auto">
            <a:xfrm>
              <a:off x="7142163" y="1031252"/>
              <a:ext cx="936625" cy="658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b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ME</a:t>
              </a:r>
              <a:endParaRPr lang="en-US" sz="1400" b="1" baseline="30000" dirty="0">
                <a:solidFill>
                  <a:schemeClr val="bg1"/>
                </a:solidFill>
                <a:cs typeface="Times New Roman" charset="0"/>
              </a:endParaRPr>
            </a:p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29" name="Text - Louisiana"/>
            <p:cNvSpPr txBox="1">
              <a:spLocks noChangeArrowheads="1"/>
            </p:cNvSpPr>
            <p:nvPr/>
          </p:nvSpPr>
          <p:spPr bwMode="auto">
            <a:xfrm>
              <a:off x="4843461" y="3901257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LA</a:t>
              </a:r>
            </a:p>
          </p:txBody>
        </p:sp>
        <p:sp>
          <p:nvSpPr>
            <p:cNvPr id="230" name="Text - Kentucky"/>
            <p:cNvSpPr txBox="1">
              <a:spLocks noChangeArrowheads="1"/>
            </p:cNvSpPr>
            <p:nvPr/>
          </p:nvSpPr>
          <p:spPr bwMode="auto">
            <a:xfrm>
              <a:off x="5749923" y="287101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KY</a:t>
              </a:r>
            </a:p>
          </p:txBody>
        </p:sp>
        <p:sp>
          <p:nvSpPr>
            <p:cNvPr id="231" name="Text - Kansas"/>
            <p:cNvSpPr txBox="1">
              <a:spLocks noChangeArrowheads="1"/>
            </p:cNvSpPr>
            <p:nvPr/>
          </p:nvSpPr>
          <p:spPr bwMode="auto">
            <a:xfrm>
              <a:off x="3995737" y="283768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KS</a:t>
              </a:r>
            </a:p>
          </p:txBody>
        </p:sp>
        <p:sp>
          <p:nvSpPr>
            <p:cNvPr id="232" name="Text - Iowa"/>
            <p:cNvSpPr txBox="1">
              <a:spLocks noChangeArrowheads="1"/>
            </p:cNvSpPr>
            <p:nvPr/>
          </p:nvSpPr>
          <p:spPr bwMode="auto">
            <a:xfrm>
              <a:off x="4567237" y="224554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IA</a:t>
              </a:r>
            </a:p>
          </p:txBody>
        </p:sp>
        <p:sp>
          <p:nvSpPr>
            <p:cNvPr id="233" name="Text - Indiana"/>
            <p:cNvSpPr txBox="1">
              <a:spLocks noChangeArrowheads="1"/>
            </p:cNvSpPr>
            <p:nvPr/>
          </p:nvSpPr>
          <p:spPr bwMode="auto">
            <a:xfrm>
              <a:off x="5491161" y="24884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IN</a:t>
              </a:r>
            </a:p>
          </p:txBody>
        </p:sp>
        <p:sp>
          <p:nvSpPr>
            <p:cNvPr id="234" name="Text - Illinois"/>
            <p:cNvSpPr txBox="1">
              <a:spLocks noChangeArrowheads="1"/>
            </p:cNvSpPr>
            <p:nvPr/>
          </p:nvSpPr>
          <p:spPr bwMode="auto">
            <a:xfrm>
              <a:off x="5091112" y="250113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IL</a:t>
              </a:r>
            </a:p>
          </p:txBody>
        </p:sp>
        <p:sp>
          <p:nvSpPr>
            <p:cNvPr id="235" name="Text - Idaho"/>
            <p:cNvSpPr txBox="1">
              <a:spLocks noChangeArrowheads="1"/>
            </p:cNvSpPr>
            <p:nvPr/>
          </p:nvSpPr>
          <p:spPr bwMode="auto">
            <a:xfrm>
              <a:off x="2168523" y="1905818"/>
              <a:ext cx="693739" cy="2107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ID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236" name="Text - Hawaii"/>
            <p:cNvSpPr txBox="1">
              <a:spLocks noChangeArrowheads="1"/>
            </p:cNvSpPr>
            <p:nvPr/>
          </p:nvSpPr>
          <p:spPr bwMode="auto">
            <a:xfrm>
              <a:off x="2654302" y="4399782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HI</a:t>
              </a:r>
            </a:p>
          </p:txBody>
        </p:sp>
        <p:sp>
          <p:nvSpPr>
            <p:cNvPr id="237" name="Text - Georgia"/>
            <p:cNvSpPr txBox="1">
              <a:spLocks noChangeArrowheads="1"/>
            </p:cNvSpPr>
            <p:nvPr/>
          </p:nvSpPr>
          <p:spPr bwMode="auto">
            <a:xfrm>
              <a:off x="6091237" y="3609206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GA</a:t>
              </a:r>
            </a:p>
          </p:txBody>
        </p:sp>
        <p:sp>
          <p:nvSpPr>
            <p:cNvPr id="238" name="Text - Florida"/>
            <p:cNvSpPr txBox="1">
              <a:spLocks noChangeArrowheads="1"/>
            </p:cNvSpPr>
            <p:nvPr/>
          </p:nvSpPr>
          <p:spPr bwMode="auto">
            <a:xfrm>
              <a:off x="6450012" y="419816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FL</a:t>
              </a:r>
            </a:p>
          </p:txBody>
        </p:sp>
        <p:sp>
          <p:nvSpPr>
            <p:cNvPr id="239" name="Text - District of Columbia"/>
            <p:cNvSpPr txBox="1">
              <a:spLocks noChangeArrowheads="1"/>
            </p:cNvSpPr>
            <p:nvPr/>
          </p:nvSpPr>
          <p:spPr bwMode="auto">
            <a:xfrm>
              <a:off x="7334249" y="2779769"/>
              <a:ext cx="628650" cy="276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/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 DC  </a:t>
              </a:r>
            </a:p>
          </p:txBody>
        </p:sp>
        <p:sp>
          <p:nvSpPr>
            <p:cNvPr id="240" name="Text - Delaware"/>
            <p:cNvSpPr txBox="1">
              <a:spLocks noChangeArrowheads="1"/>
            </p:cNvSpPr>
            <p:nvPr/>
          </p:nvSpPr>
          <p:spPr bwMode="auto">
            <a:xfrm>
              <a:off x="7229475" y="2367781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DE</a:t>
              </a:r>
            </a:p>
          </p:txBody>
        </p:sp>
        <p:sp>
          <p:nvSpPr>
            <p:cNvPr id="241" name="Text - Connecticut"/>
            <p:cNvSpPr txBox="1">
              <a:spLocks noChangeArrowheads="1"/>
            </p:cNvSpPr>
            <p:nvPr/>
          </p:nvSpPr>
          <p:spPr bwMode="auto">
            <a:xfrm>
              <a:off x="7380287" y="2007418"/>
              <a:ext cx="7461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CT</a:t>
              </a:r>
            </a:p>
          </p:txBody>
        </p:sp>
        <p:sp>
          <p:nvSpPr>
            <p:cNvPr id="242" name="Text - Colorado"/>
            <p:cNvSpPr txBox="1">
              <a:spLocks noChangeArrowheads="1"/>
            </p:cNvSpPr>
            <p:nvPr/>
          </p:nvSpPr>
          <p:spPr bwMode="auto">
            <a:xfrm>
              <a:off x="2835274" y="2628131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b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CO</a:t>
              </a:r>
            </a:p>
          </p:txBody>
        </p:sp>
        <p:sp>
          <p:nvSpPr>
            <p:cNvPr id="243" name="Text - California"/>
            <p:cNvSpPr txBox="1">
              <a:spLocks noChangeArrowheads="1"/>
            </p:cNvSpPr>
            <p:nvPr/>
          </p:nvSpPr>
          <p:spPr bwMode="auto">
            <a:xfrm>
              <a:off x="1031874" y="2758306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b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CA</a:t>
              </a:r>
            </a:p>
          </p:txBody>
        </p:sp>
        <p:sp>
          <p:nvSpPr>
            <p:cNvPr id="244" name="Text - Arkansas"/>
            <p:cNvSpPr txBox="1">
              <a:spLocks noChangeArrowheads="1"/>
            </p:cNvSpPr>
            <p:nvPr/>
          </p:nvSpPr>
          <p:spPr bwMode="auto">
            <a:xfrm>
              <a:off x="4784724" y="332821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AR</a:t>
              </a:r>
              <a:endParaRPr lang="en-US" sz="1200" b="1" baseline="30000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245" name="Text - Arizona"/>
            <p:cNvSpPr txBox="1">
              <a:spLocks noChangeArrowheads="1"/>
            </p:cNvSpPr>
            <p:nvPr/>
          </p:nvSpPr>
          <p:spPr bwMode="auto">
            <a:xfrm>
              <a:off x="1984373" y="3292502"/>
              <a:ext cx="1219200" cy="338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65000"/>
                </a:lnSpc>
                <a:spcBef>
                  <a:spcPct val="50000"/>
                </a:spcBef>
              </a:pPr>
              <a:b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AZ</a:t>
              </a:r>
            </a:p>
          </p:txBody>
        </p:sp>
        <p:sp>
          <p:nvSpPr>
            <p:cNvPr id="246" name="Text - Alaska"/>
            <p:cNvSpPr txBox="1">
              <a:spLocks noChangeArrowheads="1"/>
            </p:cNvSpPr>
            <p:nvPr/>
          </p:nvSpPr>
          <p:spPr bwMode="auto">
            <a:xfrm>
              <a:off x="1081295" y="4021956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b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AK</a:t>
              </a:r>
            </a:p>
          </p:txBody>
        </p:sp>
        <p:sp>
          <p:nvSpPr>
            <p:cNvPr id="247" name="Text - Alabama"/>
            <p:cNvSpPr txBox="1">
              <a:spLocks noChangeArrowheads="1"/>
            </p:cNvSpPr>
            <p:nvPr/>
          </p:nvSpPr>
          <p:spPr bwMode="auto">
            <a:xfrm>
              <a:off x="5572124" y="36219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AL</a:t>
              </a:r>
            </a:p>
          </p:txBody>
        </p:sp>
        <p:sp>
          <p:nvSpPr>
            <p:cNvPr id="248" name="Line - Vermont"/>
            <p:cNvSpPr>
              <a:spLocks noChangeShapeType="1"/>
            </p:cNvSpPr>
            <p:nvPr/>
          </p:nvSpPr>
          <p:spPr bwMode="auto">
            <a:xfrm>
              <a:off x="7043736" y="1356542"/>
              <a:ext cx="207963" cy="133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49" name="Line - Rhode Island"/>
            <p:cNvSpPr>
              <a:spLocks noChangeShapeType="1"/>
            </p:cNvSpPr>
            <p:nvPr/>
          </p:nvSpPr>
          <p:spPr bwMode="auto">
            <a:xfrm>
              <a:off x="7582708" y="1989957"/>
              <a:ext cx="266700" cy="50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50" name="Line - New Jersey"/>
            <p:cNvSpPr>
              <a:spLocks noChangeShapeType="1"/>
            </p:cNvSpPr>
            <p:nvPr/>
          </p:nvSpPr>
          <p:spPr bwMode="auto">
            <a:xfrm flipV="1">
              <a:off x="7269162" y="2291580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51" name="Line - New Hampshire"/>
            <p:cNvSpPr>
              <a:spLocks noChangeShapeType="1"/>
            </p:cNvSpPr>
            <p:nvPr/>
          </p:nvSpPr>
          <p:spPr bwMode="auto">
            <a:xfrm flipV="1">
              <a:off x="7416799" y="1628006"/>
              <a:ext cx="360363" cy="66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52" name="Line - Massachusetts"/>
            <p:cNvSpPr>
              <a:spLocks noChangeShapeType="1"/>
            </p:cNvSpPr>
            <p:nvPr/>
          </p:nvSpPr>
          <p:spPr bwMode="auto">
            <a:xfrm flipV="1">
              <a:off x="7554911" y="1834380"/>
              <a:ext cx="4159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53" name="Line - Maryland"/>
            <p:cNvSpPr>
              <a:spLocks noChangeShapeType="1"/>
            </p:cNvSpPr>
            <p:nvPr/>
          </p:nvSpPr>
          <p:spPr bwMode="auto">
            <a:xfrm flipV="1">
              <a:off x="7227887" y="2624955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54" name="Line - Hawaii"/>
            <p:cNvSpPr>
              <a:spLocks noChangeShapeType="1"/>
            </p:cNvSpPr>
            <p:nvPr/>
          </p:nvSpPr>
          <p:spPr bwMode="auto">
            <a:xfrm flipH="1" flipV="1">
              <a:off x="2690813" y="4455344"/>
              <a:ext cx="268288" cy="66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55" name="Line - District of Columbia"/>
            <p:cNvSpPr>
              <a:spLocks noChangeShapeType="1"/>
            </p:cNvSpPr>
            <p:nvPr/>
          </p:nvSpPr>
          <p:spPr bwMode="auto">
            <a:xfrm flipH="1" flipV="1">
              <a:off x="7000077" y="2605904"/>
              <a:ext cx="440535" cy="247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56" name="Line - Delaware"/>
            <p:cNvSpPr>
              <a:spLocks noChangeShapeType="1"/>
            </p:cNvSpPr>
            <p:nvPr/>
          </p:nvSpPr>
          <p:spPr bwMode="auto">
            <a:xfrm flipV="1">
              <a:off x="7221537" y="2520180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57" name="Line - Connecticut"/>
            <p:cNvSpPr>
              <a:spLocks noChangeShapeType="1"/>
            </p:cNvSpPr>
            <p:nvPr/>
          </p:nvSpPr>
          <p:spPr bwMode="auto">
            <a:xfrm>
              <a:off x="7407274" y="2002655"/>
              <a:ext cx="217488" cy="95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</p:grpSp>
      <p:sp>
        <p:nvSpPr>
          <p:cNvPr id="272" name="Rectangle 271"/>
          <p:cNvSpPr>
            <a:spLocks noChangeArrowheads="1"/>
          </p:cNvSpPr>
          <p:nvPr/>
        </p:nvSpPr>
        <p:spPr bwMode="auto">
          <a:xfrm>
            <a:off x="8617330" y="4253018"/>
            <a:ext cx="152400" cy="159236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273" name="Text Box 135"/>
          <p:cNvSpPr txBox="1">
            <a:spLocks noChangeArrowheads="1"/>
          </p:cNvSpPr>
          <p:nvPr/>
        </p:nvSpPr>
        <p:spPr bwMode="auto">
          <a:xfrm>
            <a:off x="8773260" y="4195992"/>
            <a:ext cx="29356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cs typeface="Calibri" pitchFamily="34" charset="0"/>
              </a:rPr>
              <a:t>Not Adopting At This Time (11 States)</a:t>
            </a:r>
          </a:p>
        </p:txBody>
      </p:sp>
      <p:grpSp>
        <p:nvGrpSpPr>
          <p:cNvPr id="274" name="Group 273"/>
          <p:cNvGrpSpPr/>
          <p:nvPr/>
        </p:nvGrpSpPr>
        <p:grpSpPr>
          <a:xfrm>
            <a:off x="8620674" y="3875803"/>
            <a:ext cx="2761202" cy="292388"/>
            <a:chOff x="4332213" y="5210732"/>
            <a:chExt cx="4192836" cy="292388"/>
          </a:xfrm>
        </p:grpSpPr>
        <p:sp>
          <p:nvSpPr>
            <p:cNvPr id="275" name="Rectangle 274"/>
            <p:cNvSpPr>
              <a:spLocks noChangeArrowheads="1"/>
            </p:cNvSpPr>
            <p:nvPr/>
          </p:nvSpPr>
          <p:spPr bwMode="auto">
            <a:xfrm>
              <a:off x="4332213" y="5286540"/>
              <a:ext cx="227736" cy="152791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100" b="1" dirty="0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276" name="Text Box 135"/>
            <p:cNvSpPr txBox="1">
              <a:spLocks noChangeArrowheads="1"/>
            </p:cNvSpPr>
            <p:nvPr/>
          </p:nvSpPr>
          <p:spPr bwMode="auto">
            <a:xfrm>
              <a:off x="4532586" y="5210732"/>
              <a:ext cx="3992463" cy="292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cs typeface="Calibri" pitchFamily="34" charset="0"/>
                </a:rPr>
                <a:t>Adopted (40 States including DC</a:t>
              </a:r>
              <a:r>
                <a:rPr lang="en-US" sz="1300" b="1" dirty="0">
                  <a:solidFill>
                    <a:srgbClr val="000000"/>
                  </a:solidFill>
                  <a:cs typeface="Calibri" pitchFamily="34" charset="0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9763129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2020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0419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20 KFF Only PowerPoint Template" id="{B14FF5C7-6F07-4D25-A9EB-829D1D1C1F46}" vid="{53A2CBA7-8322-4B86-AF5D-AD21DF60D7AF}"/>
    </a:ext>
  </a:extLst>
</a:theme>
</file>

<file path=ppt/theme/theme2.xml><?xml version="1.0" encoding="utf-8"?>
<a:theme xmlns:a="http://schemas.openxmlformats.org/drawingml/2006/main" name="Default no Figure #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20 KFF Only PowerPoint Template" id="{B14FF5C7-6F07-4D25-A9EB-829D1D1C1F46}" vid="{340EE76A-161D-4A9F-AA08-0E23C3C94F26}"/>
    </a:ext>
  </a:extLst>
</a:theme>
</file>

<file path=ppt/theme/theme3.xml><?xml version="1.0" encoding="utf-8"?>
<a:theme xmlns:a="http://schemas.openxmlformats.org/drawingml/2006/main" name="Default with Figure #">
  <a:themeElements>
    <a:clrScheme name="2020 KFF Palette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20 KFF Only PowerPoint Template" id="{B14FF5C7-6F07-4D25-A9EB-829D1D1C1F46}" vid="{86AD2522-CF0F-43B8-AB0E-CB7058804271}"/>
    </a:ext>
  </a:extLst>
</a:theme>
</file>

<file path=ppt/theme/theme4.xml><?xml version="1.0" encoding="utf-8"?>
<a:theme xmlns:a="http://schemas.openxmlformats.org/drawingml/2006/main" name="1_ES with Figure 1">
  <a:themeElements>
    <a:clrScheme name="2020 KFF Palette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20 KFF Only PowerPoint Template" id="{B14FF5C7-6F07-4D25-A9EB-829D1D1C1F46}" vid="{86AD2522-CF0F-43B8-AB0E-CB7058804271}"/>
    </a:ext>
  </a:extLst>
</a:theme>
</file>

<file path=ppt/theme/theme5.xml><?xml version="1.0" encoding="utf-8"?>
<a:theme xmlns:a="http://schemas.openxmlformats.org/drawingml/2006/main" name="Blank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0 KFF Only PowerPoint Template" id="{B14FF5C7-6F07-4D25-A9EB-829D1D1C1F46}" vid="{673B7F44-E21F-4B5D-8996-3154A98698C8}"/>
    </a:ext>
  </a:extLst>
</a:theme>
</file>

<file path=ppt/theme/theme6.xml><?xml version="1.0" encoding="utf-8"?>
<a:theme xmlns:a="http://schemas.openxmlformats.org/drawingml/2006/main" name="Text Slide no Logo">
  <a:themeElements>
    <a:clrScheme name="2020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0419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20 KFF Only PowerPoint Template" id="{B14FF5C7-6F07-4D25-A9EB-829D1D1C1F46}" vid="{E7843FE9-896B-4AB0-81B9-636DFCBEF672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0DDD2E776BFE4A9ECD7BF84578D96B" ma:contentTypeVersion="10" ma:contentTypeDescription="Create a new document." ma:contentTypeScope="" ma:versionID="54cc8c468ca2b394f000574d71c00af1">
  <xsd:schema xmlns:xsd="http://www.w3.org/2001/XMLSchema" xmlns:xs="http://www.w3.org/2001/XMLSchema" xmlns:p="http://schemas.microsoft.com/office/2006/metadata/properties" xmlns:ns2="2c6857e4-285b-4909-be4f-5c8c04125010" xmlns:ns3="faad41c7-f934-4b1d-bf32-8980ec5d4297" targetNamespace="http://schemas.microsoft.com/office/2006/metadata/properties" ma:root="true" ma:fieldsID="3a18455d222a7d3ceaf0057ddffd1983" ns2:_="" ns3:_="">
    <xsd:import namespace="2c6857e4-285b-4909-be4f-5c8c04125010"/>
    <xsd:import namespace="faad41c7-f934-4b1d-bf32-8980ec5d42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6857e4-285b-4909-be4f-5c8c041250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ad41c7-f934-4b1d-bf32-8980ec5d429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0DB6459-0BE0-4F9B-B22A-829A32040A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6857e4-285b-4909-be4f-5c8c04125010"/>
    <ds:schemaRef ds:uri="faad41c7-f934-4b1d-bf32-8980ec5d42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9C317D1-5E0B-48B4-96F2-30956373388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294087-35E0-4AF6-9752-29E1E9043C1A}">
  <ds:schemaRefs>
    <ds:schemaRef ds:uri="http://purl.org/dc/dcmitype/"/>
    <ds:schemaRef ds:uri="faad41c7-f934-4b1d-bf32-8980ec5d4297"/>
    <ds:schemaRef ds:uri="2c6857e4-285b-4909-be4f-5c8c04125010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2020 KFF Only PowerPoint Template - September 2020</Template>
  <TotalTime>26</TotalTime>
  <Words>190</Words>
  <Application>Microsoft Office PowerPoint</Application>
  <PresentationFormat>Custom</PresentationFormat>
  <Paragraphs>57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Title Slide</vt:lpstr>
      <vt:lpstr>Default no Figure #</vt:lpstr>
      <vt:lpstr>Default with Figure #</vt:lpstr>
      <vt:lpstr>1_ES with Figure 1</vt:lpstr>
      <vt:lpstr>Blank</vt:lpstr>
      <vt:lpstr>Text Slide no Logo</vt:lpstr>
      <vt:lpstr>Status of State Medicaid Expansion Decisions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recommend that you keep the title to two lines</dc:title>
  <dc:creator>Madeline Guth</dc:creator>
  <cp:lastModifiedBy>Meghana Ammula</cp:lastModifiedBy>
  <cp:revision>57</cp:revision>
  <cp:lastPrinted>2019-08-19T22:27:15Z</cp:lastPrinted>
  <dcterms:created xsi:type="dcterms:W3CDTF">2020-09-29T13:31:02Z</dcterms:created>
  <dcterms:modified xsi:type="dcterms:W3CDTF">2023-02-16T21:40:07Z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0x010100F80DDD2E776BFE4A9ECD7BF84578D96B</vt:lpwstr>
  </property>
</Properties>
</file>