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48" r:id="rId5"/>
    <p:sldMasterId id="2147483679" r:id="rId6"/>
    <p:sldMasterId id="2147483677" r:id="rId7"/>
    <p:sldMasterId id="2147483662" r:id="rId8"/>
    <p:sldMasterId id="2147483688" r:id="rId9"/>
  </p:sldMasterIdLst>
  <p:notesMasterIdLst>
    <p:notesMasterId r:id="rId27"/>
  </p:notesMasterIdLst>
  <p:handoutMasterIdLst>
    <p:handoutMasterId r:id="rId28"/>
  </p:handoutMasterIdLst>
  <p:sldIdLst>
    <p:sldId id="300" r:id="rId10"/>
    <p:sldId id="899" r:id="rId11"/>
    <p:sldId id="904" r:id="rId12"/>
    <p:sldId id="921" r:id="rId13"/>
    <p:sldId id="919" r:id="rId14"/>
    <p:sldId id="920" r:id="rId15"/>
    <p:sldId id="891" r:id="rId16"/>
    <p:sldId id="874" r:id="rId17"/>
    <p:sldId id="913" r:id="rId18"/>
    <p:sldId id="917" r:id="rId19"/>
    <p:sldId id="892" r:id="rId20"/>
    <p:sldId id="918" r:id="rId21"/>
    <p:sldId id="890" r:id="rId22"/>
    <p:sldId id="912" r:id="rId23"/>
    <p:sldId id="902" r:id="rId24"/>
    <p:sldId id="908" r:id="rId25"/>
    <p:sldId id="615" r:id="rId26"/>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3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18A424-882C-211E-E665-2A3071658486}" name="Meredith Freed" initials="MF" userId="S::MeredithF@kff.org::9320c036-0c0d-4c92-8e85-377cb6e2cd82" providerId="AD"/>
  <p188:author id="{3100592C-4F41-2FB5-184C-EB949A5A57DF}" name="Meredith Freed" initials="MF" userId="Meredith Freed" providerId="None"/>
  <p188:author id="{18475034-D06E-F4AC-936D-B1C1D0FC2608}" name="Juliette Cubanski" initials="JC" userId="S::juliettec@kff.org::0e1feb49-0c68-4464-ab45-4177924a2725" providerId="AD"/>
  <p188:author id="{A4BC8B8D-FFD6-434D-FF2C-32F1671DBBF1}" name="Meredith Freed" initials="MF" userId="S-1-5-21-1957994488-602162358-682003330-53651" providerId="AD"/>
  <p188:author id="{163B3B9F-0B83-0597-B1A8-2187B94AC444}" name="Tricia Neuman" initials="TN" userId="S::trician@kff.org::3ec4a104-5a4f-45aa-8a91-3685a61d378c" providerId="AD"/>
  <p188:author id="{3B68EFC6-635A-BB8E-FCAB-67CCD5376973}" name="Juliette Cubanski" initials="JC" userId="S::JulietteC@kff.org::0e1feb49-0c68-4464-ab45-4177924a272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edith Freed" initials="MF" lastIdx="7" clrIdx="0">
    <p:extLst>
      <p:ext uri="{19B8F6BF-5375-455C-9EA6-DF929625EA0E}">
        <p15:presenceInfo xmlns:p15="http://schemas.microsoft.com/office/powerpoint/2012/main" userId="S-1-5-21-1957994488-602162358-682003330-536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E6FF"/>
    <a:srgbClr val="E7ECF5"/>
    <a:srgbClr val="393D40"/>
    <a:srgbClr val="888C92"/>
    <a:srgbClr val="827EBC"/>
    <a:srgbClr val="EE2C37"/>
    <a:srgbClr val="3CABFD"/>
    <a:srgbClr val="904198"/>
    <a:srgbClr val="DBDBDB"/>
    <a:srgbClr val="55565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71" autoAdjust="0"/>
    <p:restoredTop sz="92915" autoAdjust="0"/>
  </p:normalViewPr>
  <p:slideViewPr>
    <p:cSldViewPr snapToGrid="0" snapToObjects="1" showGuides="1">
      <p:cViewPr varScale="1">
        <p:scale>
          <a:sx n="121" d="100"/>
          <a:sy n="121" d="100"/>
        </p:scale>
        <p:origin x="444" y="96"/>
      </p:cViewPr>
      <p:guideLst>
        <p:guide orient="horz" pos="2160"/>
        <p:guide pos="3839"/>
      </p:guideLst>
    </p:cSldViewPr>
  </p:slideViewPr>
  <p:outlineViewPr>
    <p:cViewPr>
      <p:scale>
        <a:sx n="33" d="100"/>
        <a:sy n="33" d="100"/>
      </p:scale>
      <p:origin x="0" y="-10388"/>
    </p:cViewPr>
  </p:outlineViewPr>
  <p:notesTextViewPr>
    <p:cViewPr>
      <p:scale>
        <a:sx n="100" d="100"/>
        <a:sy n="100" d="100"/>
      </p:scale>
      <p:origin x="0" y="0"/>
    </p:cViewPr>
  </p:notesTextViewPr>
  <p:sorterViewPr>
    <p:cViewPr>
      <p:scale>
        <a:sx n="167" d="100"/>
        <a:sy n="167"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Master" Target="slideMasters/slideMaster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8.xml"/><Relationship Id="rId1" Type="http://schemas.microsoft.com/office/2011/relationships/chartStyle" Target="style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51082495827379"/>
          <c:y val="0.25821945420589798"/>
          <c:w val="0.56185139507459825"/>
          <c:h val="0.64349437910274498"/>
        </c:manualLayout>
      </c:layout>
      <c:doughnutChart>
        <c:varyColors val="1"/>
        <c:ser>
          <c:idx val="0"/>
          <c:order val="0"/>
          <c:tx>
            <c:strRef>
              <c:f>Sheet1!$B$1</c:f>
              <c:strCache>
                <c:ptCount val="1"/>
                <c:pt idx="0">
                  <c:v>Sales</c:v>
                </c:pt>
              </c:strCache>
            </c:strRef>
          </c:tx>
          <c:dPt>
            <c:idx val="0"/>
            <c:bubble3D val="0"/>
            <c:spPr>
              <a:solidFill>
                <a:schemeClr val="bg1">
                  <a:lumMod val="85000"/>
                </a:schemeClr>
              </a:solidFill>
              <a:ln w="19050">
                <a:noFill/>
              </a:ln>
              <a:effectLst/>
            </c:spPr>
            <c:extLst>
              <c:ext xmlns:c16="http://schemas.microsoft.com/office/drawing/2014/chart" uri="{C3380CC4-5D6E-409C-BE32-E72D297353CC}">
                <c16:uniqueId val="{00000003-4C2F-4427-913D-D2784CC31847}"/>
              </c:ext>
            </c:extLst>
          </c:dPt>
          <c:dPt>
            <c:idx val="1"/>
            <c:bubble3D val="0"/>
            <c:spPr>
              <a:solidFill>
                <a:schemeClr val="accent3"/>
              </a:solidFill>
              <a:ln w="19050">
                <a:noFill/>
              </a:ln>
              <a:effectLst/>
            </c:spPr>
            <c:extLst>
              <c:ext xmlns:c16="http://schemas.microsoft.com/office/drawing/2014/chart" uri="{C3380CC4-5D6E-409C-BE32-E72D297353CC}">
                <c16:uniqueId val="{00000002-4C2F-4427-913D-D2784CC31847}"/>
              </c:ext>
            </c:extLst>
          </c:dPt>
          <c:cat>
            <c:strRef>
              <c:f>Sheet1!$A$2:$A$3</c:f>
              <c:strCache>
                <c:ptCount val="2"/>
                <c:pt idx="0">
                  <c:v>Reasonable</c:v>
                </c:pt>
                <c:pt idx="1">
                  <c:v>Unreasonable</c:v>
                </c:pt>
              </c:strCache>
            </c:strRef>
          </c:cat>
          <c:val>
            <c:numRef>
              <c:f>Sheet1!$B$2:$B$3</c:f>
              <c:numCache>
                <c:formatCode>General</c:formatCode>
                <c:ptCount val="2"/>
                <c:pt idx="0">
                  <c:v>17</c:v>
                </c:pt>
                <c:pt idx="1">
                  <c:v>83</c:v>
                </c:pt>
              </c:numCache>
            </c:numRef>
          </c:val>
          <c:extLst>
            <c:ext xmlns:c16="http://schemas.microsoft.com/office/drawing/2014/chart" uri="{C3380CC4-5D6E-409C-BE32-E72D297353CC}">
              <c16:uniqueId val="{00000000-4C2F-4427-913D-D2784CC31847}"/>
            </c:ext>
          </c:extLst>
        </c:ser>
        <c:dLbls>
          <c:showLegendKey val="0"/>
          <c:showVal val="0"/>
          <c:showCatName val="0"/>
          <c:showSerName val="0"/>
          <c:showPercent val="0"/>
          <c:showBubbleSize val="0"/>
          <c:showLeaderLines val="1"/>
        </c:dLbls>
        <c:firstSliceAng val="31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Plans</c:v>
                </c:pt>
              </c:strCache>
            </c:strRef>
          </c:tx>
          <c:spPr>
            <a:solidFill>
              <a:schemeClr val="accent3"/>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15:layout>
                    <c:manualLayout>
                      <c:w val="0.27666666666666667"/>
                      <c:h val="0.31207418260037945"/>
                    </c:manualLayout>
                  </c15:layout>
                </c:ext>
                <c:ext xmlns:c16="http://schemas.microsoft.com/office/drawing/2014/chart" uri="{C3380CC4-5D6E-409C-BE32-E72D297353CC}">
                  <c16:uniqueId val="{00000002-B2B7-4B46-B837-1892356E14AC}"/>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1-20B1-4629-A141-C867D3FEA4D8}"/>
            </c:ext>
          </c:extLst>
        </c:ser>
        <c:ser>
          <c:idx val="1"/>
          <c:order val="1"/>
          <c:tx>
            <c:strRef>
              <c:f>Sheet1!$C$1</c:f>
              <c:strCache>
                <c:ptCount val="1"/>
                <c:pt idx="0">
                  <c:v>Manufacturers</c:v>
                </c:pt>
              </c:strCache>
            </c:strRef>
          </c:tx>
          <c:spPr>
            <a:solidFill>
              <a:schemeClr val="accent2"/>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3-20B1-4629-A141-C867D3FEA4D8}"/>
              </c:ext>
            </c:extLst>
          </c:dPt>
          <c:dLbls>
            <c:dLbl>
              <c:idx val="0"/>
              <c:layout>
                <c:manualLayout>
                  <c:x val="0"/>
                  <c:y val="2.4688022129798735E-2"/>
                </c:manualLayout>
              </c:layout>
              <c:showLegendKey val="0"/>
              <c:showVal val="1"/>
              <c:showCatName val="0"/>
              <c:showSerName val="0"/>
              <c:showPercent val="0"/>
              <c:showBubbleSize val="0"/>
              <c:extLst>
                <c:ext xmlns:c15="http://schemas.microsoft.com/office/drawing/2012/chart" uri="{CE6537A1-D6FC-4f65-9D91-7224C49458BB}">
                  <c15:layout>
                    <c:manualLayout>
                      <c:w val="0.3388212231817313"/>
                      <c:h val="0.292553062238115"/>
                    </c:manualLayout>
                  </c15:layout>
                </c:ext>
                <c:ext xmlns:c16="http://schemas.microsoft.com/office/drawing/2014/chart" uri="{C3380CC4-5D6E-409C-BE32-E72D297353CC}">
                  <c16:uniqueId val="{00000003-20B1-4629-A141-C867D3FEA4D8}"/>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c:v>
                </c:pt>
              </c:numCache>
            </c:numRef>
          </c:val>
          <c:extLst>
            <c:ext xmlns:c16="http://schemas.microsoft.com/office/drawing/2014/chart" uri="{C3380CC4-5D6E-409C-BE32-E72D297353CC}">
              <c16:uniqueId val="{00000004-20B1-4629-A141-C867D3FEA4D8}"/>
            </c:ext>
          </c:extLst>
        </c:ser>
        <c:ser>
          <c:idx val="2"/>
          <c:order val="2"/>
          <c:tx>
            <c:strRef>
              <c:f>Sheet1!$D$1</c:f>
              <c:strCache>
                <c:ptCount val="1"/>
                <c:pt idx="0">
                  <c:v>Medicare</c:v>
                </c:pt>
              </c:strCache>
            </c:strRef>
          </c:tx>
          <c:spPr>
            <a:solidFill>
              <a:schemeClr val="accent1"/>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322222222222222"/>
                      <c:h val="0.31207418260037945"/>
                    </c:manualLayout>
                  </c15:layout>
                </c:ext>
                <c:ext xmlns:c16="http://schemas.microsoft.com/office/drawing/2014/chart" uri="{C3380CC4-5D6E-409C-BE32-E72D297353CC}">
                  <c16:uniqueId val="{00000005-20B1-4629-A141-C867D3FEA4D8}"/>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c:v>
                </c:pt>
              </c:numCache>
            </c:numRef>
          </c:val>
          <c:extLst>
            <c:ext xmlns:c16="http://schemas.microsoft.com/office/drawing/2014/chart" uri="{C3380CC4-5D6E-409C-BE32-E72D297353CC}">
              <c16:uniqueId val="{00000006-20B1-4629-A141-C867D3FEA4D8}"/>
            </c:ext>
          </c:extLst>
        </c:ser>
        <c:ser>
          <c:idx val="3"/>
          <c:order val="3"/>
          <c:tx>
            <c:strRef>
              <c:f>Sheet1!$E$1</c:f>
              <c:strCache>
                <c:ptCount val="1"/>
                <c:pt idx="0">
                  <c:v>Enrollees</c:v>
                </c:pt>
              </c:strCache>
            </c:strRef>
          </c:tx>
          <c:spPr>
            <a:solidFill>
              <a:schemeClr val="tx2"/>
            </a:solidFill>
            <a:ln>
              <a:noFill/>
            </a:ln>
            <a:effectLst/>
          </c:spPr>
          <c:invertIfNegative val="0"/>
          <c:cat>
            <c:strRef>
              <c:f>Sheet1!$A$2</c:f>
              <c:strCache>
                <c:ptCount val="1"/>
                <c:pt idx="0">
                  <c:v>Category 1</c:v>
                </c:pt>
              </c:strCache>
            </c:strRef>
          </c:cat>
          <c:val>
            <c:numRef>
              <c:f>Sheet1!$E$2</c:f>
              <c:numCache>
                <c:formatCode>0%</c:formatCode>
                <c:ptCount val="1"/>
                <c:pt idx="0">
                  <c:v>0</c:v>
                </c:pt>
              </c:numCache>
            </c:numRef>
          </c:val>
          <c:extLst>
            <c:ext xmlns:c16="http://schemas.microsoft.com/office/drawing/2014/chart" uri="{C3380CC4-5D6E-409C-BE32-E72D297353CC}">
              <c16:uniqueId val="{00000007-20B1-4629-A141-C867D3FEA4D8}"/>
            </c:ext>
          </c:extLst>
        </c:ser>
        <c:dLbls>
          <c:showLegendKey val="0"/>
          <c:showVal val="0"/>
          <c:showCatName val="0"/>
          <c:showSerName val="0"/>
          <c:showPercent val="0"/>
          <c:showBubbleSize val="0"/>
        </c:dLbls>
        <c:gapWidth val="50"/>
        <c:overlap val="100"/>
        <c:axId val="1857650352"/>
        <c:axId val="1857649936"/>
      </c:barChart>
      <c:catAx>
        <c:axId val="1857650352"/>
        <c:scaling>
          <c:orientation val="minMax"/>
        </c:scaling>
        <c:delete val="1"/>
        <c:axPos val="b"/>
        <c:numFmt formatCode="General" sourceLinked="1"/>
        <c:majorTickMark val="none"/>
        <c:minorTickMark val="none"/>
        <c:tickLblPos val="nextTo"/>
        <c:crossAx val="1857649936"/>
        <c:crosses val="autoZero"/>
        <c:auto val="1"/>
        <c:lblAlgn val="ctr"/>
        <c:lblOffset val="100"/>
        <c:noMultiLvlLbl val="0"/>
      </c:catAx>
      <c:valAx>
        <c:axId val="1857649936"/>
        <c:scaling>
          <c:orientation val="minMax"/>
        </c:scaling>
        <c:delete val="1"/>
        <c:axPos val="l"/>
        <c:numFmt formatCode="0%" sourceLinked="1"/>
        <c:majorTickMark val="none"/>
        <c:minorTickMark val="none"/>
        <c:tickLblPos val="nextTo"/>
        <c:crossAx val="185765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Plans</c:v>
                </c:pt>
              </c:strCache>
            </c:strRef>
          </c:tx>
          <c:spPr>
            <a:solidFill>
              <a:schemeClr val="tx2"/>
            </a:solidFill>
            <a:ln>
              <a:noFill/>
            </a:ln>
            <a:effectLst/>
          </c:spPr>
          <c:invertIfNegative val="0"/>
          <c:cat>
            <c:strRef>
              <c:f>Sheet1!$A$2</c:f>
              <c:strCache>
                <c:ptCount val="1"/>
                <c:pt idx="0">
                  <c:v>Category 1</c:v>
                </c:pt>
              </c:strCache>
            </c:strRef>
          </c:cat>
          <c:val>
            <c:numRef>
              <c:f>Sheet1!$B$2</c:f>
              <c:numCache>
                <c:formatCode>0%</c:formatCode>
                <c:ptCount val="1"/>
                <c:pt idx="0">
                  <c:v>0</c:v>
                </c:pt>
              </c:numCache>
            </c:numRef>
          </c:val>
          <c:extLst>
            <c:ext xmlns:c16="http://schemas.microsoft.com/office/drawing/2014/chart" uri="{C3380CC4-5D6E-409C-BE32-E72D297353CC}">
              <c16:uniqueId val="{00000000-75F4-42BD-BF36-3E6EBC293A17}"/>
            </c:ext>
          </c:extLst>
        </c:ser>
        <c:ser>
          <c:idx val="1"/>
          <c:order val="1"/>
          <c:tx>
            <c:strRef>
              <c:f>Sheet1!$C$1</c:f>
              <c:strCache>
                <c:ptCount val="1"/>
                <c:pt idx="0">
                  <c:v>Manufacturers</c:v>
                </c:pt>
              </c:strCache>
            </c:strRef>
          </c:tx>
          <c:spPr>
            <a:solidFill>
              <a:schemeClr val="accent2"/>
            </a:solidFill>
            <a:ln>
              <a:noFill/>
            </a:ln>
            <a:effectLst/>
          </c:spPr>
          <c:invertIfNegative val="0"/>
          <c:cat>
            <c:strRef>
              <c:f>Sheet1!$A$2</c:f>
              <c:strCache>
                <c:ptCount val="1"/>
                <c:pt idx="0">
                  <c:v>Category 1</c:v>
                </c:pt>
              </c:strCache>
            </c:strRef>
          </c:cat>
          <c:val>
            <c:numRef>
              <c:f>Sheet1!$C$2</c:f>
              <c:numCache>
                <c:formatCode>0%</c:formatCode>
                <c:ptCount val="1"/>
                <c:pt idx="0">
                  <c:v>0</c:v>
                </c:pt>
              </c:numCache>
            </c:numRef>
          </c:val>
          <c:extLst>
            <c:ext xmlns:c16="http://schemas.microsoft.com/office/drawing/2014/chart" uri="{C3380CC4-5D6E-409C-BE32-E72D297353CC}">
              <c16:uniqueId val="{00000001-75F4-42BD-BF36-3E6EBC293A17}"/>
            </c:ext>
          </c:extLst>
        </c:ser>
        <c:ser>
          <c:idx val="2"/>
          <c:order val="2"/>
          <c:tx>
            <c:strRef>
              <c:f>Sheet1!$D$1</c:f>
              <c:strCache>
                <c:ptCount val="1"/>
                <c:pt idx="0">
                  <c:v>Medicare</c:v>
                </c:pt>
              </c:strCache>
            </c:strRef>
          </c:tx>
          <c:spPr>
            <a:solidFill>
              <a:schemeClr val="accent3"/>
            </a:solidFill>
            <a:ln>
              <a:noFill/>
            </a:ln>
            <a:effectLst/>
          </c:spPr>
          <c:invertIfNegative val="0"/>
          <c:cat>
            <c:strRef>
              <c:f>Sheet1!$A$2</c:f>
              <c:strCache>
                <c:ptCount val="1"/>
                <c:pt idx="0">
                  <c:v>Category 1</c:v>
                </c:pt>
              </c:strCache>
            </c:strRef>
          </c:cat>
          <c:val>
            <c:numRef>
              <c:f>Sheet1!$D$2</c:f>
              <c:numCache>
                <c:formatCode>0%</c:formatCode>
                <c:ptCount val="1"/>
                <c:pt idx="0">
                  <c:v>0</c:v>
                </c:pt>
              </c:numCache>
            </c:numRef>
          </c:val>
          <c:extLst>
            <c:ext xmlns:c16="http://schemas.microsoft.com/office/drawing/2014/chart" uri="{C3380CC4-5D6E-409C-BE32-E72D297353CC}">
              <c16:uniqueId val="{00000002-75F4-42BD-BF36-3E6EBC293A17}"/>
            </c:ext>
          </c:extLst>
        </c:ser>
        <c:ser>
          <c:idx val="3"/>
          <c:order val="3"/>
          <c:tx>
            <c:strRef>
              <c:f>Sheet1!$E$1</c:f>
              <c:strCache>
                <c:ptCount val="1"/>
                <c:pt idx="0">
                  <c:v>Enrollees</c:v>
                </c:pt>
              </c:strCache>
            </c:strRef>
          </c:tx>
          <c:spPr>
            <a:solidFill>
              <a:schemeClr val="tx2"/>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7166666666666667"/>
                      <c:h val="0.2847861191884804"/>
                    </c:manualLayout>
                  </c15:layout>
                </c:ext>
                <c:ext xmlns:c16="http://schemas.microsoft.com/office/drawing/2014/chart" uri="{C3380CC4-5D6E-409C-BE32-E72D297353CC}">
                  <c16:uniqueId val="{00000000-EC4A-4ED6-AD53-255ADC2D8D27}"/>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4-75F4-42BD-BF36-3E6EBC293A17}"/>
            </c:ext>
          </c:extLst>
        </c:ser>
        <c:dLbls>
          <c:showLegendKey val="0"/>
          <c:showVal val="0"/>
          <c:showCatName val="0"/>
          <c:showSerName val="0"/>
          <c:showPercent val="0"/>
          <c:showBubbleSize val="0"/>
        </c:dLbls>
        <c:gapWidth val="50"/>
        <c:overlap val="100"/>
        <c:axId val="1857650352"/>
        <c:axId val="1857649936"/>
      </c:barChart>
      <c:catAx>
        <c:axId val="1857650352"/>
        <c:scaling>
          <c:orientation val="minMax"/>
        </c:scaling>
        <c:delete val="1"/>
        <c:axPos val="b"/>
        <c:numFmt formatCode="General" sourceLinked="1"/>
        <c:majorTickMark val="none"/>
        <c:minorTickMark val="none"/>
        <c:tickLblPos val="nextTo"/>
        <c:crossAx val="1857649936"/>
        <c:crosses val="autoZero"/>
        <c:auto val="1"/>
        <c:lblAlgn val="ctr"/>
        <c:lblOffset val="100"/>
        <c:noMultiLvlLbl val="0"/>
      </c:catAx>
      <c:valAx>
        <c:axId val="1857649936"/>
        <c:scaling>
          <c:orientation val="minMax"/>
        </c:scaling>
        <c:delete val="1"/>
        <c:axPos val="l"/>
        <c:numFmt formatCode="0%" sourceLinked="1"/>
        <c:majorTickMark val="none"/>
        <c:minorTickMark val="none"/>
        <c:tickLblPos val="nextTo"/>
        <c:crossAx val="185765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Plans</c:v>
                </c:pt>
              </c:strCache>
            </c:strRef>
          </c:tx>
          <c:spPr>
            <a:solidFill>
              <a:schemeClr val="tx2"/>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46AB-46D9-85DC-61889675C2B6}"/>
              </c:ext>
            </c:extLst>
          </c:dPt>
          <c:dLbls>
            <c:dLbl>
              <c:idx val="0"/>
              <c:showLegendKey val="0"/>
              <c:showVal val="1"/>
              <c:showCatName val="0"/>
              <c:showSerName val="0"/>
              <c:showPercent val="0"/>
              <c:showBubbleSize val="0"/>
              <c:extLst>
                <c:ext xmlns:c15="http://schemas.microsoft.com/office/drawing/2012/chart" uri="{CE6537A1-D6FC-4f65-9D91-7224C49458BB}">
                  <c15:layout>
                    <c:manualLayout>
                      <c:w val="0.30999999999999994"/>
                      <c:h val="0.45061879180031766"/>
                    </c:manualLayout>
                  </c15:layout>
                </c:ext>
                <c:ext xmlns:c16="http://schemas.microsoft.com/office/drawing/2014/chart" uri="{C3380CC4-5D6E-409C-BE32-E72D297353CC}">
                  <c16:uniqueId val="{00000001-46AB-46D9-85DC-61889675C2B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2-46AB-46D9-85DC-61889675C2B6}"/>
            </c:ext>
          </c:extLst>
        </c:ser>
        <c:ser>
          <c:idx val="1"/>
          <c:order val="1"/>
          <c:tx>
            <c:strRef>
              <c:f>Sheet1!$C$1</c:f>
              <c:strCache>
                <c:ptCount val="1"/>
                <c:pt idx="0">
                  <c:v>Manufacturers</c:v>
                </c:pt>
              </c:strCache>
            </c:strRef>
          </c:tx>
          <c:spPr>
            <a:solidFill>
              <a:schemeClr val="accent2"/>
            </a:solidFill>
            <a:ln>
              <a:noFill/>
            </a:ln>
            <a:effectLst/>
          </c:spPr>
          <c:invertIfNegative val="0"/>
          <c:cat>
            <c:strRef>
              <c:f>Sheet1!$A$2</c:f>
              <c:strCache>
                <c:ptCount val="1"/>
                <c:pt idx="0">
                  <c:v>Category 1</c:v>
                </c:pt>
              </c:strCache>
            </c:strRef>
          </c:cat>
          <c:val>
            <c:numRef>
              <c:f>Sheet1!$C$2</c:f>
              <c:numCache>
                <c:formatCode>0%</c:formatCode>
                <c:ptCount val="1"/>
                <c:pt idx="0">
                  <c:v>0</c:v>
                </c:pt>
              </c:numCache>
            </c:numRef>
          </c:val>
          <c:extLst>
            <c:ext xmlns:c16="http://schemas.microsoft.com/office/drawing/2014/chart" uri="{C3380CC4-5D6E-409C-BE32-E72D297353CC}">
              <c16:uniqueId val="{00000003-46AB-46D9-85DC-61889675C2B6}"/>
            </c:ext>
          </c:extLst>
        </c:ser>
        <c:ser>
          <c:idx val="2"/>
          <c:order val="2"/>
          <c:tx>
            <c:strRef>
              <c:f>Sheet1!$D$1</c:f>
              <c:strCache>
                <c:ptCount val="1"/>
                <c:pt idx="0">
                  <c:v>Medicare</c:v>
                </c:pt>
              </c:strCache>
            </c:strRef>
          </c:tx>
          <c:spPr>
            <a:solidFill>
              <a:schemeClr val="accent3"/>
            </a:solidFill>
            <a:ln>
              <a:noFill/>
            </a:ln>
            <a:effectLst/>
          </c:spPr>
          <c:invertIfNegative val="0"/>
          <c:cat>
            <c:strRef>
              <c:f>Sheet1!$A$2</c:f>
              <c:strCache>
                <c:ptCount val="1"/>
                <c:pt idx="0">
                  <c:v>Category 1</c:v>
                </c:pt>
              </c:strCache>
            </c:strRef>
          </c:cat>
          <c:val>
            <c:numRef>
              <c:f>Sheet1!$D$2</c:f>
              <c:numCache>
                <c:formatCode>0%</c:formatCode>
                <c:ptCount val="1"/>
                <c:pt idx="0">
                  <c:v>0</c:v>
                </c:pt>
              </c:numCache>
            </c:numRef>
          </c:val>
          <c:extLst>
            <c:ext xmlns:c16="http://schemas.microsoft.com/office/drawing/2014/chart" uri="{C3380CC4-5D6E-409C-BE32-E72D297353CC}">
              <c16:uniqueId val="{00000004-46AB-46D9-85DC-61889675C2B6}"/>
            </c:ext>
          </c:extLst>
        </c:ser>
        <c:ser>
          <c:idx val="3"/>
          <c:order val="3"/>
          <c:tx>
            <c:strRef>
              <c:f>Sheet1!$E$1</c:f>
              <c:strCache>
                <c:ptCount val="1"/>
                <c:pt idx="0">
                  <c:v>Enrollees</c:v>
                </c:pt>
              </c:strCache>
            </c:strRef>
          </c:tx>
          <c:spPr>
            <a:solidFill>
              <a:schemeClr val="tx2"/>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0999999999999994"/>
                      <c:h val="0.45061879180031766"/>
                    </c:manualLayout>
                  </c15:layout>
                </c:ext>
                <c:ext xmlns:c16="http://schemas.microsoft.com/office/drawing/2014/chart" uri="{C3380CC4-5D6E-409C-BE32-E72D297353CC}">
                  <c16:uniqueId val="{00000005-46AB-46D9-85DC-61889675C2B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0.25</c:v>
                </c:pt>
              </c:numCache>
            </c:numRef>
          </c:val>
          <c:extLst>
            <c:ext xmlns:c16="http://schemas.microsoft.com/office/drawing/2014/chart" uri="{C3380CC4-5D6E-409C-BE32-E72D297353CC}">
              <c16:uniqueId val="{00000006-46AB-46D9-85DC-61889675C2B6}"/>
            </c:ext>
          </c:extLst>
        </c:ser>
        <c:dLbls>
          <c:showLegendKey val="0"/>
          <c:showVal val="0"/>
          <c:showCatName val="0"/>
          <c:showSerName val="0"/>
          <c:showPercent val="0"/>
          <c:showBubbleSize val="0"/>
        </c:dLbls>
        <c:gapWidth val="50"/>
        <c:overlap val="100"/>
        <c:axId val="1857650352"/>
        <c:axId val="1857649936"/>
      </c:barChart>
      <c:catAx>
        <c:axId val="1857650352"/>
        <c:scaling>
          <c:orientation val="minMax"/>
        </c:scaling>
        <c:delete val="1"/>
        <c:axPos val="b"/>
        <c:numFmt formatCode="General" sourceLinked="1"/>
        <c:majorTickMark val="none"/>
        <c:minorTickMark val="none"/>
        <c:tickLblPos val="nextTo"/>
        <c:crossAx val="1857649936"/>
        <c:crosses val="autoZero"/>
        <c:auto val="1"/>
        <c:lblAlgn val="ctr"/>
        <c:lblOffset val="100"/>
        <c:noMultiLvlLbl val="0"/>
      </c:catAx>
      <c:valAx>
        <c:axId val="1857649936"/>
        <c:scaling>
          <c:orientation val="minMax"/>
        </c:scaling>
        <c:delete val="1"/>
        <c:axPos val="l"/>
        <c:numFmt formatCode="0%" sourceLinked="1"/>
        <c:majorTickMark val="none"/>
        <c:minorTickMark val="none"/>
        <c:tickLblPos val="nextTo"/>
        <c:crossAx val="185765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Plans</c:v>
                </c:pt>
              </c:strCache>
            </c:strRef>
          </c:tx>
          <c:spPr>
            <a:solidFill>
              <a:schemeClr val="accent3"/>
            </a:solidFill>
            <a:ln>
              <a:noFill/>
            </a:ln>
            <a:effectLst/>
          </c:spPr>
          <c:invertIfNegative val="0"/>
          <c:dLbls>
            <c:dLbl>
              <c:idx val="0"/>
              <c:layout>
                <c:manualLayout>
                  <c:x val="3.0796330047421498E-3"/>
                  <c:y val="0"/>
                </c:manualLayout>
              </c:layout>
              <c:showLegendKey val="0"/>
              <c:showVal val="1"/>
              <c:showCatName val="0"/>
              <c:showSerName val="0"/>
              <c:showPercent val="0"/>
              <c:showBubbleSize val="0"/>
              <c:extLst>
                <c:ext xmlns:c15="http://schemas.microsoft.com/office/drawing/2012/chart" uri="{CE6537A1-D6FC-4f65-9D91-7224C49458BB}">
                  <c15:layout>
                    <c:manualLayout>
                      <c:w val="0.28341838293563226"/>
                      <c:h val="0.35555535655992276"/>
                    </c:manualLayout>
                  </c15:layout>
                </c:ext>
                <c:ext xmlns:c16="http://schemas.microsoft.com/office/drawing/2014/chart" uri="{C3380CC4-5D6E-409C-BE32-E72D297353CC}">
                  <c16:uniqueId val="{00000000-409B-46AA-BA76-2E4A189533DB}"/>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0.05</c:v>
                </c:pt>
              </c:numCache>
            </c:numRef>
          </c:val>
          <c:extLst>
            <c:ext xmlns:c16="http://schemas.microsoft.com/office/drawing/2014/chart" uri="{C3380CC4-5D6E-409C-BE32-E72D297353CC}">
              <c16:uniqueId val="{00000001-409B-46AA-BA76-2E4A189533DB}"/>
            </c:ext>
          </c:extLst>
        </c:ser>
        <c:ser>
          <c:idx val="1"/>
          <c:order val="1"/>
          <c:tx>
            <c:strRef>
              <c:f>Sheet1!$C$1</c:f>
              <c:strCache>
                <c:ptCount val="1"/>
                <c:pt idx="0">
                  <c:v>Manufacturers</c:v>
                </c:pt>
              </c:strCache>
            </c:strRef>
          </c:tx>
          <c:spPr>
            <a:solidFill>
              <a:schemeClr val="accent2"/>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3-409B-46AA-BA76-2E4A189533DB}"/>
              </c:ext>
            </c:extLst>
          </c:dPt>
          <c:dLbls>
            <c:dLbl>
              <c:idx val="0"/>
              <c:showLegendKey val="0"/>
              <c:showVal val="1"/>
              <c:showCatName val="0"/>
              <c:showSerName val="0"/>
              <c:showPercent val="0"/>
              <c:showBubbleSize val="0"/>
              <c:extLst>
                <c:ext xmlns:c15="http://schemas.microsoft.com/office/drawing/2012/chart" uri="{CE6537A1-D6FC-4f65-9D91-7224C49458BB}">
                  <c15:layout>
                    <c:manualLayout>
                      <c:w val="0.30999999999999994"/>
                      <c:h val="0.37241233987028266"/>
                    </c:manualLayout>
                  </c15:layout>
                </c:ext>
                <c:ext xmlns:c16="http://schemas.microsoft.com/office/drawing/2014/chart" uri="{C3380CC4-5D6E-409C-BE32-E72D297353CC}">
                  <c16:uniqueId val="{00000003-409B-46AA-BA76-2E4A189533DB}"/>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4-409B-46AA-BA76-2E4A189533DB}"/>
            </c:ext>
          </c:extLst>
        </c:ser>
        <c:ser>
          <c:idx val="2"/>
          <c:order val="2"/>
          <c:tx>
            <c:strRef>
              <c:f>Sheet1!$D$1</c:f>
              <c:strCache>
                <c:ptCount val="1"/>
                <c:pt idx="0">
                  <c:v>Medicare</c:v>
                </c:pt>
              </c:strCache>
            </c:strRef>
          </c:tx>
          <c:spPr>
            <a:solidFill>
              <a:schemeClr val="accent3"/>
            </a:solidFill>
            <a:ln>
              <a:noFill/>
            </a:ln>
            <a:effectLst/>
          </c:spPr>
          <c:invertIfNegative val="0"/>
          <c:cat>
            <c:strRef>
              <c:f>Sheet1!$A$2</c:f>
              <c:strCache>
                <c:ptCount val="1"/>
                <c:pt idx="0">
                  <c:v>Category 1</c:v>
                </c:pt>
              </c:strCache>
            </c:strRef>
          </c:cat>
          <c:val>
            <c:numRef>
              <c:f>Sheet1!$D$2</c:f>
              <c:numCache>
                <c:formatCode>0%</c:formatCode>
                <c:ptCount val="1"/>
                <c:pt idx="0">
                  <c:v>0</c:v>
                </c:pt>
              </c:numCache>
            </c:numRef>
          </c:val>
          <c:extLst>
            <c:ext xmlns:c16="http://schemas.microsoft.com/office/drawing/2014/chart" uri="{C3380CC4-5D6E-409C-BE32-E72D297353CC}">
              <c16:uniqueId val="{00000005-409B-46AA-BA76-2E4A189533DB}"/>
            </c:ext>
          </c:extLst>
        </c:ser>
        <c:ser>
          <c:idx val="3"/>
          <c:order val="3"/>
          <c:tx>
            <c:strRef>
              <c:f>Sheet1!$E$1</c:f>
              <c:strCache>
                <c:ptCount val="1"/>
                <c:pt idx="0">
                  <c:v>Enrollees</c:v>
                </c:pt>
              </c:strCache>
            </c:strRef>
          </c:tx>
          <c:spPr>
            <a:solidFill>
              <a:schemeClr val="tx2"/>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2111111111111107"/>
                      <c:h val="0.37241233987028266"/>
                    </c:manualLayout>
                  </c15:layout>
                </c:ext>
                <c:ext xmlns:c16="http://schemas.microsoft.com/office/drawing/2014/chart" uri="{C3380CC4-5D6E-409C-BE32-E72D297353CC}">
                  <c16:uniqueId val="{00000006-409B-46AA-BA76-2E4A189533DB}"/>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0.25</c:v>
                </c:pt>
              </c:numCache>
            </c:numRef>
          </c:val>
          <c:extLst>
            <c:ext xmlns:c16="http://schemas.microsoft.com/office/drawing/2014/chart" uri="{C3380CC4-5D6E-409C-BE32-E72D297353CC}">
              <c16:uniqueId val="{00000007-409B-46AA-BA76-2E4A189533DB}"/>
            </c:ext>
          </c:extLst>
        </c:ser>
        <c:dLbls>
          <c:showLegendKey val="0"/>
          <c:showVal val="0"/>
          <c:showCatName val="0"/>
          <c:showSerName val="0"/>
          <c:showPercent val="0"/>
          <c:showBubbleSize val="0"/>
        </c:dLbls>
        <c:gapWidth val="50"/>
        <c:overlap val="100"/>
        <c:axId val="1857650352"/>
        <c:axId val="1857649936"/>
      </c:barChart>
      <c:catAx>
        <c:axId val="1857650352"/>
        <c:scaling>
          <c:orientation val="minMax"/>
        </c:scaling>
        <c:delete val="1"/>
        <c:axPos val="b"/>
        <c:numFmt formatCode="General" sourceLinked="1"/>
        <c:majorTickMark val="none"/>
        <c:minorTickMark val="none"/>
        <c:tickLblPos val="nextTo"/>
        <c:crossAx val="1857649936"/>
        <c:crosses val="autoZero"/>
        <c:auto val="1"/>
        <c:lblAlgn val="ctr"/>
        <c:lblOffset val="100"/>
        <c:noMultiLvlLbl val="0"/>
      </c:catAx>
      <c:valAx>
        <c:axId val="1857649936"/>
        <c:scaling>
          <c:orientation val="minMax"/>
        </c:scaling>
        <c:delete val="1"/>
        <c:axPos val="l"/>
        <c:numFmt formatCode="0%" sourceLinked="1"/>
        <c:majorTickMark val="none"/>
        <c:minorTickMark val="none"/>
        <c:tickLblPos val="nextTo"/>
        <c:crossAx val="185765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Plans</c:v>
                </c:pt>
              </c:strCache>
            </c:strRef>
          </c:tx>
          <c:spPr>
            <a:solidFill>
              <a:schemeClr val="accent3"/>
            </a:solidFill>
            <a:ln>
              <a:noFill/>
            </a:ln>
            <a:effectLst/>
          </c:spPr>
          <c:invertIfNegative val="0"/>
          <c:dLbls>
            <c:dLbl>
              <c:idx val="0"/>
              <c:layout>
                <c:manualLayout>
                  <c:x val="0"/>
                  <c:y val="-7.4583503643462279E-2"/>
                </c:manualLayout>
              </c:layout>
              <c:showLegendKey val="0"/>
              <c:showVal val="1"/>
              <c:showCatName val="0"/>
              <c:showSerName val="0"/>
              <c:showPercent val="0"/>
              <c:showBubbleSize val="0"/>
              <c:extLst>
                <c:ext xmlns:c15="http://schemas.microsoft.com/office/drawing/2012/chart" uri="{CE6537A1-D6FC-4f65-9D91-7224C49458BB}">
                  <c15:layout>
                    <c:manualLayout>
                      <c:w val="0.35117030903995955"/>
                      <c:h val="0.35555544345749107"/>
                    </c:manualLayout>
                  </c15:layout>
                </c:ext>
                <c:ext xmlns:c16="http://schemas.microsoft.com/office/drawing/2014/chart" uri="{C3380CC4-5D6E-409C-BE32-E72D297353CC}">
                  <c16:uniqueId val="{00000000-B6C3-4867-AA85-BB1A10533E1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c:v>
                </c:pt>
              </c:numCache>
            </c:numRef>
          </c:val>
          <c:extLst>
            <c:ext xmlns:c16="http://schemas.microsoft.com/office/drawing/2014/chart" uri="{C3380CC4-5D6E-409C-BE32-E72D297353CC}">
              <c16:uniqueId val="{00000001-B6C3-4867-AA85-BB1A10533E15}"/>
            </c:ext>
          </c:extLst>
        </c:ser>
        <c:ser>
          <c:idx val="1"/>
          <c:order val="1"/>
          <c:tx>
            <c:strRef>
              <c:f>Sheet1!$C$1</c:f>
              <c:strCache>
                <c:ptCount val="1"/>
                <c:pt idx="0">
                  <c:v>Manufacturers</c:v>
                </c:pt>
              </c:strCache>
            </c:strRef>
          </c:tx>
          <c:spPr>
            <a:solidFill>
              <a:schemeClr val="accent2"/>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3-B6C3-4867-AA85-BB1A10533E15}"/>
              </c:ext>
            </c:extLst>
          </c:dPt>
          <c:cat>
            <c:strRef>
              <c:f>Sheet1!$A$2</c:f>
              <c:strCache>
                <c:ptCount val="1"/>
                <c:pt idx="0">
                  <c:v>Category 1</c:v>
                </c:pt>
              </c:strCache>
            </c:strRef>
          </c:cat>
          <c:val>
            <c:numRef>
              <c:f>Sheet1!$C$2</c:f>
              <c:numCache>
                <c:formatCode>0%</c:formatCode>
                <c:ptCount val="1"/>
                <c:pt idx="0">
                  <c:v>0</c:v>
                </c:pt>
              </c:numCache>
            </c:numRef>
          </c:val>
          <c:extLst>
            <c:ext xmlns:c16="http://schemas.microsoft.com/office/drawing/2014/chart" uri="{C3380CC4-5D6E-409C-BE32-E72D297353CC}">
              <c16:uniqueId val="{00000004-B6C3-4867-AA85-BB1A10533E15}"/>
            </c:ext>
          </c:extLst>
        </c:ser>
        <c:ser>
          <c:idx val="2"/>
          <c:order val="2"/>
          <c:tx>
            <c:strRef>
              <c:f>Sheet1!$D$1</c:f>
              <c:strCache>
                <c:ptCount val="1"/>
                <c:pt idx="0">
                  <c:v>Medicare</c:v>
                </c:pt>
              </c:strCache>
            </c:strRef>
          </c:tx>
          <c:spPr>
            <a:solidFill>
              <a:schemeClr val="accent1"/>
            </a:solidFill>
            <a:ln>
              <a:noFill/>
            </a:ln>
            <a:effectLst/>
          </c:spPr>
          <c:invertIfNegative val="0"/>
          <c:dLbls>
            <c:dLbl>
              <c:idx val="0"/>
              <c:layout>
                <c:manualLayout>
                  <c:x val="-5.6459286197780726E-17"/>
                  <c:y val="-4.4749867275554772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33888281584182617"/>
                      <c:h val="0.38570663434297869"/>
                    </c:manualLayout>
                  </c15:layout>
                </c:ext>
                <c:ext xmlns:c16="http://schemas.microsoft.com/office/drawing/2014/chart" uri="{C3380CC4-5D6E-409C-BE32-E72D297353CC}">
                  <c16:uniqueId val="{00000005-B6C3-4867-AA85-BB1A10533E1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6-B6C3-4867-AA85-BB1A10533E15}"/>
            </c:ext>
          </c:extLst>
        </c:ser>
        <c:ser>
          <c:idx val="3"/>
          <c:order val="3"/>
          <c:tx>
            <c:strRef>
              <c:f>Sheet1!$E$1</c:f>
              <c:strCache>
                <c:ptCount val="1"/>
                <c:pt idx="0">
                  <c:v>Enrollees</c:v>
                </c:pt>
              </c:strCache>
            </c:strRef>
          </c:tx>
          <c:spPr>
            <a:solidFill>
              <a:schemeClr val="tx2"/>
            </a:solidFill>
            <a:ln>
              <a:noFill/>
            </a:ln>
            <a:effectLst/>
          </c:spPr>
          <c:invertIfNegative val="0"/>
          <c:cat>
            <c:strRef>
              <c:f>Sheet1!$A$2</c:f>
              <c:strCache>
                <c:ptCount val="1"/>
                <c:pt idx="0">
                  <c:v>Category 1</c:v>
                </c:pt>
              </c:strCache>
            </c:strRef>
          </c:cat>
          <c:val>
            <c:numRef>
              <c:f>Sheet1!$E$2</c:f>
              <c:numCache>
                <c:formatCode>0%</c:formatCode>
                <c:ptCount val="1"/>
                <c:pt idx="0">
                  <c:v>0</c:v>
                </c:pt>
              </c:numCache>
            </c:numRef>
          </c:val>
          <c:extLst>
            <c:ext xmlns:c16="http://schemas.microsoft.com/office/drawing/2014/chart" uri="{C3380CC4-5D6E-409C-BE32-E72D297353CC}">
              <c16:uniqueId val="{00000007-B6C3-4867-AA85-BB1A10533E15}"/>
            </c:ext>
          </c:extLst>
        </c:ser>
        <c:dLbls>
          <c:showLegendKey val="0"/>
          <c:showVal val="0"/>
          <c:showCatName val="0"/>
          <c:showSerName val="0"/>
          <c:showPercent val="0"/>
          <c:showBubbleSize val="0"/>
        </c:dLbls>
        <c:gapWidth val="50"/>
        <c:overlap val="100"/>
        <c:axId val="1857650352"/>
        <c:axId val="1857649936"/>
      </c:barChart>
      <c:catAx>
        <c:axId val="1857650352"/>
        <c:scaling>
          <c:orientation val="minMax"/>
        </c:scaling>
        <c:delete val="1"/>
        <c:axPos val="b"/>
        <c:numFmt formatCode="General" sourceLinked="1"/>
        <c:majorTickMark val="none"/>
        <c:minorTickMark val="none"/>
        <c:tickLblPos val="nextTo"/>
        <c:crossAx val="1857649936"/>
        <c:crosses val="autoZero"/>
        <c:auto val="1"/>
        <c:lblAlgn val="ctr"/>
        <c:lblOffset val="100"/>
        <c:noMultiLvlLbl val="0"/>
      </c:catAx>
      <c:valAx>
        <c:axId val="1857649936"/>
        <c:scaling>
          <c:orientation val="minMax"/>
        </c:scaling>
        <c:delete val="1"/>
        <c:axPos val="l"/>
        <c:numFmt formatCode="0%" sourceLinked="1"/>
        <c:majorTickMark val="none"/>
        <c:minorTickMark val="none"/>
        <c:tickLblPos val="nextTo"/>
        <c:crossAx val="185765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51082495827379"/>
          <c:y val="0.25821945420589798"/>
          <c:w val="0.56185139507459825"/>
          <c:h val="0.64349437910274498"/>
        </c:manualLayout>
      </c:layout>
      <c:doughnutChart>
        <c:varyColors val="1"/>
        <c:ser>
          <c:idx val="0"/>
          <c:order val="0"/>
          <c:tx>
            <c:strRef>
              <c:f>Sheet1!$B$1</c:f>
              <c:strCache>
                <c:ptCount val="1"/>
                <c:pt idx="0">
                  <c:v>Sales</c:v>
                </c:pt>
              </c:strCache>
            </c:strRef>
          </c:tx>
          <c:dPt>
            <c:idx val="0"/>
            <c:bubble3D val="0"/>
            <c:spPr>
              <a:solidFill>
                <a:schemeClr val="bg1">
                  <a:lumMod val="85000"/>
                </a:schemeClr>
              </a:solidFill>
              <a:ln w="19050">
                <a:noFill/>
              </a:ln>
              <a:effectLst/>
            </c:spPr>
            <c:extLst>
              <c:ext xmlns:c16="http://schemas.microsoft.com/office/drawing/2014/chart" uri="{C3380CC4-5D6E-409C-BE32-E72D297353CC}">
                <c16:uniqueId val="{00000001-585B-4D9F-8310-D4B9EAD1A6E2}"/>
              </c:ext>
            </c:extLst>
          </c:dPt>
          <c:dPt>
            <c:idx val="1"/>
            <c:bubble3D val="0"/>
            <c:spPr>
              <a:solidFill>
                <a:schemeClr val="accent3"/>
              </a:solidFill>
              <a:ln w="19050">
                <a:noFill/>
              </a:ln>
              <a:effectLst/>
            </c:spPr>
            <c:extLst>
              <c:ext xmlns:c16="http://schemas.microsoft.com/office/drawing/2014/chart" uri="{C3380CC4-5D6E-409C-BE32-E72D297353CC}">
                <c16:uniqueId val="{00000003-585B-4D9F-8310-D4B9EAD1A6E2}"/>
              </c:ext>
            </c:extLst>
          </c:dPt>
          <c:cat>
            <c:strRef>
              <c:f>Sheet1!$A$2:$A$3</c:f>
              <c:strCache>
                <c:ptCount val="2"/>
                <c:pt idx="0">
                  <c:v>Reasonable</c:v>
                </c:pt>
                <c:pt idx="1">
                  <c:v>Unreasonable</c:v>
                </c:pt>
              </c:strCache>
            </c:strRef>
          </c:cat>
          <c:val>
            <c:numRef>
              <c:f>Sheet1!$B$2:$B$3</c:f>
              <c:numCache>
                <c:formatCode>General</c:formatCode>
                <c:ptCount val="2"/>
                <c:pt idx="0">
                  <c:v>71</c:v>
                </c:pt>
                <c:pt idx="1">
                  <c:v>29</c:v>
                </c:pt>
              </c:numCache>
            </c:numRef>
          </c:val>
          <c:extLst>
            <c:ext xmlns:c16="http://schemas.microsoft.com/office/drawing/2014/chart" uri="{C3380CC4-5D6E-409C-BE32-E72D297353CC}">
              <c16:uniqueId val="{00000004-585B-4D9F-8310-D4B9EAD1A6E2}"/>
            </c:ext>
          </c:extLst>
        </c:ser>
        <c:dLbls>
          <c:showLegendKey val="0"/>
          <c:showVal val="0"/>
          <c:showCatName val="0"/>
          <c:showSerName val="0"/>
          <c:showPercent val="0"/>
          <c:showBubbleSize val="0"/>
          <c:showLeaderLines val="1"/>
        </c:dLbls>
        <c:firstSliceAng val="120"/>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51082495827379"/>
          <c:y val="0.25821945420589798"/>
          <c:w val="0.56185139507459825"/>
          <c:h val="0.64349437910274498"/>
        </c:manualLayout>
      </c:layout>
      <c:doughnutChart>
        <c:varyColors val="1"/>
        <c:ser>
          <c:idx val="0"/>
          <c:order val="0"/>
          <c:tx>
            <c:strRef>
              <c:f>Sheet1!$B$1</c:f>
              <c:strCache>
                <c:ptCount val="1"/>
                <c:pt idx="0">
                  <c:v>Sales</c:v>
                </c:pt>
              </c:strCache>
            </c:strRef>
          </c:tx>
          <c:dPt>
            <c:idx val="0"/>
            <c:bubble3D val="0"/>
            <c:spPr>
              <a:solidFill>
                <a:schemeClr val="bg1">
                  <a:lumMod val="85000"/>
                </a:schemeClr>
              </a:solidFill>
              <a:ln w="19050">
                <a:noFill/>
              </a:ln>
              <a:effectLst/>
            </c:spPr>
            <c:extLst>
              <c:ext xmlns:c16="http://schemas.microsoft.com/office/drawing/2014/chart" uri="{C3380CC4-5D6E-409C-BE32-E72D297353CC}">
                <c16:uniqueId val="{00000001-42AE-4F46-9B73-F3D82BEDC2B5}"/>
              </c:ext>
            </c:extLst>
          </c:dPt>
          <c:dPt>
            <c:idx val="1"/>
            <c:bubble3D val="0"/>
            <c:spPr>
              <a:solidFill>
                <a:schemeClr val="accent3"/>
              </a:solidFill>
              <a:ln w="19050">
                <a:noFill/>
              </a:ln>
              <a:effectLst/>
            </c:spPr>
            <c:extLst>
              <c:ext xmlns:c16="http://schemas.microsoft.com/office/drawing/2014/chart" uri="{C3380CC4-5D6E-409C-BE32-E72D297353CC}">
                <c16:uniqueId val="{00000003-42AE-4F46-9B73-F3D82BEDC2B5}"/>
              </c:ext>
            </c:extLst>
          </c:dPt>
          <c:cat>
            <c:strRef>
              <c:f>Sheet1!$A$2:$A$3</c:f>
              <c:strCache>
                <c:ptCount val="2"/>
                <c:pt idx="0">
                  <c:v>Reasonable</c:v>
                </c:pt>
                <c:pt idx="1">
                  <c:v>Unreasonable</c:v>
                </c:pt>
              </c:strCache>
            </c:strRef>
          </c:cat>
          <c:val>
            <c:numRef>
              <c:f>Sheet1!$B$2:$B$3</c:f>
              <c:numCache>
                <c:formatCode>General</c:formatCode>
                <c:ptCount val="2"/>
                <c:pt idx="0">
                  <c:v>74</c:v>
                </c:pt>
                <c:pt idx="1">
                  <c:v>26</c:v>
                </c:pt>
              </c:numCache>
            </c:numRef>
          </c:val>
          <c:extLst>
            <c:ext xmlns:c16="http://schemas.microsoft.com/office/drawing/2014/chart" uri="{C3380CC4-5D6E-409C-BE32-E72D297353CC}">
              <c16:uniqueId val="{00000004-42AE-4F46-9B73-F3D82BEDC2B5}"/>
            </c:ext>
          </c:extLst>
        </c:ser>
        <c:dLbls>
          <c:showLegendKey val="0"/>
          <c:showVal val="0"/>
          <c:showCatName val="0"/>
          <c:showSerName val="0"/>
          <c:showPercent val="0"/>
          <c:showBubbleSize val="0"/>
          <c:showLeaderLines val="1"/>
        </c:dLbls>
        <c:firstSliceAng val="115"/>
        <c:holeSize val="6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Plans</c:v>
                </c:pt>
              </c:strCache>
            </c:strRef>
          </c:tx>
          <c:spPr>
            <a:solidFill>
              <a:schemeClr val="tx2"/>
            </a:solidFill>
            <a:ln>
              <a:noFill/>
            </a:ln>
            <a:effectLst/>
          </c:spPr>
          <c:invertIfNegative val="0"/>
          <c:cat>
            <c:strRef>
              <c:f>Sheet1!$A$2</c:f>
              <c:strCache>
                <c:ptCount val="1"/>
                <c:pt idx="0">
                  <c:v>Category 1</c:v>
                </c:pt>
              </c:strCache>
            </c:strRef>
          </c:cat>
          <c:val>
            <c:numRef>
              <c:f>Sheet1!$B$2</c:f>
              <c:numCache>
                <c:formatCode>0%</c:formatCode>
                <c:ptCount val="1"/>
                <c:pt idx="0">
                  <c:v>0</c:v>
                </c:pt>
              </c:numCache>
            </c:numRef>
          </c:val>
          <c:extLst>
            <c:ext xmlns:c16="http://schemas.microsoft.com/office/drawing/2014/chart" uri="{C3380CC4-5D6E-409C-BE32-E72D297353CC}">
              <c16:uniqueId val="{00000000-B9EC-4030-AF32-3C615006EE98}"/>
            </c:ext>
          </c:extLst>
        </c:ser>
        <c:ser>
          <c:idx val="1"/>
          <c:order val="1"/>
          <c:tx>
            <c:strRef>
              <c:f>Sheet1!$C$1</c:f>
              <c:strCache>
                <c:ptCount val="1"/>
                <c:pt idx="0">
                  <c:v>Manufacturers</c:v>
                </c:pt>
              </c:strCache>
            </c:strRef>
          </c:tx>
          <c:spPr>
            <a:solidFill>
              <a:schemeClr val="accent2"/>
            </a:solidFill>
            <a:ln>
              <a:noFill/>
            </a:ln>
            <a:effectLst/>
          </c:spPr>
          <c:invertIfNegative val="0"/>
          <c:cat>
            <c:strRef>
              <c:f>Sheet1!$A$2</c:f>
              <c:strCache>
                <c:ptCount val="1"/>
                <c:pt idx="0">
                  <c:v>Category 1</c:v>
                </c:pt>
              </c:strCache>
            </c:strRef>
          </c:cat>
          <c:val>
            <c:numRef>
              <c:f>Sheet1!$C$2</c:f>
              <c:numCache>
                <c:formatCode>0%</c:formatCode>
                <c:ptCount val="1"/>
                <c:pt idx="0">
                  <c:v>0</c:v>
                </c:pt>
              </c:numCache>
            </c:numRef>
          </c:val>
          <c:extLst>
            <c:ext xmlns:c16="http://schemas.microsoft.com/office/drawing/2014/chart" uri="{C3380CC4-5D6E-409C-BE32-E72D297353CC}">
              <c16:uniqueId val="{00000001-B9EC-4030-AF32-3C615006EE98}"/>
            </c:ext>
          </c:extLst>
        </c:ser>
        <c:ser>
          <c:idx val="2"/>
          <c:order val="2"/>
          <c:tx>
            <c:strRef>
              <c:f>Sheet1!$D$1</c:f>
              <c:strCache>
                <c:ptCount val="1"/>
                <c:pt idx="0">
                  <c:v>Medicare</c:v>
                </c:pt>
              </c:strCache>
            </c:strRef>
          </c:tx>
          <c:spPr>
            <a:solidFill>
              <a:schemeClr val="accent3"/>
            </a:solidFill>
            <a:ln>
              <a:noFill/>
            </a:ln>
            <a:effectLst/>
          </c:spPr>
          <c:invertIfNegative val="0"/>
          <c:cat>
            <c:strRef>
              <c:f>Sheet1!$A$2</c:f>
              <c:strCache>
                <c:ptCount val="1"/>
                <c:pt idx="0">
                  <c:v>Category 1</c:v>
                </c:pt>
              </c:strCache>
            </c:strRef>
          </c:cat>
          <c:val>
            <c:numRef>
              <c:f>Sheet1!$D$2</c:f>
              <c:numCache>
                <c:formatCode>0%</c:formatCode>
                <c:ptCount val="1"/>
                <c:pt idx="0">
                  <c:v>0</c:v>
                </c:pt>
              </c:numCache>
            </c:numRef>
          </c:val>
          <c:extLst>
            <c:ext xmlns:c16="http://schemas.microsoft.com/office/drawing/2014/chart" uri="{C3380CC4-5D6E-409C-BE32-E72D297353CC}">
              <c16:uniqueId val="{00000002-B9EC-4030-AF32-3C615006EE98}"/>
            </c:ext>
          </c:extLst>
        </c:ser>
        <c:ser>
          <c:idx val="3"/>
          <c:order val="3"/>
          <c:tx>
            <c:strRef>
              <c:f>Sheet1!$E$1</c:f>
              <c:strCache>
                <c:ptCount val="1"/>
                <c:pt idx="0">
                  <c:v>Enrollees</c:v>
                </c:pt>
              </c:strCache>
            </c:strRef>
          </c:tx>
          <c:spPr>
            <a:solidFill>
              <a:schemeClr val="tx2"/>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7166666666666667"/>
                      <c:h val="0.377249144899026"/>
                    </c:manualLayout>
                  </c15:layout>
                </c:ext>
                <c:ext xmlns:c16="http://schemas.microsoft.com/office/drawing/2014/chart" uri="{C3380CC4-5D6E-409C-BE32-E72D297353CC}">
                  <c16:uniqueId val="{00000000-CBB2-42B4-A4C5-C665F4BE8FC9}"/>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4-B9EC-4030-AF32-3C615006EE98}"/>
            </c:ext>
          </c:extLst>
        </c:ser>
        <c:dLbls>
          <c:showLegendKey val="0"/>
          <c:showVal val="0"/>
          <c:showCatName val="0"/>
          <c:showSerName val="0"/>
          <c:showPercent val="0"/>
          <c:showBubbleSize val="0"/>
        </c:dLbls>
        <c:gapWidth val="50"/>
        <c:overlap val="100"/>
        <c:axId val="1857650352"/>
        <c:axId val="1857649936"/>
      </c:barChart>
      <c:catAx>
        <c:axId val="1857650352"/>
        <c:scaling>
          <c:orientation val="minMax"/>
        </c:scaling>
        <c:delete val="1"/>
        <c:axPos val="b"/>
        <c:numFmt formatCode="General" sourceLinked="1"/>
        <c:majorTickMark val="none"/>
        <c:minorTickMark val="none"/>
        <c:tickLblPos val="nextTo"/>
        <c:crossAx val="1857649936"/>
        <c:crosses val="autoZero"/>
        <c:auto val="1"/>
        <c:lblAlgn val="ctr"/>
        <c:lblOffset val="100"/>
        <c:noMultiLvlLbl val="0"/>
      </c:catAx>
      <c:valAx>
        <c:axId val="1857649936"/>
        <c:scaling>
          <c:orientation val="minMax"/>
        </c:scaling>
        <c:delete val="1"/>
        <c:axPos val="l"/>
        <c:numFmt formatCode="0%" sourceLinked="1"/>
        <c:majorTickMark val="none"/>
        <c:minorTickMark val="none"/>
        <c:tickLblPos val="nextTo"/>
        <c:crossAx val="185765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Plans</c:v>
                </c:pt>
              </c:strCache>
            </c:strRef>
          </c:tx>
          <c:spPr>
            <a:solidFill>
              <a:schemeClr val="tx2"/>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0-731E-478E-957D-962DCD1D2E95}"/>
              </c:ext>
            </c:extLst>
          </c:dPt>
          <c:dLbls>
            <c:dLbl>
              <c:idx val="0"/>
              <c:showLegendKey val="0"/>
              <c:showVal val="1"/>
              <c:showCatName val="0"/>
              <c:showSerName val="0"/>
              <c:showPercent val="0"/>
              <c:showBubbleSize val="0"/>
              <c:extLst>
                <c:ext xmlns:c15="http://schemas.microsoft.com/office/drawing/2012/chart" uri="{CE6537A1-D6FC-4f65-9D91-7224C49458BB}">
                  <c15:layout>
                    <c:manualLayout>
                      <c:w val="0.33777777777777779"/>
                      <c:h val="0.45061879180031766"/>
                    </c:manualLayout>
                  </c15:layout>
                </c:ext>
                <c:ext xmlns:c16="http://schemas.microsoft.com/office/drawing/2014/chart" uri="{C3380CC4-5D6E-409C-BE32-E72D297353CC}">
                  <c16:uniqueId val="{00000000-731E-478E-957D-962DCD1D2E9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1-731E-478E-957D-962DCD1D2E95}"/>
            </c:ext>
          </c:extLst>
        </c:ser>
        <c:ser>
          <c:idx val="1"/>
          <c:order val="1"/>
          <c:tx>
            <c:strRef>
              <c:f>Sheet1!$C$1</c:f>
              <c:strCache>
                <c:ptCount val="1"/>
                <c:pt idx="0">
                  <c:v>Manufacturers</c:v>
                </c:pt>
              </c:strCache>
            </c:strRef>
          </c:tx>
          <c:spPr>
            <a:solidFill>
              <a:schemeClr val="accent2"/>
            </a:solidFill>
            <a:ln>
              <a:noFill/>
            </a:ln>
            <a:effectLst/>
          </c:spPr>
          <c:invertIfNegative val="0"/>
          <c:cat>
            <c:strRef>
              <c:f>Sheet1!$A$2</c:f>
              <c:strCache>
                <c:ptCount val="1"/>
                <c:pt idx="0">
                  <c:v>Category 1</c:v>
                </c:pt>
              </c:strCache>
            </c:strRef>
          </c:cat>
          <c:val>
            <c:numRef>
              <c:f>Sheet1!$C$2</c:f>
              <c:numCache>
                <c:formatCode>0%</c:formatCode>
                <c:ptCount val="1"/>
                <c:pt idx="0">
                  <c:v>0</c:v>
                </c:pt>
              </c:numCache>
            </c:numRef>
          </c:val>
          <c:extLst>
            <c:ext xmlns:c16="http://schemas.microsoft.com/office/drawing/2014/chart" uri="{C3380CC4-5D6E-409C-BE32-E72D297353CC}">
              <c16:uniqueId val="{00000002-731E-478E-957D-962DCD1D2E95}"/>
            </c:ext>
          </c:extLst>
        </c:ser>
        <c:ser>
          <c:idx val="2"/>
          <c:order val="2"/>
          <c:tx>
            <c:strRef>
              <c:f>Sheet1!$D$1</c:f>
              <c:strCache>
                <c:ptCount val="1"/>
                <c:pt idx="0">
                  <c:v>Medicare</c:v>
                </c:pt>
              </c:strCache>
            </c:strRef>
          </c:tx>
          <c:spPr>
            <a:solidFill>
              <a:schemeClr val="accent3"/>
            </a:solidFill>
            <a:ln>
              <a:noFill/>
            </a:ln>
            <a:effectLst/>
          </c:spPr>
          <c:invertIfNegative val="0"/>
          <c:cat>
            <c:strRef>
              <c:f>Sheet1!$A$2</c:f>
              <c:strCache>
                <c:ptCount val="1"/>
                <c:pt idx="0">
                  <c:v>Category 1</c:v>
                </c:pt>
              </c:strCache>
            </c:strRef>
          </c:cat>
          <c:val>
            <c:numRef>
              <c:f>Sheet1!$D$2</c:f>
              <c:numCache>
                <c:formatCode>0%</c:formatCode>
                <c:ptCount val="1"/>
                <c:pt idx="0">
                  <c:v>0</c:v>
                </c:pt>
              </c:numCache>
            </c:numRef>
          </c:val>
          <c:extLst>
            <c:ext xmlns:c16="http://schemas.microsoft.com/office/drawing/2014/chart" uri="{C3380CC4-5D6E-409C-BE32-E72D297353CC}">
              <c16:uniqueId val="{00000003-731E-478E-957D-962DCD1D2E95}"/>
            </c:ext>
          </c:extLst>
        </c:ser>
        <c:ser>
          <c:idx val="3"/>
          <c:order val="3"/>
          <c:tx>
            <c:strRef>
              <c:f>Sheet1!$E$1</c:f>
              <c:strCache>
                <c:ptCount val="1"/>
                <c:pt idx="0">
                  <c:v>Enrollees</c:v>
                </c:pt>
              </c:strCache>
            </c:strRef>
          </c:tx>
          <c:spPr>
            <a:solidFill>
              <a:schemeClr val="tx2"/>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4888888888888892"/>
                      <c:h val="0.45061879180031766"/>
                    </c:manualLayout>
                  </c15:layout>
                </c:ext>
                <c:ext xmlns:c16="http://schemas.microsoft.com/office/drawing/2014/chart" uri="{C3380CC4-5D6E-409C-BE32-E72D297353CC}">
                  <c16:uniqueId val="{00000007-731E-478E-957D-962DCD1D2E95}"/>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0.25</c:v>
                </c:pt>
              </c:numCache>
            </c:numRef>
          </c:val>
          <c:extLst>
            <c:ext xmlns:c16="http://schemas.microsoft.com/office/drawing/2014/chart" uri="{C3380CC4-5D6E-409C-BE32-E72D297353CC}">
              <c16:uniqueId val="{00000004-731E-478E-957D-962DCD1D2E95}"/>
            </c:ext>
          </c:extLst>
        </c:ser>
        <c:dLbls>
          <c:showLegendKey val="0"/>
          <c:showVal val="0"/>
          <c:showCatName val="0"/>
          <c:showSerName val="0"/>
          <c:showPercent val="0"/>
          <c:showBubbleSize val="0"/>
        </c:dLbls>
        <c:gapWidth val="50"/>
        <c:overlap val="100"/>
        <c:axId val="1857650352"/>
        <c:axId val="1857649936"/>
      </c:barChart>
      <c:catAx>
        <c:axId val="1857650352"/>
        <c:scaling>
          <c:orientation val="minMax"/>
        </c:scaling>
        <c:delete val="1"/>
        <c:axPos val="b"/>
        <c:numFmt formatCode="General" sourceLinked="1"/>
        <c:majorTickMark val="none"/>
        <c:minorTickMark val="none"/>
        <c:tickLblPos val="nextTo"/>
        <c:crossAx val="1857649936"/>
        <c:crosses val="autoZero"/>
        <c:auto val="1"/>
        <c:lblAlgn val="ctr"/>
        <c:lblOffset val="100"/>
        <c:noMultiLvlLbl val="0"/>
      </c:catAx>
      <c:valAx>
        <c:axId val="1857649936"/>
        <c:scaling>
          <c:orientation val="minMax"/>
        </c:scaling>
        <c:delete val="1"/>
        <c:axPos val="l"/>
        <c:numFmt formatCode="0%" sourceLinked="1"/>
        <c:majorTickMark val="none"/>
        <c:minorTickMark val="none"/>
        <c:tickLblPos val="nextTo"/>
        <c:crossAx val="185765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Plans</c:v>
                </c:pt>
              </c:strCache>
            </c:strRef>
          </c:tx>
          <c:spPr>
            <a:solidFill>
              <a:schemeClr val="accent3"/>
            </a:solidFill>
            <a:ln>
              <a:noFill/>
            </a:ln>
            <a:effectLst/>
          </c:spPr>
          <c:invertIfNegative val="0"/>
          <c:dLbls>
            <c:dLbl>
              <c:idx val="0"/>
              <c:layout>
                <c:manualLayout>
                  <c:x val="3.0796330047421498E-3"/>
                  <c:y val="0"/>
                </c:manualLayout>
              </c:layout>
              <c:showLegendKey val="0"/>
              <c:showVal val="1"/>
              <c:showCatName val="0"/>
              <c:showSerName val="0"/>
              <c:showPercent val="0"/>
              <c:showBubbleSize val="0"/>
              <c:extLst>
                <c:ext xmlns:c15="http://schemas.microsoft.com/office/drawing/2012/chart" uri="{CE6537A1-D6FC-4f65-9D91-7224C49458BB}">
                  <c15:layout>
                    <c:manualLayout>
                      <c:w val="0.28341838293563226"/>
                      <c:h val="0.35555535655992276"/>
                    </c:manualLayout>
                  </c15:layout>
                </c:ext>
                <c:ext xmlns:c16="http://schemas.microsoft.com/office/drawing/2014/chart" uri="{C3380CC4-5D6E-409C-BE32-E72D297353CC}">
                  <c16:uniqueId val="{00000000-B869-4093-9449-31F302AAC68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0.05</c:v>
                </c:pt>
              </c:numCache>
            </c:numRef>
          </c:val>
          <c:extLst>
            <c:ext xmlns:c16="http://schemas.microsoft.com/office/drawing/2014/chart" uri="{C3380CC4-5D6E-409C-BE32-E72D297353CC}">
              <c16:uniqueId val="{00000001-B869-4093-9449-31F302AAC684}"/>
            </c:ext>
          </c:extLst>
        </c:ser>
        <c:ser>
          <c:idx val="1"/>
          <c:order val="1"/>
          <c:tx>
            <c:strRef>
              <c:f>Sheet1!$C$1</c:f>
              <c:strCache>
                <c:ptCount val="1"/>
                <c:pt idx="0">
                  <c:v>Manufacturers</c:v>
                </c:pt>
              </c:strCache>
            </c:strRef>
          </c:tx>
          <c:spPr>
            <a:solidFill>
              <a:schemeClr val="accent2"/>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2-B869-4093-9449-31F302AAC684}"/>
              </c:ext>
            </c:extLst>
          </c:dPt>
          <c:dLbls>
            <c:dLbl>
              <c:idx val="0"/>
              <c:showLegendKey val="0"/>
              <c:showVal val="1"/>
              <c:showCatName val="0"/>
              <c:showSerName val="0"/>
              <c:showPercent val="0"/>
              <c:showBubbleSize val="0"/>
              <c:extLst>
                <c:ext xmlns:c15="http://schemas.microsoft.com/office/drawing/2012/chart" uri="{CE6537A1-D6FC-4f65-9D91-7224C49458BB}">
                  <c15:layout>
                    <c:manualLayout>
                      <c:w val="0.34888888888888892"/>
                      <c:h val="0.37241233987028266"/>
                    </c:manualLayout>
                  </c15:layout>
                </c:ext>
                <c:ext xmlns:c16="http://schemas.microsoft.com/office/drawing/2014/chart" uri="{C3380CC4-5D6E-409C-BE32-E72D297353CC}">
                  <c16:uniqueId val="{00000002-B869-4093-9449-31F302AAC68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3-B869-4093-9449-31F302AAC684}"/>
            </c:ext>
          </c:extLst>
        </c:ser>
        <c:ser>
          <c:idx val="2"/>
          <c:order val="2"/>
          <c:tx>
            <c:strRef>
              <c:f>Sheet1!$D$1</c:f>
              <c:strCache>
                <c:ptCount val="1"/>
                <c:pt idx="0">
                  <c:v>Medicare</c:v>
                </c:pt>
              </c:strCache>
            </c:strRef>
          </c:tx>
          <c:spPr>
            <a:solidFill>
              <a:schemeClr val="accent3"/>
            </a:solidFill>
            <a:ln>
              <a:noFill/>
            </a:ln>
            <a:effectLst/>
          </c:spPr>
          <c:invertIfNegative val="0"/>
          <c:cat>
            <c:strRef>
              <c:f>Sheet1!$A$2</c:f>
              <c:strCache>
                <c:ptCount val="1"/>
                <c:pt idx="0">
                  <c:v>Category 1</c:v>
                </c:pt>
              </c:strCache>
            </c:strRef>
          </c:cat>
          <c:val>
            <c:numRef>
              <c:f>Sheet1!$D$2</c:f>
              <c:numCache>
                <c:formatCode>0%</c:formatCode>
                <c:ptCount val="1"/>
                <c:pt idx="0">
                  <c:v>0</c:v>
                </c:pt>
              </c:numCache>
            </c:numRef>
          </c:val>
          <c:extLst>
            <c:ext xmlns:c16="http://schemas.microsoft.com/office/drawing/2014/chart" uri="{C3380CC4-5D6E-409C-BE32-E72D297353CC}">
              <c16:uniqueId val="{00000004-B869-4093-9449-31F302AAC684}"/>
            </c:ext>
          </c:extLst>
        </c:ser>
        <c:ser>
          <c:idx val="3"/>
          <c:order val="3"/>
          <c:tx>
            <c:strRef>
              <c:f>Sheet1!$E$1</c:f>
              <c:strCache>
                <c:ptCount val="1"/>
                <c:pt idx="0">
                  <c:v>Enrollees</c:v>
                </c:pt>
              </c:strCache>
            </c:strRef>
          </c:tx>
          <c:spPr>
            <a:solidFill>
              <a:schemeClr val="tx2"/>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29888888888888887"/>
                      <c:h val="0.37241233987028266"/>
                    </c:manualLayout>
                  </c15:layout>
                </c:ext>
                <c:ext xmlns:c16="http://schemas.microsoft.com/office/drawing/2014/chart" uri="{C3380CC4-5D6E-409C-BE32-E72D297353CC}">
                  <c16:uniqueId val="{00000007-B869-4093-9449-31F302AAC684}"/>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0.25</c:v>
                </c:pt>
              </c:numCache>
            </c:numRef>
          </c:val>
          <c:extLst>
            <c:ext xmlns:c16="http://schemas.microsoft.com/office/drawing/2014/chart" uri="{C3380CC4-5D6E-409C-BE32-E72D297353CC}">
              <c16:uniqueId val="{00000005-B869-4093-9449-31F302AAC684}"/>
            </c:ext>
          </c:extLst>
        </c:ser>
        <c:dLbls>
          <c:showLegendKey val="0"/>
          <c:showVal val="0"/>
          <c:showCatName val="0"/>
          <c:showSerName val="0"/>
          <c:showPercent val="0"/>
          <c:showBubbleSize val="0"/>
        </c:dLbls>
        <c:gapWidth val="50"/>
        <c:overlap val="100"/>
        <c:axId val="1857650352"/>
        <c:axId val="1857649936"/>
      </c:barChart>
      <c:catAx>
        <c:axId val="1857650352"/>
        <c:scaling>
          <c:orientation val="minMax"/>
        </c:scaling>
        <c:delete val="1"/>
        <c:axPos val="b"/>
        <c:numFmt formatCode="General" sourceLinked="1"/>
        <c:majorTickMark val="none"/>
        <c:minorTickMark val="none"/>
        <c:tickLblPos val="nextTo"/>
        <c:crossAx val="1857649936"/>
        <c:crosses val="autoZero"/>
        <c:auto val="1"/>
        <c:lblAlgn val="ctr"/>
        <c:lblOffset val="100"/>
        <c:noMultiLvlLbl val="0"/>
      </c:catAx>
      <c:valAx>
        <c:axId val="1857649936"/>
        <c:scaling>
          <c:orientation val="minMax"/>
        </c:scaling>
        <c:delete val="1"/>
        <c:axPos val="l"/>
        <c:numFmt formatCode="0%" sourceLinked="1"/>
        <c:majorTickMark val="none"/>
        <c:minorTickMark val="none"/>
        <c:tickLblPos val="nextTo"/>
        <c:crossAx val="185765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Plans</c:v>
                </c:pt>
              </c:strCache>
            </c:strRef>
          </c:tx>
          <c:spPr>
            <a:solidFill>
              <a:schemeClr val="accent3"/>
            </a:solidFill>
            <a:ln>
              <a:noFill/>
            </a:ln>
            <a:effectLst/>
          </c:spPr>
          <c:invertIfNegative val="0"/>
          <c:dLbls>
            <c:dLbl>
              <c:idx val="0"/>
              <c:layout>
                <c:manualLayout>
                  <c:x val="0"/>
                  <c:y val="-7.4583503643462279E-2"/>
                </c:manualLayout>
              </c:layout>
              <c:showLegendKey val="0"/>
              <c:showVal val="1"/>
              <c:showCatName val="0"/>
              <c:showSerName val="0"/>
              <c:showPercent val="0"/>
              <c:showBubbleSize val="0"/>
              <c:extLst>
                <c:ext xmlns:c15="http://schemas.microsoft.com/office/drawing/2012/chart" uri="{CE6537A1-D6FC-4f65-9D91-7224C49458BB}">
                  <c15:layout>
                    <c:manualLayout>
                      <c:w val="0.35117030903995955"/>
                      <c:h val="0.35555544345749107"/>
                    </c:manualLayout>
                  </c15:layout>
                </c:ext>
                <c:ext xmlns:c16="http://schemas.microsoft.com/office/drawing/2014/chart" uri="{C3380CC4-5D6E-409C-BE32-E72D297353CC}">
                  <c16:uniqueId val="{00000000-35E1-4E90-8C08-41BD6433EFB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0.15</c:v>
                </c:pt>
              </c:numCache>
            </c:numRef>
          </c:val>
          <c:extLst>
            <c:ext xmlns:c16="http://schemas.microsoft.com/office/drawing/2014/chart" uri="{C3380CC4-5D6E-409C-BE32-E72D297353CC}">
              <c16:uniqueId val="{00000001-35E1-4E90-8C08-41BD6433EFBE}"/>
            </c:ext>
          </c:extLst>
        </c:ser>
        <c:ser>
          <c:idx val="1"/>
          <c:order val="1"/>
          <c:tx>
            <c:strRef>
              <c:f>Sheet1!$C$1</c:f>
              <c:strCache>
                <c:ptCount val="1"/>
                <c:pt idx="0">
                  <c:v>Manufacturers</c:v>
                </c:pt>
              </c:strCache>
            </c:strRef>
          </c:tx>
          <c:spPr>
            <a:solidFill>
              <a:schemeClr val="accent2"/>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3-35E1-4E90-8C08-41BD6433EFBE}"/>
              </c:ext>
            </c:extLst>
          </c:dPt>
          <c:cat>
            <c:strRef>
              <c:f>Sheet1!$A$2</c:f>
              <c:strCache>
                <c:ptCount val="1"/>
                <c:pt idx="0">
                  <c:v>Category 1</c:v>
                </c:pt>
              </c:strCache>
            </c:strRef>
          </c:cat>
          <c:val>
            <c:numRef>
              <c:f>Sheet1!$C$2</c:f>
              <c:numCache>
                <c:formatCode>0%</c:formatCode>
                <c:ptCount val="1"/>
                <c:pt idx="0">
                  <c:v>0</c:v>
                </c:pt>
              </c:numCache>
            </c:numRef>
          </c:val>
          <c:extLst>
            <c:ext xmlns:c16="http://schemas.microsoft.com/office/drawing/2014/chart" uri="{C3380CC4-5D6E-409C-BE32-E72D297353CC}">
              <c16:uniqueId val="{00000004-35E1-4E90-8C08-41BD6433EFBE}"/>
            </c:ext>
          </c:extLst>
        </c:ser>
        <c:ser>
          <c:idx val="2"/>
          <c:order val="2"/>
          <c:tx>
            <c:strRef>
              <c:f>Sheet1!$D$1</c:f>
              <c:strCache>
                <c:ptCount val="1"/>
                <c:pt idx="0">
                  <c:v>Medicare</c:v>
                </c:pt>
              </c:strCache>
            </c:strRef>
          </c:tx>
          <c:spPr>
            <a:solidFill>
              <a:schemeClr val="accent1"/>
            </a:solidFill>
            <a:ln>
              <a:noFill/>
            </a:ln>
            <a:effectLst/>
          </c:spPr>
          <c:invertIfNegative val="0"/>
          <c:dLbls>
            <c:dLbl>
              <c:idx val="0"/>
              <c:layout>
                <c:manualLayout>
                  <c:x val="-5.6459286197780726E-17"/>
                  <c:y val="-4.4749867275554772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33888281584182617"/>
                      <c:h val="0.38570663434297869"/>
                    </c:manualLayout>
                  </c15:layout>
                </c:ext>
                <c:ext xmlns:c16="http://schemas.microsoft.com/office/drawing/2014/chart" uri="{C3380CC4-5D6E-409C-BE32-E72D297353CC}">
                  <c16:uniqueId val="{00000009-35E1-4E90-8C08-41BD6433EFBE}"/>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5-35E1-4E90-8C08-41BD6433EFBE}"/>
            </c:ext>
          </c:extLst>
        </c:ser>
        <c:ser>
          <c:idx val="3"/>
          <c:order val="3"/>
          <c:tx>
            <c:strRef>
              <c:f>Sheet1!$E$1</c:f>
              <c:strCache>
                <c:ptCount val="1"/>
                <c:pt idx="0">
                  <c:v>Enrollees</c:v>
                </c:pt>
              </c:strCache>
            </c:strRef>
          </c:tx>
          <c:spPr>
            <a:solidFill>
              <a:schemeClr val="tx2"/>
            </a:solidFill>
            <a:ln>
              <a:noFill/>
            </a:ln>
            <a:effectLst/>
          </c:spPr>
          <c:invertIfNegative val="0"/>
          <c:cat>
            <c:strRef>
              <c:f>Sheet1!$A$2</c:f>
              <c:strCache>
                <c:ptCount val="1"/>
                <c:pt idx="0">
                  <c:v>Category 1</c:v>
                </c:pt>
              </c:strCache>
            </c:strRef>
          </c:cat>
          <c:val>
            <c:numRef>
              <c:f>Sheet1!$E$2</c:f>
              <c:numCache>
                <c:formatCode>0%</c:formatCode>
                <c:ptCount val="1"/>
                <c:pt idx="0">
                  <c:v>0.05</c:v>
                </c:pt>
              </c:numCache>
            </c:numRef>
          </c:val>
          <c:extLst>
            <c:ext xmlns:c16="http://schemas.microsoft.com/office/drawing/2014/chart" uri="{C3380CC4-5D6E-409C-BE32-E72D297353CC}">
              <c16:uniqueId val="{00000007-35E1-4E90-8C08-41BD6433EFBE}"/>
            </c:ext>
          </c:extLst>
        </c:ser>
        <c:dLbls>
          <c:showLegendKey val="0"/>
          <c:showVal val="0"/>
          <c:showCatName val="0"/>
          <c:showSerName val="0"/>
          <c:showPercent val="0"/>
          <c:showBubbleSize val="0"/>
        </c:dLbls>
        <c:gapWidth val="50"/>
        <c:overlap val="100"/>
        <c:axId val="1857650352"/>
        <c:axId val="1857649936"/>
      </c:barChart>
      <c:catAx>
        <c:axId val="1857650352"/>
        <c:scaling>
          <c:orientation val="minMax"/>
        </c:scaling>
        <c:delete val="1"/>
        <c:axPos val="b"/>
        <c:numFmt formatCode="General" sourceLinked="1"/>
        <c:majorTickMark val="none"/>
        <c:minorTickMark val="none"/>
        <c:tickLblPos val="nextTo"/>
        <c:crossAx val="1857649936"/>
        <c:crosses val="autoZero"/>
        <c:auto val="1"/>
        <c:lblAlgn val="ctr"/>
        <c:lblOffset val="100"/>
        <c:noMultiLvlLbl val="0"/>
      </c:catAx>
      <c:valAx>
        <c:axId val="1857649936"/>
        <c:scaling>
          <c:orientation val="minMax"/>
        </c:scaling>
        <c:delete val="1"/>
        <c:axPos val="l"/>
        <c:numFmt formatCode="0%" sourceLinked="1"/>
        <c:majorTickMark val="none"/>
        <c:minorTickMark val="none"/>
        <c:tickLblPos val="nextTo"/>
        <c:crossAx val="185765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Plans</c:v>
                </c:pt>
              </c:strCache>
            </c:strRef>
          </c:tx>
          <c:spPr>
            <a:solidFill>
              <a:schemeClr val="tx2"/>
            </a:solidFill>
            <a:ln>
              <a:noFill/>
            </a:ln>
            <a:effectLst/>
          </c:spPr>
          <c:invertIfNegative val="0"/>
          <c:cat>
            <c:strRef>
              <c:f>Sheet1!$A$2</c:f>
              <c:strCache>
                <c:ptCount val="1"/>
                <c:pt idx="0">
                  <c:v>Category 1</c:v>
                </c:pt>
              </c:strCache>
            </c:strRef>
          </c:cat>
          <c:val>
            <c:numRef>
              <c:f>Sheet1!$B$2</c:f>
              <c:numCache>
                <c:formatCode>0%</c:formatCode>
                <c:ptCount val="1"/>
                <c:pt idx="0">
                  <c:v>0</c:v>
                </c:pt>
              </c:numCache>
            </c:numRef>
          </c:val>
          <c:extLst>
            <c:ext xmlns:c16="http://schemas.microsoft.com/office/drawing/2014/chart" uri="{C3380CC4-5D6E-409C-BE32-E72D297353CC}">
              <c16:uniqueId val="{00000000-32D2-4F0D-8B6B-3DACACBCDF79}"/>
            </c:ext>
          </c:extLst>
        </c:ser>
        <c:ser>
          <c:idx val="1"/>
          <c:order val="1"/>
          <c:tx>
            <c:strRef>
              <c:f>Sheet1!$C$1</c:f>
              <c:strCache>
                <c:ptCount val="1"/>
                <c:pt idx="0">
                  <c:v>Manufacturers</c:v>
                </c:pt>
              </c:strCache>
            </c:strRef>
          </c:tx>
          <c:spPr>
            <a:solidFill>
              <a:schemeClr val="accent2"/>
            </a:solidFill>
            <a:ln>
              <a:noFill/>
            </a:ln>
            <a:effectLst/>
          </c:spPr>
          <c:invertIfNegative val="0"/>
          <c:cat>
            <c:strRef>
              <c:f>Sheet1!$A$2</c:f>
              <c:strCache>
                <c:ptCount val="1"/>
                <c:pt idx="0">
                  <c:v>Category 1</c:v>
                </c:pt>
              </c:strCache>
            </c:strRef>
          </c:cat>
          <c:val>
            <c:numRef>
              <c:f>Sheet1!$C$2</c:f>
              <c:numCache>
                <c:formatCode>0%</c:formatCode>
                <c:ptCount val="1"/>
                <c:pt idx="0">
                  <c:v>0</c:v>
                </c:pt>
              </c:numCache>
            </c:numRef>
          </c:val>
          <c:extLst>
            <c:ext xmlns:c16="http://schemas.microsoft.com/office/drawing/2014/chart" uri="{C3380CC4-5D6E-409C-BE32-E72D297353CC}">
              <c16:uniqueId val="{00000001-32D2-4F0D-8B6B-3DACACBCDF79}"/>
            </c:ext>
          </c:extLst>
        </c:ser>
        <c:ser>
          <c:idx val="2"/>
          <c:order val="2"/>
          <c:tx>
            <c:strRef>
              <c:f>Sheet1!$D$1</c:f>
              <c:strCache>
                <c:ptCount val="1"/>
                <c:pt idx="0">
                  <c:v>Medicare</c:v>
                </c:pt>
              </c:strCache>
            </c:strRef>
          </c:tx>
          <c:spPr>
            <a:solidFill>
              <a:schemeClr val="accent3"/>
            </a:solidFill>
            <a:ln>
              <a:noFill/>
            </a:ln>
            <a:effectLst/>
          </c:spPr>
          <c:invertIfNegative val="0"/>
          <c:cat>
            <c:strRef>
              <c:f>Sheet1!$A$2</c:f>
              <c:strCache>
                <c:ptCount val="1"/>
                <c:pt idx="0">
                  <c:v>Category 1</c:v>
                </c:pt>
              </c:strCache>
            </c:strRef>
          </c:cat>
          <c:val>
            <c:numRef>
              <c:f>Sheet1!$D$2</c:f>
              <c:numCache>
                <c:formatCode>0%</c:formatCode>
                <c:ptCount val="1"/>
                <c:pt idx="0">
                  <c:v>0</c:v>
                </c:pt>
              </c:numCache>
            </c:numRef>
          </c:val>
          <c:extLst>
            <c:ext xmlns:c16="http://schemas.microsoft.com/office/drawing/2014/chart" uri="{C3380CC4-5D6E-409C-BE32-E72D297353CC}">
              <c16:uniqueId val="{00000002-32D2-4F0D-8B6B-3DACACBCDF79}"/>
            </c:ext>
          </c:extLst>
        </c:ser>
        <c:ser>
          <c:idx val="3"/>
          <c:order val="3"/>
          <c:tx>
            <c:strRef>
              <c:f>Sheet1!$E$1</c:f>
              <c:strCache>
                <c:ptCount val="1"/>
                <c:pt idx="0">
                  <c:v>Enrollees</c:v>
                </c:pt>
              </c:strCache>
            </c:strRef>
          </c:tx>
          <c:spPr>
            <a:solidFill>
              <a:schemeClr val="tx2"/>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38833333333333336"/>
                      <c:h val="0.3587565397569169"/>
                    </c:manualLayout>
                  </c15:layout>
                </c:ext>
                <c:ext xmlns:c16="http://schemas.microsoft.com/office/drawing/2014/chart" uri="{C3380CC4-5D6E-409C-BE32-E72D297353CC}">
                  <c16:uniqueId val="{00000000-8E4F-4B1E-B76E-5D1E42746AE1}"/>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4-32D2-4F0D-8B6B-3DACACBCDF79}"/>
            </c:ext>
          </c:extLst>
        </c:ser>
        <c:dLbls>
          <c:showLegendKey val="0"/>
          <c:showVal val="0"/>
          <c:showCatName val="0"/>
          <c:showSerName val="0"/>
          <c:showPercent val="0"/>
          <c:showBubbleSize val="0"/>
        </c:dLbls>
        <c:gapWidth val="50"/>
        <c:overlap val="100"/>
        <c:axId val="1857650352"/>
        <c:axId val="1857649936"/>
      </c:barChart>
      <c:catAx>
        <c:axId val="1857650352"/>
        <c:scaling>
          <c:orientation val="minMax"/>
        </c:scaling>
        <c:delete val="1"/>
        <c:axPos val="b"/>
        <c:numFmt formatCode="General" sourceLinked="1"/>
        <c:majorTickMark val="none"/>
        <c:minorTickMark val="none"/>
        <c:tickLblPos val="nextTo"/>
        <c:crossAx val="1857649936"/>
        <c:crosses val="autoZero"/>
        <c:auto val="1"/>
        <c:lblAlgn val="ctr"/>
        <c:lblOffset val="100"/>
        <c:noMultiLvlLbl val="0"/>
      </c:catAx>
      <c:valAx>
        <c:axId val="1857649936"/>
        <c:scaling>
          <c:orientation val="minMax"/>
        </c:scaling>
        <c:delete val="1"/>
        <c:axPos val="l"/>
        <c:numFmt formatCode="0%" sourceLinked="1"/>
        <c:majorTickMark val="none"/>
        <c:minorTickMark val="none"/>
        <c:tickLblPos val="nextTo"/>
        <c:crossAx val="185765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97977510725725E-2"/>
          <c:y val="0.11646177142417165"/>
          <c:w val="0.89712007439286023"/>
          <c:h val="0.88353809016492924"/>
        </c:manualLayout>
      </c:layout>
      <c:barChart>
        <c:barDir val="col"/>
        <c:grouping val="percentStacked"/>
        <c:varyColors val="0"/>
        <c:ser>
          <c:idx val="0"/>
          <c:order val="0"/>
          <c:tx>
            <c:strRef>
              <c:f>Sheet1!$B$1</c:f>
              <c:strCache>
                <c:ptCount val="1"/>
                <c:pt idx="0">
                  <c:v>Plans</c:v>
                </c:pt>
              </c:strCache>
            </c:strRef>
          </c:tx>
          <c:spPr>
            <a:solidFill>
              <a:schemeClr val="accent3"/>
            </a:solidFill>
            <a:ln>
              <a:noFill/>
            </a:ln>
            <a:effectLst/>
          </c:spPr>
          <c:invertIfNegative val="0"/>
          <c:dLbls>
            <c:dLbl>
              <c:idx val="0"/>
              <c:layout>
                <c:manualLayout>
                  <c:x val="3.0796330047421498E-3"/>
                  <c:y val="0"/>
                </c:manualLayout>
              </c:layout>
              <c:showLegendKey val="0"/>
              <c:showVal val="1"/>
              <c:showCatName val="0"/>
              <c:showSerName val="0"/>
              <c:showPercent val="0"/>
              <c:showBubbleSize val="0"/>
              <c:extLst>
                <c:ext xmlns:c15="http://schemas.microsoft.com/office/drawing/2012/chart" uri="{CE6537A1-D6FC-4f65-9D91-7224C49458BB}">
                  <c15:layout>
                    <c:manualLayout>
                      <c:w val="0.28341838293563226"/>
                      <c:h val="0.35555535655992276"/>
                    </c:manualLayout>
                  </c15:layout>
                </c:ext>
                <c:ext xmlns:c16="http://schemas.microsoft.com/office/drawing/2014/chart" uri="{C3380CC4-5D6E-409C-BE32-E72D297353CC}">
                  <c16:uniqueId val="{00000000-A6CE-41FA-B03B-C9FE1A4E409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c:v>
                </c:pt>
              </c:numCache>
            </c:numRef>
          </c:val>
          <c:extLst>
            <c:ext xmlns:c16="http://schemas.microsoft.com/office/drawing/2014/chart" uri="{C3380CC4-5D6E-409C-BE32-E72D297353CC}">
              <c16:uniqueId val="{00000001-A6CE-41FA-B03B-C9FE1A4E409F}"/>
            </c:ext>
          </c:extLst>
        </c:ser>
        <c:ser>
          <c:idx val="1"/>
          <c:order val="1"/>
          <c:tx>
            <c:strRef>
              <c:f>Sheet1!$C$1</c:f>
              <c:strCache>
                <c:ptCount val="1"/>
                <c:pt idx="0">
                  <c:v>Manufacturers</c:v>
                </c:pt>
              </c:strCache>
            </c:strRef>
          </c:tx>
          <c:spPr>
            <a:solidFill>
              <a:schemeClr val="accent2"/>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3-A6CE-41FA-B03B-C9FE1A4E409F}"/>
              </c:ext>
            </c:extLst>
          </c:dPt>
          <c:dLbls>
            <c:dLbl>
              <c:idx val="0"/>
              <c:showLegendKey val="0"/>
              <c:showVal val="1"/>
              <c:showCatName val="0"/>
              <c:showSerName val="0"/>
              <c:showPercent val="0"/>
              <c:showBubbleSize val="0"/>
              <c:extLst>
                <c:ext xmlns:c15="http://schemas.microsoft.com/office/drawing/2012/chart" uri="{CE6537A1-D6FC-4f65-9D91-7224C49458BB}">
                  <c15:layout>
                    <c:manualLayout>
                      <c:w val="0.29914854016975662"/>
                      <c:h val="0.32432050920103683"/>
                    </c:manualLayout>
                  </c15:layout>
                </c:ext>
                <c:ext xmlns:c16="http://schemas.microsoft.com/office/drawing/2014/chart" uri="{C3380CC4-5D6E-409C-BE32-E72D297353CC}">
                  <c16:uniqueId val="{00000003-A6CE-41FA-B03B-C9FE1A4E409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0.1</c:v>
                </c:pt>
              </c:numCache>
            </c:numRef>
          </c:val>
          <c:extLst>
            <c:ext xmlns:c16="http://schemas.microsoft.com/office/drawing/2014/chart" uri="{C3380CC4-5D6E-409C-BE32-E72D297353CC}">
              <c16:uniqueId val="{00000004-A6CE-41FA-B03B-C9FE1A4E409F}"/>
            </c:ext>
          </c:extLst>
        </c:ser>
        <c:ser>
          <c:idx val="2"/>
          <c:order val="2"/>
          <c:tx>
            <c:strRef>
              <c:f>Sheet1!$D$1</c:f>
              <c:strCache>
                <c:ptCount val="1"/>
                <c:pt idx="0">
                  <c:v>Medicare</c:v>
                </c:pt>
              </c:strCache>
            </c:strRef>
          </c:tx>
          <c:spPr>
            <a:solidFill>
              <a:schemeClr val="accent3"/>
            </a:solidFill>
            <a:ln>
              <a:noFill/>
            </a:ln>
            <a:effectLst/>
          </c:spPr>
          <c:invertIfNegative val="0"/>
          <c:cat>
            <c:strRef>
              <c:f>Sheet1!$A$2</c:f>
              <c:strCache>
                <c:ptCount val="1"/>
                <c:pt idx="0">
                  <c:v>Category 1</c:v>
                </c:pt>
              </c:strCache>
            </c:strRef>
          </c:cat>
          <c:val>
            <c:numRef>
              <c:f>Sheet1!$D$2</c:f>
              <c:numCache>
                <c:formatCode>0%</c:formatCode>
                <c:ptCount val="1"/>
                <c:pt idx="0">
                  <c:v>0</c:v>
                </c:pt>
              </c:numCache>
            </c:numRef>
          </c:val>
          <c:extLst>
            <c:ext xmlns:c16="http://schemas.microsoft.com/office/drawing/2014/chart" uri="{C3380CC4-5D6E-409C-BE32-E72D297353CC}">
              <c16:uniqueId val="{00000005-A6CE-41FA-B03B-C9FE1A4E409F}"/>
            </c:ext>
          </c:extLst>
        </c:ser>
        <c:ser>
          <c:idx val="3"/>
          <c:order val="3"/>
          <c:tx>
            <c:strRef>
              <c:f>Sheet1!$E$1</c:f>
              <c:strCache>
                <c:ptCount val="1"/>
                <c:pt idx="0">
                  <c:v>Enrollees</c:v>
                </c:pt>
              </c:strCache>
            </c:strRef>
          </c:tx>
          <c:spPr>
            <a:solidFill>
              <a:schemeClr val="tx2"/>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5013976860778334"/>
                      <c:h val="0.32432050920103683"/>
                    </c:manualLayout>
                  </c15:layout>
                </c:ext>
                <c:ext xmlns:c16="http://schemas.microsoft.com/office/drawing/2014/chart" uri="{C3380CC4-5D6E-409C-BE32-E72D297353CC}">
                  <c16:uniqueId val="{00000006-A6CE-41FA-B03B-C9FE1A4E409F}"/>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0.25</c:v>
                </c:pt>
              </c:numCache>
            </c:numRef>
          </c:val>
          <c:extLst>
            <c:ext xmlns:c16="http://schemas.microsoft.com/office/drawing/2014/chart" uri="{C3380CC4-5D6E-409C-BE32-E72D297353CC}">
              <c16:uniqueId val="{00000007-A6CE-41FA-B03B-C9FE1A4E409F}"/>
            </c:ext>
          </c:extLst>
        </c:ser>
        <c:dLbls>
          <c:showLegendKey val="0"/>
          <c:showVal val="0"/>
          <c:showCatName val="0"/>
          <c:showSerName val="0"/>
          <c:showPercent val="0"/>
          <c:showBubbleSize val="0"/>
        </c:dLbls>
        <c:gapWidth val="50"/>
        <c:overlap val="100"/>
        <c:axId val="1857650352"/>
        <c:axId val="1857649936"/>
      </c:barChart>
      <c:catAx>
        <c:axId val="1857650352"/>
        <c:scaling>
          <c:orientation val="minMax"/>
        </c:scaling>
        <c:delete val="1"/>
        <c:axPos val="b"/>
        <c:numFmt formatCode="General" sourceLinked="1"/>
        <c:majorTickMark val="none"/>
        <c:minorTickMark val="none"/>
        <c:tickLblPos val="nextTo"/>
        <c:crossAx val="1857649936"/>
        <c:crosses val="autoZero"/>
        <c:auto val="1"/>
        <c:lblAlgn val="ctr"/>
        <c:lblOffset val="100"/>
        <c:noMultiLvlLbl val="0"/>
      </c:catAx>
      <c:valAx>
        <c:axId val="1857649936"/>
        <c:scaling>
          <c:orientation val="minMax"/>
        </c:scaling>
        <c:delete val="1"/>
        <c:axPos val="l"/>
        <c:numFmt formatCode="0%" sourceLinked="1"/>
        <c:majorTickMark val="none"/>
        <c:minorTickMark val="none"/>
        <c:tickLblPos val="nextTo"/>
        <c:crossAx val="185765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0.3267</cdr:x>
      <cdr:y>0.4884</cdr:y>
    </cdr:from>
    <cdr:to>
      <cdr:x>0.65599</cdr:x>
      <cdr:y>0.66729</cdr:y>
    </cdr:to>
    <cdr:sp macro="" textlink="">
      <cdr:nvSpPr>
        <cdr:cNvPr id="2" name="TextBox 17">
          <a:extLst xmlns:a="http://schemas.openxmlformats.org/drawingml/2006/main">
            <a:ext uri="{FF2B5EF4-FFF2-40B4-BE49-F238E27FC236}">
              <a16:creationId xmlns:a16="http://schemas.microsoft.com/office/drawing/2014/main" id="{74F207AB-D308-4CF0-B083-B14606802908}"/>
            </a:ext>
          </a:extLst>
        </cdr:cNvPr>
        <cdr:cNvSpPr txBox="1"/>
      </cdr:nvSpPr>
      <cdr:spPr>
        <a:xfrm xmlns:a="http://schemas.openxmlformats.org/drawingml/2006/main">
          <a:off x="1139828" y="1427708"/>
          <a:ext cx="1148840" cy="52295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en-US" sz="2799" dirty="0">
              <a:solidFill>
                <a:srgbClr val="323A45"/>
              </a:solidFill>
              <a:latin typeface="Arial" panose="020B0604020202020204" pitchFamily="34" charset="0"/>
              <a:cs typeface="Arial" panose="020B0604020202020204" pitchFamily="34" charset="0"/>
            </a:rPr>
            <a:t>83%</a:t>
          </a:r>
        </a:p>
      </cdr:txBody>
    </cdr:sp>
  </cdr:relSizeAnchor>
</c:userShapes>
</file>

<file path=ppt/drawings/drawing2.xml><?xml version="1.0" encoding="utf-8"?>
<c:userShapes xmlns:c="http://schemas.openxmlformats.org/drawingml/2006/chart">
  <cdr:relSizeAnchor xmlns:cdr="http://schemas.openxmlformats.org/drawingml/2006/chartDrawing">
    <cdr:from>
      <cdr:x>0.3267</cdr:x>
      <cdr:y>0.4884</cdr:y>
    </cdr:from>
    <cdr:to>
      <cdr:x>0.65599</cdr:x>
      <cdr:y>0.66729</cdr:y>
    </cdr:to>
    <cdr:sp macro="" textlink="">
      <cdr:nvSpPr>
        <cdr:cNvPr id="2" name="TextBox 17">
          <a:extLst xmlns:a="http://schemas.openxmlformats.org/drawingml/2006/main">
            <a:ext uri="{FF2B5EF4-FFF2-40B4-BE49-F238E27FC236}">
              <a16:creationId xmlns:a16="http://schemas.microsoft.com/office/drawing/2014/main" id="{74F207AB-D308-4CF0-B083-B14606802908}"/>
            </a:ext>
          </a:extLst>
        </cdr:cNvPr>
        <cdr:cNvSpPr txBox="1"/>
      </cdr:nvSpPr>
      <cdr:spPr>
        <a:xfrm xmlns:a="http://schemas.openxmlformats.org/drawingml/2006/main">
          <a:off x="1139828" y="1427708"/>
          <a:ext cx="1148840" cy="52295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en-US" sz="2799" dirty="0">
              <a:solidFill>
                <a:srgbClr val="323A45"/>
              </a:solidFill>
              <a:latin typeface="Arial" panose="020B0604020202020204" pitchFamily="34" charset="0"/>
              <a:cs typeface="Arial" panose="020B0604020202020204" pitchFamily="34" charset="0"/>
            </a:rPr>
            <a:t>29%</a:t>
          </a:r>
        </a:p>
      </cdr:txBody>
    </cdr:sp>
  </cdr:relSizeAnchor>
</c:userShapes>
</file>

<file path=ppt/drawings/drawing3.xml><?xml version="1.0" encoding="utf-8"?>
<c:userShapes xmlns:c="http://schemas.openxmlformats.org/drawingml/2006/chart">
  <cdr:relSizeAnchor xmlns:cdr="http://schemas.openxmlformats.org/drawingml/2006/chartDrawing">
    <cdr:from>
      <cdr:x>0.3267</cdr:x>
      <cdr:y>0.4884</cdr:y>
    </cdr:from>
    <cdr:to>
      <cdr:x>0.65599</cdr:x>
      <cdr:y>0.66729</cdr:y>
    </cdr:to>
    <cdr:sp macro="" textlink="">
      <cdr:nvSpPr>
        <cdr:cNvPr id="2" name="TextBox 17">
          <a:extLst xmlns:a="http://schemas.openxmlformats.org/drawingml/2006/main">
            <a:ext uri="{FF2B5EF4-FFF2-40B4-BE49-F238E27FC236}">
              <a16:creationId xmlns:a16="http://schemas.microsoft.com/office/drawing/2014/main" id="{74F207AB-D308-4CF0-B083-B14606802908}"/>
            </a:ext>
          </a:extLst>
        </cdr:cNvPr>
        <cdr:cNvSpPr txBox="1"/>
      </cdr:nvSpPr>
      <cdr:spPr>
        <a:xfrm xmlns:a="http://schemas.openxmlformats.org/drawingml/2006/main">
          <a:off x="1139828" y="1427708"/>
          <a:ext cx="1148840" cy="52295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en-US" sz="2799" dirty="0">
              <a:solidFill>
                <a:srgbClr val="323A45"/>
              </a:solidFill>
              <a:latin typeface="Arial" panose="020B0604020202020204" pitchFamily="34" charset="0"/>
              <a:cs typeface="Arial" panose="020B0604020202020204" pitchFamily="34" charset="0"/>
            </a:rPr>
            <a:t>26%</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0C803A8-FD4D-7A4A-8FB4-F095F8E35A7C}" type="datetimeFigureOut">
              <a:rPr lang="en-US" smtClean="0"/>
              <a:t>9/15/2022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5647696-CA65-994E-AFC8-84C1B1C30767}" type="slidenum">
              <a:rPr lang="en-US" smtClean="0"/>
              <a:t>‹#›</a:t>
            </a:fld>
            <a:endParaRPr lang="en-US"/>
          </a:p>
        </p:txBody>
      </p:sp>
    </p:spTree>
    <p:extLst>
      <p:ext uri="{BB962C8B-B14F-4D97-AF65-F5344CB8AC3E}">
        <p14:creationId xmlns:p14="http://schemas.microsoft.com/office/powerpoint/2010/main" val="9405156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EE1B25-77F0-3A4C-A1ED-55939924362E}" type="datetimeFigureOut">
              <a:rPr lang="en-US" smtClean="0"/>
              <a:t>9/15/2022</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A6764C-C15E-0340-B95F-B7B37D149921}" type="slidenum">
              <a:rPr lang="en-US" smtClean="0"/>
              <a:t>‹#›</a:t>
            </a:fld>
            <a:endParaRPr lang="en-US"/>
          </a:p>
        </p:txBody>
      </p:sp>
    </p:spTree>
    <p:extLst>
      <p:ext uri="{BB962C8B-B14F-4D97-AF65-F5344CB8AC3E}">
        <p14:creationId xmlns:p14="http://schemas.microsoft.com/office/powerpoint/2010/main" val="360400945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A6764C-C15E-0340-B95F-B7B37D149921}" type="slidenum">
              <a:rPr lang="en-US" smtClean="0"/>
              <a:t>3</a:t>
            </a:fld>
            <a:endParaRPr lang="en-US"/>
          </a:p>
        </p:txBody>
      </p:sp>
    </p:spTree>
    <p:extLst>
      <p:ext uri="{BB962C8B-B14F-4D97-AF65-F5344CB8AC3E}">
        <p14:creationId xmlns:p14="http://schemas.microsoft.com/office/powerpoint/2010/main" val="3396165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A6764C-C15E-0340-B95F-B7B37D149921}" type="slidenum">
              <a:rPr lang="en-US" smtClean="0"/>
              <a:t>4</a:t>
            </a:fld>
            <a:endParaRPr lang="en-US"/>
          </a:p>
        </p:txBody>
      </p:sp>
    </p:spTree>
    <p:extLst>
      <p:ext uri="{BB962C8B-B14F-4D97-AF65-F5344CB8AC3E}">
        <p14:creationId xmlns:p14="http://schemas.microsoft.com/office/powerpoint/2010/main" val="816775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A6764C-C15E-0340-B95F-B7B37D149921}" type="slidenum">
              <a:rPr lang="en-US" smtClean="0"/>
              <a:t>5</a:t>
            </a:fld>
            <a:endParaRPr lang="en-US"/>
          </a:p>
        </p:txBody>
      </p:sp>
    </p:spTree>
    <p:extLst>
      <p:ext uri="{BB962C8B-B14F-4D97-AF65-F5344CB8AC3E}">
        <p14:creationId xmlns:p14="http://schemas.microsoft.com/office/powerpoint/2010/main" val="3407315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A6764C-C15E-0340-B95F-B7B37D149921}" type="slidenum">
              <a:rPr lang="en-US" smtClean="0"/>
              <a:t>6</a:t>
            </a:fld>
            <a:endParaRPr lang="en-US"/>
          </a:p>
        </p:txBody>
      </p:sp>
    </p:spTree>
    <p:extLst>
      <p:ext uri="{BB962C8B-B14F-4D97-AF65-F5344CB8AC3E}">
        <p14:creationId xmlns:p14="http://schemas.microsoft.com/office/powerpoint/2010/main" val="3304412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A6764C-C15E-0340-B95F-B7B37D149921}" type="slidenum">
              <a:rPr lang="en-US" smtClean="0"/>
              <a:t>8</a:t>
            </a:fld>
            <a:endParaRPr lang="en-US"/>
          </a:p>
        </p:txBody>
      </p:sp>
    </p:spTree>
    <p:extLst>
      <p:ext uri="{BB962C8B-B14F-4D97-AF65-F5344CB8AC3E}">
        <p14:creationId xmlns:p14="http://schemas.microsoft.com/office/powerpoint/2010/main" val="692728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A6764C-C15E-0340-B95F-B7B37D149921}" type="slidenum">
              <a:rPr lang="en-US" smtClean="0"/>
              <a:t>10</a:t>
            </a:fld>
            <a:endParaRPr lang="en-US"/>
          </a:p>
        </p:txBody>
      </p:sp>
    </p:spTree>
    <p:extLst>
      <p:ext uri="{BB962C8B-B14F-4D97-AF65-F5344CB8AC3E}">
        <p14:creationId xmlns:p14="http://schemas.microsoft.com/office/powerpoint/2010/main" val="2053357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A6764C-C15E-0340-B95F-B7B37D149921}" type="slidenum">
              <a:rPr lang="en-US" smtClean="0"/>
              <a:t>12</a:t>
            </a:fld>
            <a:endParaRPr lang="en-US"/>
          </a:p>
        </p:txBody>
      </p:sp>
    </p:spTree>
    <p:extLst>
      <p:ext uri="{BB962C8B-B14F-4D97-AF65-F5344CB8AC3E}">
        <p14:creationId xmlns:p14="http://schemas.microsoft.com/office/powerpoint/2010/main" val="1061180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A6764C-C15E-0340-B95F-B7B37D149921}" type="slidenum">
              <a:rPr lang="en-US" smtClean="0"/>
              <a:t>13</a:t>
            </a:fld>
            <a:endParaRPr lang="en-US"/>
          </a:p>
        </p:txBody>
      </p:sp>
    </p:spTree>
    <p:extLst>
      <p:ext uri="{BB962C8B-B14F-4D97-AF65-F5344CB8AC3E}">
        <p14:creationId xmlns:p14="http://schemas.microsoft.com/office/powerpoint/2010/main" val="3109446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A6764C-C15E-0340-B95F-B7B37D149921}" type="slidenum">
              <a:rPr lang="en-US" smtClean="0"/>
              <a:t>14</a:t>
            </a:fld>
            <a:endParaRPr lang="en-US"/>
          </a:p>
        </p:txBody>
      </p:sp>
    </p:spTree>
    <p:extLst>
      <p:ext uri="{BB962C8B-B14F-4D97-AF65-F5344CB8AC3E}">
        <p14:creationId xmlns:p14="http://schemas.microsoft.com/office/powerpoint/2010/main" val="1538278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333494" y="3892768"/>
            <a:ext cx="6788601" cy="1224225"/>
          </a:xfrm>
          <a:prstGeom prst="rect">
            <a:avLst/>
          </a:prstGeom>
        </p:spPr>
        <p:txBody>
          <a:bodyPr/>
          <a:lstStyle>
            <a:lvl1pPr marL="0" indent="0" algn="l">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Author Names, Author Names, Author Names</a:t>
            </a:r>
          </a:p>
          <a:p>
            <a:endParaRPr lang="en-US" dirty="0"/>
          </a:p>
          <a:p>
            <a:r>
              <a:rPr lang="en-US" dirty="0"/>
              <a:t>Updated: July 2020</a:t>
            </a:r>
          </a:p>
        </p:txBody>
      </p:sp>
      <p:sp>
        <p:nvSpPr>
          <p:cNvPr id="5" name="Title Placeholder 1"/>
          <p:cNvSpPr>
            <a:spLocks noGrp="1"/>
          </p:cNvSpPr>
          <p:nvPr>
            <p:ph type="title" hasCustomPrompt="1"/>
          </p:nvPr>
        </p:nvSpPr>
        <p:spPr>
          <a:xfrm>
            <a:off x="2307154" y="2330907"/>
            <a:ext cx="8397439" cy="844213"/>
          </a:xfrm>
          <a:prstGeom prst="rect">
            <a:avLst/>
          </a:prstGeom>
        </p:spPr>
        <p:txBody>
          <a:bodyPr vert="horz" lIns="91440" tIns="45720" rIns="91440" bIns="45720" rtlCol="0" anchor="t">
            <a:noAutofit/>
          </a:bodyPr>
          <a:lstStyle>
            <a:lvl1pPr>
              <a:defRPr/>
            </a:lvl1pPr>
          </a:lstStyle>
          <a:p>
            <a:r>
              <a:rPr lang="en-US" dirty="0"/>
              <a:t>We recommend keeping your title to two lines.</a:t>
            </a:r>
          </a:p>
        </p:txBody>
      </p:sp>
    </p:spTree>
    <p:extLst>
      <p:ext uri="{BB962C8B-B14F-4D97-AF65-F5344CB8AC3E}">
        <p14:creationId xmlns:p14="http://schemas.microsoft.com/office/powerpoint/2010/main" val="2049154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Default with Figure #">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9390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689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5270A08D-6738-C147-B49E-C6DD50DAF28F}"/>
              </a:ext>
            </a:extLst>
          </p:cNvPr>
          <p:cNvSpPr>
            <a:spLocks noGrp="1"/>
          </p:cNvSpPr>
          <p:nvPr>
            <p:ph type="title"/>
          </p:nvPr>
        </p:nvSpPr>
        <p:spPr>
          <a:xfrm>
            <a:off x="464815" y="582133"/>
            <a:ext cx="11268398" cy="865667"/>
          </a:xfrm>
          <a:prstGeom prst="rect">
            <a:avLst/>
          </a:prstGeom>
        </p:spPr>
        <p:txBody>
          <a:bodyPr vert="horz" lIns="91440" tIns="45720" rIns="91440" bIns="45720" rtlCol="0" anchor="t">
            <a:noAutofit/>
          </a:bodyPr>
          <a:lstStyle>
            <a:lvl1pPr>
              <a:defRPr>
                <a:solidFill>
                  <a:schemeClr val="tx1"/>
                </a:solidFill>
              </a:defRPr>
            </a:lvl1pPr>
          </a:lstStyle>
          <a:p>
            <a:r>
              <a:rPr lang="en-US" dirty="0"/>
              <a:t>Click to edit Master title style</a:t>
            </a:r>
          </a:p>
        </p:txBody>
      </p:sp>
      <p:sp>
        <p:nvSpPr>
          <p:cNvPr id="5" name="Text Placeholder 2">
            <a:extLst>
              <a:ext uri="{FF2B5EF4-FFF2-40B4-BE49-F238E27FC236}">
                <a16:creationId xmlns:a16="http://schemas.microsoft.com/office/drawing/2014/main" id="{8ABC86AB-6687-354B-8700-0C280FC97041}"/>
              </a:ext>
            </a:extLst>
          </p:cNvPr>
          <p:cNvSpPr>
            <a:spLocks noGrp="1"/>
          </p:cNvSpPr>
          <p:nvPr>
            <p:ph idx="1"/>
          </p:nvPr>
        </p:nvSpPr>
        <p:spPr>
          <a:xfrm>
            <a:off x="464815" y="1908674"/>
            <a:ext cx="11268398" cy="4091016"/>
          </a:xfrm>
          <a:prstGeom prst="rect">
            <a:avLst/>
          </a:prstGeom>
        </p:spPr>
        <p:txBody>
          <a:bodyPr vert="horz" lIns="91440" tIns="45720" rIns="91440" bIns="45720" rtlCol="0" anchor="t">
            <a:no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09566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no Figur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6247" y="1915633"/>
            <a:ext cx="11266967" cy="3481966"/>
          </a:xfrm>
          <a:prstGeom prst="rect">
            <a:avLst/>
          </a:prstGeom>
        </p:spPr>
        <p:txBody>
          <a:bodyPr/>
          <a:lstStyle>
            <a:lvl1pPr marL="445636" indent="-285664">
              <a:spcBef>
                <a:spcPts val="0"/>
              </a:spcBef>
              <a:spcAft>
                <a:spcPts val="600"/>
              </a:spcAft>
              <a:buFont typeface="Arial" panose="020B0604020202020204" pitchFamily="34" charset="0"/>
              <a:buChar char="•"/>
              <a:defRPr baseline="0">
                <a:solidFill>
                  <a:schemeClr val="tx1"/>
                </a:solidFill>
              </a:defRPr>
            </a:lvl1pPr>
            <a:lvl2pPr marL="742727" indent="-182825">
              <a:spcBef>
                <a:spcPts val="0"/>
              </a:spcBef>
              <a:spcAft>
                <a:spcPts val="600"/>
              </a:spcAft>
              <a:buFont typeface="Arial" panose="020B0604020202020204" pitchFamily="34" charset="0"/>
              <a:buChar char="‒"/>
              <a:defRPr>
                <a:solidFill>
                  <a:schemeClr val="tx1"/>
                </a:solidFill>
              </a:defRPr>
            </a:lvl2pPr>
            <a:lvl3pPr marL="1142657" indent="-182825">
              <a:spcBef>
                <a:spcPts val="0"/>
              </a:spcBef>
              <a:spcAft>
                <a:spcPts val="600"/>
              </a:spcAft>
              <a:buFont typeface="Arial"/>
              <a:buChar char="•"/>
              <a:defRPr>
                <a:solidFill>
                  <a:schemeClr val="tx1"/>
                </a:solidFill>
              </a:defRPr>
            </a:lvl3pPr>
            <a:lvl4pPr marL="1599720" indent="-182825">
              <a:spcBef>
                <a:spcPts val="0"/>
              </a:spcBef>
              <a:spcAft>
                <a:spcPts val="600"/>
              </a:spcAft>
              <a:buFont typeface="Arial" panose="020B0604020202020204" pitchFamily="34" charset="0"/>
              <a:buChar char="‒"/>
              <a:defRPr>
                <a:solidFill>
                  <a:schemeClr val="tx1"/>
                </a:solidFill>
              </a:defRPr>
            </a:lvl4pPr>
            <a:lvl5pPr marL="2056783" indent="-182825">
              <a:spcBef>
                <a:spcPts val="0"/>
              </a:spcBef>
              <a:spcAft>
                <a:spcPts val="600"/>
              </a:spcAft>
              <a:buFont typeface="Arial"/>
              <a:buChar char="•"/>
              <a:defRPr/>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10" hasCustomPrompt="1"/>
          </p:nvPr>
        </p:nvSpPr>
        <p:spPr>
          <a:xfrm>
            <a:off x="466246" y="6067138"/>
            <a:ext cx="10295514" cy="686761"/>
          </a:xfrm>
          <a:prstGeom prst="rect">
            <a:avLst/>
          </a:prstGeom>
        </p:spPr>
        <p:txBody>
          <a:bodyPr/>
          <a:lstStyle>
            <a:lvl1pPr marL="0" indent="0">
              <a:buNone/>
              <a:defRPr sz="1200">
                <a:solidFill>
                  <a:schemeClr val="tx1"/>
                </a:solidFill>
              </a:defRPr>
            </a:lvl1pPr>
          </a:lstStyle>
          <a:p>
            <a:pPr lvl="0"/>
            <a:r>
              <a:rPr lang="en-US" dirty="0"/>
              <a:t>SOURCE:</a:t>
            </a:r>
          </a:p>
        </p:txBody>
      </p:sp>
      <p:sp>
        <p:nvSpPr>
          <p:cNvPr id="6" name="Title Placeholder 1">
            <a:extLst>
              <a:ext uri="{FF2B5EF4-FFF2-40B4-BE49-F238E27FC236}">
                <a16:creationId xmlns:a16="http://schemas.microsoft.com/office/drawing/2014/main" id="{E0C57E2F-108D-BC45-BF44-2F6C065BC1EB}"/>
              </a:ext>
            </a:extLst>
          </p:cNvPr>
          <p:cNvSpPr>
            <a:spLocks noGrp="1"/>
          </p:cNvSpPr>
          <p:nvPr>
            <p:ph type="title"/>
          </p:nvPr>
        </p:nvSpPr>
        <p:spPr>
          <a:xfrm>
            <a:off x="468314" y="586269"/>
            <a:ext cx="11264900" cy="861533"/>
          </a:xfrm>
          <a:prstGeom prst="rect">
            <a:avLst/>
          </a:prstGeom>
        </p:spPr>
        <p:txBody>
          <a:bodyPr vert="horz" lIns="91440" tIns="45720" rIns="91440" bIns="45720" rtlCol="0" anchor="t">
            <a:noAutofit/>
          </a:bodyPr>
          <a:lstStyle/>
          <a:p>
            <a:r>
              <a:rPr lang="en-US" dirty="0"/>
              <a:t>Click to edit Master title style</a:t>
            </a:r>
          </a:p>
        </p:txBody>
      </p:sp>
    </p:spTree>
    <p:extLst>
      <p:ext uri="{BB962C8B-B14F-4D97-AF65-F5344CB8AC3E}">
        <p14:creationId xmlns:p14="http://schemas.microsoft.com/office/powerpoint/2010/main" val="37058465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Defaul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64849" y="1914248"/>
            <a:ext cx="5102052" cy="4010377"/>
          </a:xfrm>
          <a:prstGeom prst="rect">
            <a:avLst/>
          </a:prstGeom>
        </p:spPr>
        <p:txBody>
          <a:bodyPr/>
          <a:lstStyle>
            <a:lvl1pPr marL="342797" indent="-182825">
              <a:spcBef>
                <a:spcPts val="0"/>
              </a:spcBef>
              <a:spcAft>
                <a:spcPts val="600"/>
              </a:spcAft>
              <a:buFont typeface="Arial"/>
              <a:buChar char="•"/>
              <a:defRPr sz="2799">
                <a:solidFill>
                  <a:schemeClr val="tx1"/>
                </a:solidFill>
              </a:defRPr>
            </a:lvl1pPr>
            <a:lvl2pPr marL="742727" indent="-182825">
              <a:spcBef>
                <a:spcPts val="0"/>
              </a:spcBef>
              <a:spcAft>
                <a:spcPts val="600"/>
              </a:spcAft>
              <a:buFont typeface="Arial" panose="020B0604020202020204" pitchFamily="34" charset="0"/>
              <a:buChar char="‒"/>
              <a:defRPr sz="2399">
                <a:solidFill>
                  <a:schemeClr val="tx1"/>
                </a:solidFill>
              </a:defRPr>
            </a:lvl2pPr>
            <a:lvl3pPr marL="1142657" indent="-182825">
              <a:spcBef>
                <a:spcPts val="0"/>
              </a:spcBef>
              <a:spcAft>
                <a:spcPts val="600"/>
              </a:spcAft>
              <a:buFont typeface="Arial"/>
              <a:buChar char="•"/>
              <a:defRPr sz="1999">
                <a:solidFill>
                  <a:schemeClr val="tx1"/>
                </a:solidFill>
              </a:defRPr>
            </a:lvl3pPr>
            <a:lvl4pPr marL="1599720" indent="-182825">
              <a:spcBef>
                <a:spcPts val="0"/>
              </a:spcBef>
              <a:spcAft>
                <a:spcPts val="600"/>
              </a:spcAft>
              <a:buFont typeface="Arial" panose="020B0604020202020204" pitchFamily="34" charset="0"/>
              <a:buChar char="‒"/>
              <a:defRPr sz="1799">
                <a:solidFill>
                  <a:schemeClr val="tx1"/>
                </a:solidFill>
              </a:defRPr>
            </a:lvl4pPr>
            <a:lvl5pPr marL="2056783" indent="-182825">
              <a:spcBef>
                <a:spcPts val="0"/>
              </a:spcBef>
              <a:spcAft>
                <a:spcPts val="600"/>
              </a:spcAft>
              <a:buFont typeface="Arial"/>
              <a:buChar char="•"/>
              <a:defRPr sz="1799">
                <a:solidFill>
                  <a:schemeClr val="tx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5"/>
          <p:cNvSpPr>
            <a:spLocks noGrp="1"/>
          </p:cNvSpPr>
          <p:nvPr>
            <p:ph type="body" sz="quarter" idx="10" hasCustomPrompt="1"/>
          </p:nvPr>
        </p:nvSpPr>
        <p:spPr>
          <a:xfrm>
            <a:off x="470142" y="6067138"/>
            <a:ext cx="10291618" cy="598311"/>
          </a:xfrm>
          <a:prstGeom prst="rect">
            <a:avLst/>
          </a:prstGeom>
        </p:spPr>
        <p:txBody>
          <a:bodyPr/>
          <a:lstStyle>
            <a:lvl1pPr marL="0" indent="0">
              <a:buNone/>
              <a:defRPr sz="1200" baseline="0">
                <a:solidFill>
                  <a:schemeClr val="tx1"/>
                </a:solidFill>
              </a:defRPr>
            </a:lvl1pPr>
          </a:lstStyle>
          <a:p>
            <a:pPr lvl="0"/>
            <a:r>
              <a:rPr lang="en-US" dirty="0"/>
              <a:t>SOURCE:</a:t>
            </a:r>
          </a:p>
        </p:txBody>
      </p:sp>
      <p:sp>
        <p:nvSpPr>
          <p:cNvPr id="7" name="Title Placeholder 1">
            <a:extLst>
              <a:ext uri="{FF2B5EF4-FFF2-40B4-BE49-F238E27FC236}">
                <a16:creationId xmlns:a16="http://schemas.microsoft.com/office/drawing/2014/main" id="{0E776E84-F54F-3445-8517-0E7B66C3BA9B}"/>
              </a:ext>
            </a:extLst>
          </p:cNvPr>
          <p:cNvSpPr>
            <a:spLocks noGrp="1"/>
          </p:cNvSpPr>
          <p:nvPr>
            <p:ph type="title"/>
          </p:nvPr>
        </p:nvSpPr>
        <p:spPr>
          <a:xfrm>
            <a:off x="468314" y="586269"/>
            <a:ext cx="11264900" cy="861533"/>
          </a:xfrm>
          <a:prstGeom prst="rect">
            <a:avLst/>
          </a:prstGeom>
        </p:spPr>
        <p:txBody>
          <a:bodyPr vert="horz" lIns="91440" tIns="45720" rIns="91440" bIns="45720" rtlCol="0" anchor="t">
            <a:noAutofit/>
          </a:bodyPr>
          <a:lstStyle>
            <a:lvl1pPr>
              <a:defRPr>
                <a:solidFill>
                  <a:schemeClr val="tx1"/>
                </a:solidFill>
              </a:defRPr>
            </a:lvl1pPr>
          </a:lstStyle>
          <a:p>
            <a:r>
              <a:rPr lang="en-US" dirty="0"/>
              <a:t>Click to edit Master title style</a:t>
            </a:r>
          </a:p>
        </p:txBody>
      </p:sp>
      <p:sp>
        <p:nvSpPr>
          <p:cNvPr id="8" name="Content Placeholder 2"/>
          <p:cNvSpPr>
            <a:spLocks noGrp="1"/>
          </p:cNvSpPr>
          <p:nvPr>
            <p:ph sz="half" idx="11" hasCustomPrompt="1"/>
          </p:nvPr>
        </p:nvSpPr>
        <p:spPr>
          <a:xfrm>
            <a:off x="6100764" y="1914248"/>
            <a:ext cx="5102052" cy="4010377"/>
          </a:xfrm>
          <a:prstGeom prst="rect">
            <a:avLst/>
          </a:prstGeom>
        </p:spPr>
        <p:txBody>
          <a:bodyPr/>
          <a:lstStyle>
            <a:lvl1pPr marL="342797" indent="-182825">
              <a:spcBef>
                <a:spcPts val="0"/>
              </a:spcBef>
              <a:spcAft>
                <a:spcPts val="600"/>
              </a:spcAft>
              <a:buFont typeface="Arial"/>
              <a:buChar char="•"/>
              <a:defRPr sz="2799">
                <a:solidFill>
                  <a:schemeClr val="tx1"/>
                </a:solidFill>
              </a:defRPr>
            </a:lvl1pPr>
            <a:lvl2pPr marL="742727" indent="-182825">
              <a:spcBef>
                <a:spcPts val="0"/>
              </a:spcBef>
              <a:spcAft>
                <a:spcPts val="600"/>
              </a:spcAft>
              <a:buFont typeface="Arial" panose="020B0604020202020204" pitchFamily="34" charset="0"/>
              <a:buChar char="‒"/>
              <a:defRPr sz="2399">
                <a:solidFill>
                  <a:schemeClr val="tx1"/>
                </a:solidFill>
              </a:defRPr>
            </a:lvl2pPr>
            <a:lvl3pPr marL="1142657" indent="-182825">
              <a:spcBef>
                <a:spcPts val="0"/>
              </a:spcBef>
              <a:spcAft>
                <a:spcPts val="600"/>
              </a:spcAft>
              <a:buFont typeface="Arial"/>
              <a:buChar char="•"/>
              <a:defRPr sz="1999">
                <a:solidFill>
                  <a:schemeClr val="tx1"/>
                </a:solidFill>
              </a:defRPr>
            </a:lvl3pPr>
            <a:lvl4pPr marL="1599720" indent="-182825">
              <a:spcBef>
                <a:spcPts val="0"/>
              </a:spcBef>
              <a:spcAft>
                <a:spcPts val="600"/>
              </a:spcAft>
              <a:buFont typeface="Arial" panose="020B0604020202020204" pitchFamily="34" charset="0"/>
              <a:buChar char="‒"/>
              <a:defRPr sz="1799">
                <a:solidFill>
                  <a:schemeClr val="tx1"/>
                </a:solidFill>
              </a:defRPr>
            </a:lvl4pPr>
            <a:lvl5pPr marL="2056783" indent="-182825">
              <a:spcBef>
                <a:spcPts val="0"/>
              </a:spcBef>
              <a:spcAft>
                <a:spcPts val="600"/>
              </a:spcAft>
              <a:buFont typeface="Arial"/>
              <a:buChar char="•"/>
              <a:defRPr sz="1799">
                <a:solidFill>
                  <a:schemeClr val="tx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999244542"/>
      </p:ext>
    </p:extLst>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5834087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Default with Figure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255" y="288709"/>
            <a:ext cx="11104751" cy="844213"/>
          </a:xfrm>
        </p:spPr>
        <p:txBody>
          <a:bodyPr/>
          <a:lstStyle>
            <a:lvl1pPr>
              <a:defRPr sz="2249">
                <a:solidFill>
                  <a:srgbClr val="393D40"/>
                </a:solidFill>
              </a:defRPr>
            </a:lvl1pPr>
          </a:lstStyle>
          <a:p>
            <a:r>
              <a:rPr lang="en-US"/>
              <a:t>Click to edit Master title style</a:t>
            </a:r>
            <a:br>
              <a:rPr lang="en-US"/>
            </a:br>
            <a:endParaRPr lang="en-US"/>
          </a:p>
        </p:txBody>
      </p:sp>
      <p:sp>
        <p:nvSpPr>
          <p:cNvPr id="5" name="Text Placeholder 4"/>
          <p:cNvSpPr>
            <a:spLocks noGrp="1"/>
          </p:cNvSpPr>
          <p:nvPr>
            <p:ph type="body" sz="quarter" idx="10"/>
          </p:nvPr>
        </p:nvSpPr>
        <p:spPr>
          <a:xfrm>
            <a:off x="914255" y="6044073"/>
            <a:ext cx="9179458" cy="686761"/>
          </a:xfrm>
          <a:prstGeom prst="rect">
            <a:avLst/>
          </a:prstGeom>
        </p:spPr>
        <p:txBody>
          <a:bodyPr/>
          <a:lstStyle>
            <a:lvl1pPr marL="0" indent="0">
              <a:buNone/>
              <a:defRPr sz="900">
                <a:solidFill>
                  <a:srgbClr val="393D40"/>
                </a:solidFill>
              </a:defRPr>
            </a:lvl1pPr>
          </a:lstStyle>
          <a:p>
            <a:pPr lvl="0"/>
            <a:endParaRPr lang="en-US"/>
          </a:p>
          <a:p>
            <a:pPr lvl="0"/>
            <a:endParaRPr lang="en-US"/>
          </a:p>
          <a:p>
            <a:pPr lvl="0"/>
            <a:r>
              <a:rPr lang="en-US"/>
              <a:t>Insert Source Here</a:t>
            </a:r>
          </a:p>
        </p:txBody>
      </p:sp>
      <p:sp>
        <p:nvSpPr>
          <p:cNvPr id="6" name="Slide Number Placeholder 3"/>
          <p:cNvSpPr>
            <a:spLocks noGrp="1"/>
          </p:cNvSpPr>
          <p:nvPr>
            <p:ph type="sldNum" sz="quarter" idx="4"/>
          </p:nvPr>
        </p:nvSpPr>
        <p:spPr>
          <a:xfrm>
            <a:off x="947205" y="88517"/>
            <a:ext cx="2844059" cy="365125"/>
          </a:xfrm>
          <a:prstGeom prst="rect">
            <a:avLst/>
          </a:prstGeom>
        </p:spPr>
        <p:txBody>
          <a:bodyPr/>
          <a:lstStyle>
            <a:lvl1pPr algn="l">
              <a:defRPr sz="1050">
                <a:solidFill>
                  <a:srgbClr val="393D40"/>
                </a:solidFill>
              </a:defRPr>
            </a:lvl1pPr>
          </a:lstStyle>
          <a:p>
            <a:r>
              <a:rPr lang="en-US"/>
              <a:t>Figure </a:t>
            </a:r>
            <a:fld id="{8E9351FB-0652-5D4E-8675-5F18C30F0790}" type="slidenum">
              <a:rPr lang="en-US" smtClean="0"/>
              <a:pPr/>
              <a:t>‹#›</a:t>
            </a:fld>
            <a:endParaRPr lang="en-US"/>
          </a:p>
        </p:txBody>
      </p:sp>
    </p:spTree>
    <p:extLst>
      <p:ext uri="{BB962C8B-B14F-4D97-AF65-F5344CB8AC3E}">
        <p14:creationId xmlns:p14="http://schemas.microsoft.com/office/powerpoint/2010/main" val="4207500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no Figur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6246" y="1915633"/>
            <a:ext cx="11266967" cy="3481966"/>
          </a:xfrm>
          <a:prstGeom prst="rect">
            <a:avLst/>
          </a:prstGeom>
        </p:spPr>
        <p:txBody>
          <a:bodyPr/>
          <a:lstStyle>
            <a:lvl1pPr marL="445770" indent="-285750">
              <a:spcBef>
                <a:spcPts val="0"/>
              </a:spcBef>
              <a:spcAft>
                <a:spcPts val="600"/>
              </a:spcAft>
              <a:buFont typeface="Arial" panose="020B0604020202020204" pitchFamily="34" charset="0"/>
              <a:buChar char="•"/>
              <a:defRPr baseline="0">
                <a:solidFill>
                  <a:schemeClr val="tx1"/>
                </a:solidFill>
              </a:defRPr>
            </a:lvl1pPr>
            <a:lvl2pPr marL="742950" indent="-182880">
              <a:spcBef>
                <a:spcPts val="0"/>
              </a:spcBef>
              <a:spcAft>
                <a:spcPts val="600"/>
              </a:spcAft>
              <a:buFont typeface="Arial" panose="020B0604020202020204" pitchFamily="34" charset="0"/>
              <a:buChar char="‒"/>
              <a:defRPr>
                <a:solidFill>
                  <a:schemeClr val="tx1"/>
                </a:solidFill>
              </a:defRPr>
            </a:lvl2pPr>
            <a:lvl3pPr marL="1143000" indent="-182880">
              <a:spcBef>
                <a:spcPts val="0"/>
              </a:spcBef>
              <a:spcAft>
                <a:spcPts val="600"/>
              </a:spcAft>
              <a:buFont typeface="Arial"/>
              <a:buChar char="•"/>
              <a:defRPr>
                <a:solidFill>
                  <a:schemeClr val="tx1"/>
                </a:solidFill>
              </a:defRPr>
            </a:lvl3pPr>
            <a:lvl4pPr marL="1600200" indent="-182880">
              <a:spcBef>
                <a:spcPts val="0"/>
              </a:spcBef>
              <a:spcAft>
                <a:spcPts val="600"/>
              </a:spcAft>
              <a:buFont typeface="Arial" panose="020B0604020202020204" pitchFamily="34" charset="0"/>
              <a:buChar char="‒"/>
              <a:defRPr>
                <a:solidFill>
                  <a:schemeClr val="tx1"/>
                </a:solidFill>
              </a:defRPr>
            </a:lvl4pPr>
            <a:lvl5pPr marL="2057400" indent="-182880">
              <a:spcBef>
                <a:spcPts val="0"/>
              </a:spcBef>
              <a:spcAft>
                <a:spcPts val="600"/>
              </a:spcAft>
              <a:buFont typeface="Arial"/>
              <a:buChar char="•"/>
              <a:defRPr/>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10" hasCustomPrompt="1"/>
          </p:nvPr>
        </p:nvSpPr>
        <p:spPr>
          <a:xfrm>
            <a:off x="466246" y="6067136"/>
            <a:ext cx="10295514" cy="686761"/>
          </a:xfrm>
          <a:prstGeom prst="rect">
            <a:avLst/>
          </a:prstGeom>
        </p:spPr>
        <p:txBody>
          <a:bodyPr/>
          <a:lstStyle>
            <a:lvl1pPr marL="0" indent="0">
              <a:buNone/>
              <a:defRPr sz="1200">
                <a:solidFill>
                  <a:schemeClr val="tx1"/>
                </a:solidFill>
              </a:defRPr>
            </a:lvl1pPr>
          </a:lstStyle>
          <a:p>
            <a:pPr lvl="0"/>
            <a:r>
              <a:rPr lang="en-US" dirty="0"/>
              <a:t>SOURCE:</a:t>
            </a:r>
          </a:p>
        </p:txBody>
      </p:sp>
      <p:sp>
        <p:nvSpPr>
          <p:cNvPr id="6" name="Title Placeholder 1">
            <a:extLst>
              <a:ext uri="{FF2B5EF4-FFF2-40B4-BE49-F238E27FC236}">
                <a16:creationId xmlns:a16="http://schemas.microsoft.com/office/drawing/2014/main" id="{E0C57E2F-108D-BC45-BF44-2F6C065BC1EB}"/>
              </a:ext>
            </a:extLst>
          </p:cNvPr>
          <p:cNvSpPr>
            <a:spLocks noGrp="1"/>
          </p:cNvSpPr>
          <p:nvPr>
            <p:ph type="title"/>
          </p:nvPr>
        </p:nvSpPr>
        <p:spPr>
          <a:xfrm>
            <a:off x="468314" y="586267"/>
            <a:ext cx="11264900" cy="861533"/>
          </a:xfrm>
          <a:prstGeom prst="rect">
            <a:avLst/>
          </a:prstGeom>
        </p:spPr>
        <p:txBody>
          <a:bodyPr vert="horz" lIns="91440" tIns="45720" rIns="91440" bIns="45720" rtlCol="0" anchor="t">
            <a:noAutofit/>
          </a:bodyPr>
          <a:lstStyle/>
          <a:p>
            <a:r>
              <a:rPr lang="en-US" dirty="0"/>
              <a:t>Click to edit Master title style</a:t>
            </a:r>
          </a:p>
        </p:txBody>
      </p:sp>
    </p:spTree>
    <p:extLst>
      <p:ext uri="{BB962C8B-B14F-4D97-AF65-F5344CB8AC3E}">
        <p14:creationId xmlns:p14="http://schemas.microsoft.com/office/powerpoint/2010/main" val="3535087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Defaul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64849" y="1914246"/>
            <a:ext cx="5102052" cy="4010377"/>
          </a:xfrm>
          <a:prstGeom prst="rect">
            <a:avLst/>
          </a:prstGeom>
        </p:spPr>
        <p:txBody>
          <a:bodyPr/>
          <a:lstStyle>
            <a:lvl1pPr marL="342900" indent="-182880">
              <a:spcBef>
                <a:spcPts val="0"/>
              </a:spcBef>
              <a:spcAft>
                <a:spcPts val="600"/>
              </a:spcAft>
              <a:buFont typeface="Arial"/>
              <a:buChar char="•"/>
              <a:defRPr sz="2800">
                <a:solidFill>
                  <a:schemeClr val="tx1"/>
                </a:solidFill>
              </a:defRPr>
            </a:lvl1pPr>
            <a:lvl2pPr marL="742950" indent="-182880">
              <a:spcBef>
                <a:spcPts val="0"/>
              </a:spcBef>
              <a:spcAft>
                <a:spcPts val="600"/>
              </a:spcAft>
              <a:buFont typeface="Arial" panose="020B0604020202020204" pitchFamily="34" charset="0"/>
              <a:buChar char="‒"/>
              <a:defRPr sz="2400">
                <a:solidFill>
                  <a:schemeClr val="tx1"/>
                </a:solidFill>
              </a:defRPr>
            </a:lvl2pPr>
            <a:lvl3pPr marL="1143000" indent="-182880">
              <a:spcBef>
                <a:spcPts val="0"/>
              </a:spcBef>
              <a:spcAft>
                <a:spcPts val="600"/>
              </a:spcAft>
              <a:buFont typeface="Arial"/>
              <a:buChar char="•"/>
              <a:defRPr sz="2000">
                <a:solidFill>
                  <a:schemeClr val="tx1"/>
                </a:solidFill>
              </a:defRPr>
            </a:lvl3pPr>
            <a:lvl4pPr marL="1600200" indent="-182880">
              <a:spcBef>
                <a:spcPts val="0"/>
              </a:spcBef>
              <a:spcAft>
                <a:spcPts val="600"/>
              </a:spcAft>
              <a:buFont typeface="Arial" panose="020B0604020202020204" pitchFamily="34" charset="0"/>
              <a:buChar char="‒"/>
              <a:defRPr sz="1800">
                <a:solidFill>
                  <a:schemeClr val="tx1"/>
                </a:solidFill>
              </a:defRPr>
            </a:lvl4pPr>
            <a:lvl5pPr marL="2057400" indent="-182880">
              <a:spcBef>
                <a:spcPts val="0"/>
              </a:spcBef>
              <a:spcAft>
                <a:spcPts val="600"/>
              </a:spcAft>
              <a:buFont typeface="Arial"/>
              <a:buChar cha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5"/>
          <p:cNvSpPr>
            <a:spLocks noGrp="1"/>
          </p:cNvSpPr>
          <p:nvPr>
            <p:ph type="body" sz="quarter" idx="10" hasCustomPrompt="1"/>
          </p:nvPr>
        </p:nvSpPr>
        <p:spPr>
          <a:xfrm>
            <a:off x="470142" y="6067136"/>
            <a:ext cx="10291618" cy="598311"/>
          </a:xfrm>
          <a:prstGeom prst="rect">
            <a:avLst/>
          </a:prstGeom>
        </p:spPr>
        <p:txBody>
          <a:bodyPr/>
          <a:lstStyle>
            <a:lvl1pPr marL="0" indent="0">
              <a:buNone/>
              <a:defRPr sz="1200" baseline="0">
                <a:solidFill>
                  <a:schemeClr val="tx1"/>
                </a:solidFill>
              </a:defRPr>
            </a:lvl1pPr>
          </a:lstStyle>
          <a:p>
            <a:pPr lvl="0"/>
            <a:r>
              <a:rPr lang="en-US" dirty="0"/>
              <a:t>SOURCE:</a:t>
            </a:r>
          </a:p>
        </p:txBody>
      </p:sp>
      <p:sp>
        <p:nvSpPr>
          <p:cNvPr id="7" name="Title Placeholder 1">
            <a:extLst>
              <a:ext uri="{FF2B5EF4-FFF2-40B4-BE49-F238E27FC236}">
                <a16:creationId xmlns:a16="http://schemas.microsoft.com/office/drawing/2014/main" id="{0E776E84-F54F-3445-8517-0E7B66C3BA9B}"/>
              </a:ext>
            </a:extLst>
          </p:cNvPr>
          <p:cNvSpPr>
            <a:spLocks noGrp="1"/>
          </p:cNvSpPr>
          <p:nvPr>
            <p:ph type="title"/>
          </p:nvPr>
        </p:nvSpPr>
        <p:spPr>
          <a:xfrm>
            <a:off x="468314" y="586267"/>
            <a:ext cx="11264900" cy="861533"/>
          </a:xfrm>
          <a:prstGeom prst="rect">
            <a:avLst/>
          </a:prstGeom>
        </p:spPr>
        <p:txBody>
          <a:bodyPr vert="horz" lIns="91440" tIns="45720" rIns="91440" bIns="45720" rtlCol="0" anchor="t">
            <a:noAutofit/>
          </a:bodyPr>
          <a:lstStyle>
            <a:lvl1pPr>
              <a:defRPr>
                <a:solidFill>
                  <a:schemeClr val="tx1"/>
                </a:solidFill>
              </a:defRPr>
            </a:lvl1pPr>
          </a:lstStyle>
          <a:p>
            <a:r>
              <a:rPr lang="en-US" dirty="0"/>
              <a:t>Click to edit Master title style</a:t>
            </a:r>
          </a:p>
        </p:txBody>
      </p:sp>
      <p:sp>
        <p:nvSpPr>
          <p:cNvPr id="8" name="Content Placeholder 2"/>
          <p:cNvSpPr>
            <a:spLocks noGrp="1"/>
          </p:cNvSpPr>
          <p:nvPr>
            <p:ph sz="half" idx="11" hasCustomPrompt="1"/>
          </p:nvPr>
        </p:nvSpPr>
        <p:spPr>
          <a:xfrm>
            <a:off x="6100764" y="1914246"/>
            <a:ext cx="5102052" cy="4010377"/>
          </a:xfrm>
          <a:prstGeom prst="rect">
            <a:avLst/>
          </a:prstGeom>
        </p:spPr>
        <p:txBody>
          <a:bodyPr/>
          <a:lstStyle>
            <a:lvl1pPr marL="342900" indent="-182880">
              <a:spcBef>
                <a:spcPts val="0"/>
              </a:spcBef>
              <a:spcAft>
                <a:spcPts val="600"/>
              </a:spcAft>
              <a:buFont typeface="Arial"/>
              <a:buChar char="•"/>
              <a:defRPr sz="2800">
                <a:solidFill>
                  <a:schemeClr val="tx1"/>
                </a:solidFill>
              </a:defRPr>
            </a:lvl1pPr>
            <a:lvl2pPr marL="742950" indent="-182880">
              <a:spcBef>
                <a:spcPts val="0"/>
              </a:spcBef>
              <a:spcAft>
                <a:spcPts val="600"/>
              </a:spcAft>
              <a:buFont typeface="Arial" panose="020B0604020202020204" pitchFamily="34" charset="0"/>
              <a:buChar char="‒"/>
              <a:defRPr sz="2400">
                <a:solidFill>
                  <a:schemeClr val="tx1"/>
                </a:solidFill>
              </a:defRPr>
            </a:lvl2pPr>
            <a:lvl3pPr marL="1143000" indent="-182880">
              <a:spcBef>
                <a:spcPts val="0"/>
              </a:spcBef>
              <a:spcAft>
                <a:spcPts val="600"/>
              </a:spcAft>
              <a:buFont typeface="Arial"/>
              <a:buChar char="•"/>
              <a:defRPr sz="2000">
                <a:solidFill>
                  <a:schemeClr val="tx1"/>
                </a:solidFill>
              </a:defRPr>
            </a:lvl3pPr>
            <a:lvl4pPr marL="1600200" indent="-182880">
              <a:spcBef>
                <a:spcPts val="0"/>
              </a:spcBef>
              <a:spcAft>
                <a:spcPts val="600"/>
              </a:spcAft>
              <a:buFont typeface="Arial" panose="020B0604020202020204" pitchFamily="34" charset="0"/>
              <a:buChar char="‒"/>
              <a:defRPr sz="1800">
                <a:solidFill>
                  <a:schemeClr val="tx1"/>
                </a:solidFill>
              </a:defRPr>
            </a:lvl4pPr>
            <a:lvl5pPr marL="2057400" indent="-182880">
              <a:spcBef>
                <a:spcPts val="0"/>
              </a:spcBef>
              <a:spcAft>
                <a:spcPts val="600"/>
              </a:spcAft>
              <a:buFont typeface="Arial"/>
              <a:buChar char="•"/>
              <a:defRPr sz="18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2499063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2090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and Content Default with Figure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255" y="288707"/>
            <a:ext cx="11104751" cy="844213"/>
          </a:xfrm>
        </p:spPr>
        <p:txBody>
          <a:bodyPr/>
          <a:lstStyle>
            <a:lvl1pPr>
              <a:defRPr sz="2250">
                <a:solidFill>
                  <a:srgbClr val="393D40"/>
                </a:solidFill>
              </a:defRPr>
            </a:lvl1pPr>
          </a:lstStyle>
          <a:p>
            <a:r>
              <a:rPr lang="en-US"/>
              <a:t>Click to edit Master title style</a:t>
            </a:r>
            <a:br>
              <a:rPr lang="en-US"/>
            </a:br>
            <a:endParaRPr lang="en-US"/>
          </a:p>
        </p:txBody>
      </p:sp>
      <p:sp>
        <p:nvSpPr>
          <p:cNvPr id="5" name="Text Placeholder 4"/>
          <p:cNvSpPr>
            <a:spLocks noGrp="1"/>
          </p:cNvSpPr>
          <p:nvPr>
            <p:ph type="body" sz="quarter" idx="10"/>
          </p:nvPr>
        </p:nvSpPr>
        <p:spPr>
          <a:xfrm>
            <a:off x="914255" y="6044071"/>
            <a:ext cx="9179458" cy="686761"/>
          </a:xfrm>
          <a:prstGeom prst="rect">
            <a:avLst/>
          </a:prstGeom>
        </p:spPr>
        <p:txBody>
          <a:bodyPr/>
          <a:lstStyle>
            <a:lvl1pPr marL="0" indent="0">
              <a:buNone/>
              <a:defRPr sz="900">
                <a:solidFill>
                  <a:srgbClr val="393D40"/>
                </a:solidFill>
              </a:defRPr>
            </a:lvl1pPr>
          </a:lstStyle>
          <a:p>
            <a:pPr lvl="0"/>
            <a:endParaRPr lang="en-US"/>
          </a:p>
          <a:p>
            <a:pPr lvl="0"/>
            <a:endParaRPr lang="en-US"/>
          </a:p>
          <a:p>
            <a:pPr lvl="0"/>
            <a:r>
              <a:rPr lang="en-US"/>
              <a:t>Insert Source Here</a:t>
            </a:r>
          </a:p>
        </p:txBody>
      </p:sp>
      <p:sp>
        <p:nvSpPr>
          <p:cNvPr id="6" name="Slide Number Placeholder 3"/>
          <p:cNvSpPr>
            <a:spLocks noGrp="1"/>
          </p:cNvSpPr>
          <p:nvPr>
            <p:ph type="sldNum" sz="quarter" idx="4"/>
          </p:nvPr>
        </p:nvSpPr>
        <p:spPr>
          <a:xfrm>
            <a:off x="947205" y="88515"/>
            <a:ext cx="2844059" cy="365125"/>
          </a:xfrm>
          <a:prstGeom prst="rect">
            <a:avLst/>
          </a:prstGeom>
        </p:spPr>
        <p:txBody>
          <a:bodyPr/>
          <a:lstStyle>
            <a:lvl1pPr algn="l">
              <a:defRPr sz="1050">
                <a:solidFill>
                  <a:srgbClr val="393D40"/>
                </a:solidFill>
              </a:defRPr>
            </a:lvl1pPr>
          </a:lstStyle>
          <a:p>
            <a:r>
              <a:rPr lang="en-US"/>
              <a:t>Figure </a:t>
            </a:r>
            <a:fld id="{8E9351FB-0652-5D4E-8675-5F18C30F0790}" type="slidenum">
              <a:rPr lang="en-US" smtClean="0"/>
              <a:pPr/>
              <a:t>‹#›</a:t>
            </a:fld>
            <a:endParaRPr lang="en-US"/>
          </a:p>
        </p:txBody>
      </p:sp>
    </p:spTree>
    <p:extLst>
      <p:ext uri="{BB962C8B-B14F-4D97-AF65-F5344CB8AC3E}">
        <p14:creationId xmlns:p14="http://schemas.microsoft.com/office/powerpoint/2010/main" val="1009360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Default with Figur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3841" y="1904999"/>
            <a:ext cx="11269371" cy="4024867"/>
          </a:xfrm>
          <a:prstGeom prst="rect">
            <a:avLst/>
          </a:prstGeom>
        </p:spPr>
        <p:txBody>
          <a:bodyPr/>
          <a:lstStyle>
            <a:lvl1pPr marL="445770" indent="-285750">
              <a:spcBef>
                <a:spcPts val="0"/>
              </a:spcBef>
              <a:spcAft>
                <a:spcPts val="600"/>
              </a:spcAft>
              <a:buFont typeface="Arial" panose="020B0604020202020204" pitchFamily="34" charset="0"/>
              <a:buChar char="•"/>
              <a:defRPr>
                <a:solidFill>
                  <a:schemeClr val="tx1"/>
                </a:solidFill>
              </a:defRPr>
            </a:lvl1pPr>
            <a:lvl2pPr marL="742950" indent="-182880">
              <a:spcBef>
                <a:spcPts val="0"/>
              </a:spcBef>
              <a:spcAft>
                <a:spcPts val="600"/>
              </a:spcAft>
              <a:buFont typeface="Arial" panose="020B0604020202020204" pitchFamily="34" charset="0"/>
              <a:buChar char="‒"/>
              <a:defRPr>
                <a:solidFill>
                  <a:schemeClr val="tx1"/>
                </a:solidFill>
              </a:defRPr>
            </a:lvl2pPr>
            <a:lvl3pPr marL="1143000" indent="-182880">
              <a:spcBef>
                <a:spcPts val="0"/>
              </a:spcBef>
              <a:spcAft>
                <a:spcPts val="600"/>
              </a:spcAft>
              <a:buFont typeface="Arial"/>
              <a:buChar char="•"/>
              <a:defRPr>
                <a:solidFill>
                  <a:schemeClr val="tx1"/>
                </a:solidFill>
              </a:defRPr>
            </a:lvl3pPr>
            <a:lvl4pPr marL="1600200" indent="-182880">
              <a:spcBef>
                <a:spcPts val="0"/>
              </a:spcBef>
              <a:spcAft>
                <a:spcPts val="600"/>
              </a:spcAft>
              <a:buFont typeface="Arial" panose="020B0604020202020204" pitchFamily="34" charset="0"/>
              <a:buChar char="‒"/>
              <a:defRPr>
                <a:solidFill>
                  <a:schemeClr val="tx1"/>
                </a:solidFill>
              </a:defRPr>
            </a:lvl4pPr>
            <a:lvl5pPr marL="2057400" indent="-182880">
              <a:spcBef>
                <a:spcPts val="0"/>
              </a:spcBef>
              <a:spcAft>
                <a:spcPts val="600"/>
              </a:spcAft>
              <a:buFont typeface="Arial"/>
              <a:buChar char="•"/>
              <a:defRPr/>
            </a:lvl5pPr>
          </a:lstStyle>
          <a:p>
            <a:pPr lvl="0"/>
            <a:r>
              <a:rPr lang="en-US"/>
              <a:t>First level</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10" hasCustomPrompt="1"/>
          </p:nvPr>
        </p:nvSpPr>
        <p:spPr>
          <a:xfrm>
            <a:off x="468312" y="6068533"/>
            <a:ext cx="10240087" cy="686761"/>
          </a:xfrm>
          <a:prstGeom prst="rect">
            <a:avLst/>
          </a:prstGeom>
        </p:spPr>
        <p:txBody>
          <a:bodyPr anchor="b"/>
          <a:lstStyle>
            <a:lvl1pPr marL="0" indent="0">
              <a:buNone/>
              <a:defRPr sz="1200">
                <a:solidFill>
                  <a:schemeClr val="tx1"/>
                </a:solidFill>
              </a:defRPr>
            </a:lvl1pPr>
          </a:lstStyle>
          <a:p>
            <a:pPr lvl="0"/>
            <a:r>
              <a:rPr lang="en-US"/>
              <a:t>Insert Source Here</a:t>
            </a:r>
          </a:p>
        </p:txBody>
      </p:sp>
      <p:sp>
        <p:nvSpPr>
          <p:cNvPr id="8" name="Title Placeholder 1">
            <a:extLst>
              <a:ext uri="{FF2B5EF4-FFF2-40B4-BE49-F238E27FC236}">
                <a16:creationId xmlns:a16="http://schemas.microsoft.com/office/drawing/2014/main" id="{FB4E8EC0-9E51-1B4B-8B5B-6438FF732335}"/>
              </a:ext>
            </a:extLst>
          </p:cNvPr>
          <p:cNvSpPr>
            <a:spLocks noGrp="1"/>
          </p:cNvSpPr>
          <p:nvPr>
            <p:ph type="title"/>
          </p:nvPr>
        </p:nvSpPr>
        <p:spPr>
          <a:xfrm>
            <a:off x="468314" y="587665"/>
            <a:ext cx="11264900" cy="860136"/>
          </a:xfrm>
          <a:prstGeom prst="rect">
            <a:avLst/>
          </a:prstGeom>
        </p:spPr>
        <p:txBody>
          <a:bodyPr vert="horz" lIns="91440" tIns="45720" rIns="91440" bIns="45720" rtlCol="0" anchor="t">
            <a:noAutofit/>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3351591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888" y="1371600"/>
            <a:ext cx="11945049" cy="4754880"/>
          </a:xfrm>
          <a:prstGeom prst="rect">
            <a:avLst/>
          </a:prstGeom>
        </p:spPr>
        <p:txBody>
          <a:bodyPr/>
          <a:lstStyle>
            <a:lvl1pPr>
              <a:defRPr sz="2000" b="0" i="0">
                <a:solidFill>
                  <a:srgbClr val="323A45"/>
                </a:solidFill>
                <a:latin typeface="Arial" panose="020B0604020202020204" pitchFamily="34" charset="0"/>
                <a:cs typeface="Arial" panose="020B0604020202020204" pitchFamily="34" charset="0"/>
              </a:defRPr>
            </a:lvl1pPr>
            <a:lvl2pPr>
              <a:defRPr sz="1800" b="0" i="0">
                <a:solidFill>
                  <a:srgbClr val="323A45"/>
                </a:solidFill>
                <a:latin typeface="Arial" panose="020B0604020202020204" pitchFamily="34" charset="0"/>
                <a:cs typeface="Arial" panose="020B0604020202020204" pitchFamily="34" charset="0"/>
              </a:defRPr>
            </a:lvl2pPr>
            <a:lvl3pPr>
              <a:defRPr sz="1600" b="0" i="0">
                <a:solidFill>
                  <a:srgbClr val="323A45"/>
                </a:solidFill>
                <a:latin typeface="Arial" panose="020B0604020202020204" pitchFamily="34" charset="0"/>
                <a:cs typeface="Arial" panose="020B0604020202020204" pitchFamily="34" charset="0"/>
              </a:defRPr>
            </a:lvl3pPr>
            <a:lvl4pPr>
              <a:defRPr sz="1400" b="0" i="0">
                <a:solidFill>
                  <a:srgbClr val="323A45"/>
                </a:solidFill>
                <a:latin typeface="Arial" panose="020B0604020202020204" pitchFamily="34" charset="0"/>
                <a:cs typeface="Arial" panose="020B0604020202020204" pitchFamily="34" charset="0"/>
              </a:defRPr>
            </a:lvl4pPr>
            <a:lvl5pPr>
              <a:defRPr sz="1300" b="0" i="0">
                <a:solidFill>
                  <a:srgbClr val="323A45"/>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Rectangle 5"/>
          <p:cNvSpPr>
            <a:spLocks noGrp="1" noChangeArrowheads="1"/>
          </p:cNvSpPr>
          <p:nvPr>
            <p:ph type="title"/>
          </p:nvPr>
        </p:nvSpPr>
        <p:spPr bwMode="auto">
          <a:xfrm>
            <a:off x="812589" y="331036"/>
            <a:ext cx="11254348"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Arial" panose="020B0604020202020204" pitchFamily="34" charset="0"/>
                <a:cs typeface="Arial" panose="020B0604020202020204" pitchFamily="34" charset="0"/>
              </a:defRPr>
            </a:lvl1pPr>
          </a:lstStyle>
          <a:p>
            <a:pPr lvl="0" algn="l" rtl="0" eaLnBrk="1" fontAlgn="base" hangingPunct="1">
              <a:spcBef>
                <a:spcPct val="0"/>
              </a:spcBef>
              <a:spcAft>
                <a:spcPct val="0"/>
              </a:spcAft>
            </a:pPr>
            <a:r>
              <a:rPr lang="en-US"/>
              <a:t>Click to edit Master title style</a:t>
            </a:r>
          </a:p>
        </p:txBody>
      </p:sp>
      <p:sp>
        <p:nvSpPr>
          <p:cNvPr id="5" name="Text Placeholder 6"/>
          <p:cNvSpPr>
            <a:spLocks noGrp="1"/>
          </p:cNvSpPr>
          <p:nvPr>
            <p:ph type="body" sz="quarter" idx="11" hasCustomPrompt="1"/>
          </p:nvPr>
        </p:nvSpPr>
        <p:spPr>
          <a:xfrm>
            <a:off x="121888" y="6217920"/>
            <a:ext cx="10949628" cy="548640"/>
          </a:xfrm>
          <a:prstGeom prst="rect">
            <a:avLst/>
          </a:prstGeom>
        </p:spPr>
        <p:txBody>
          <a:bodyPr anchor="b" anchorCtr="0"/>
          <a:lstStyle>
            <a:lvl1pPr marL="0" indent="0" algn="l">
              <a:spcBef>
                <a:spcPts val="0"/>
              </a:spcBef>
              <a:buFont typeface="Arial" pitchFamily="34" charset="0"/>
              <a:buNone/>
              <a:defRPr sz="1200" baseline="0">
                <a:solidFill>
                  <a:srgbClr val="323A45"/>
                </a:solidFill>
                <a:latin typeface="Arial" panose="020B0604020202020204" pitchFamily="34" charset="0"/>
                <a:cs typeface="Arial" panose="020B0604020202020204" pitchFamily="34" charset="0"/>
              </a:defRPr>
            </a:lvl1pPr>
          </a:lstStyle>
          <a:p>
            <a:pPr algn="l">
              <a:spcBef>
                <a:spcPts val="0"/>
              </a:spcBef>
            </a:pPr>
            <a:r>
              <a:rPr lang="en-US"/>
              <a:t>Insert Source Here</a:t>
            </a:r>
          </a:p>
        </p:txBody>
      </p:sp>
    </p:spTree>
    <p:extLst>
      <p:ext uri="{BB962C8B-B14F-4D97-AF65-F5344CB8AC3E}">
        <p14:creationId xmlns:p14="http://schemas.microsoft.com/office/powerpoint/2010/main" val="187263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Default with Figur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3841" y="1904999"/>
            <a:ext cx="11269371" cy="4024867"/>
          </a:xfrm>
          <a:prstGeom prst="rect">
            <a:avLst/>
          </a:prstGeom>
        </p:spPr>
        <p:txBody>
          <a:bodyPr/>
          <a:lstStyle>
            <a:lvl1pPr marL="445770" indent="-285750">
              <a:spcBef>
                <a:spcPts val="0"/>
              </a:spcBef>
              <a:spcAft>
                <a:spcPts val="600"/>
              </a:spcAft>
              <a:buFont typeface="Arial" panose="020B0604020202020204" pitchFamily="34" charset="0"/>
              <a:buChar char="•"/>
              <a:defRPr>
                <a:solidFill>
                  <a:schemeClr val="tx1"/>
                </a:solidFill>
              </a:defRPr>
            </a:lvl1pPr>
            <a:lvl2pPr marL="742950" indent="-182880">
              <a:spcBef>
                <a:spcPts val="0"/>
              </a:spcBef>
              <a:spcAft>
                <a:spcPts val="600"/>
              </a:spcAft>
              <a:buFont typeface="Arial" panose="020B0604020202020204" pitchFamily="34" charset="0"/>
              <a:buChar char="‒"/>
              <a:defRPr>
                <a:solidFill>
                  <a:schemeClr val="tx1"/>
                </a:solidFill>
              </a:defRPr>
            </a:lvl2pPr>
            <a:lvl3pPr marL="1143000" indent="-182880">
              <a:spcBef>
                <a:spcPts val="0"/>
              </a:spcBef>
              <a:spcAft>
                <a:spcPts val="600"/>
              </a:spcAft>
              <a:buFont typeface="Arial"/>
              <a:buChar char="•"/>
              <a:defRPr>
                <a:solidFill>
                  <a:schemeClr val="tx1"/>
                </a:solidFill>
              </a:defRPr>
            </a:lvl3pPr>
            <a:lvl4pPr marL="1600200" indent="-182880">
              <a:spcBef>
                <a:spcPts val="0"/>
              </a:spcBef>
              <a:spcAft>
                <a:spcPts val="600"/>
              </a:spcAft>
              <a:buFont typeface="Arial" panose="020B0604020202020204" pitchFamily="34" charset="0"/>
              <a:buChar char="‒"/>
              <a:defRPr>
                <a:solidFill>
                  <a:schemeClr val="tx1"/>
                </a:solidFill>
              </a:defRPr>
            </a:lvl4pPr>
            <a:lvl5pPr marL="2057400" indent="-182880">
              <a:spcBef>
                <a:spcPts val="0"/>
              </a:spcBef>
              <a:spcAft>
                <a:spcPts val="600"/>
              </a:spcAft>
              <a:buFont typeface="Arial"/>
              <a:buChar char="•"/>
              <a:defRPr/>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5" name="Text Placeholder 4"/>
          <p:cNvSpPr>
            <a:spLocks noGrp="1"/>
          </p:cNvSpPr>
          <p:nvPr>
            <p:ph type="body" sz="quarter" idx="10" hasCustomPrompt="1"/>
          </p:nvPr>
        </p:nvSpPr>
        <p:spPr>
          <a:xfrm>
            <a:off x="468312" y="6068533"/>
            <a:ext cx="10240087" cy="686761"/>
          </a:xfrm>
          <a:prstGeom prst="rect">
            <a:avLst/>
          </a:prstGeom>
        </p:spPr>
        <p:txBody>
          <a:bodyPr anchor="t"/>
          <a:lstStyle>
            <a:lvl1pPr marL="0" indent="0">
              <a:buNone/>
              <a:defRPr sz="1200">
                <a:solidFill>
                  <a:schemeClr val="tx1"/>
                </a:solidFill>
              </a:defRPr>
            </a:lvl1pPr>
          </a:lstStyle>
          <a:p>
            <a:pPr lvl="0"/>
            <a:r>
              <a:rPr lang="en-US" dirty="0"/>
              <a:t>SOURCE:</a:t>
            </a:r>
          </a:p>
        </p:txBody>
      </p:sp>
      <p:sp>
        <p:nvSpPr>
          <p:cNvPr id="8" name="Title Placeholder 1">
            <a:extLst>
              <a:ext uri="{FF2B5EF4-FFF2-40B4-BE49-F238E27FC236}">
                <a16:creationId xmlns:a16="http://schemas.microsoft.com/office/drawing/2014/main" id="{FB4E8EC0-9E51-1B4B-8B5B-6438FF732335}"/>
              </a:ext>
            </a:extLst>
          </p:cNvPr>
          <p:cNvSpPr>
            <a:spLocks noGrp="1"/>
          </p:cNvSpPr>
          <p:nvPr>
            <p:ph type="title"/>
          </p:nvPr>
        </p:nvSpPr>
        <p:spPr>
          <a:xfrm>
            <a:off x="468314" y="587665"/>
            <a:ext cx="11264900" cy="860136"/>
          </a:xfrm>
          <a:prstGeom prst="rect">
            <a:avLst/>
          </a:prstGeom>
        </p:spPr>
        <p:txBody>
          <a:bodyPr vert="horz" lIns="91440" tIns="45720" rIns="91440" bIns="45720" rtlCol="0" anchor="t">
            <a:noAutofit/>
          </a:bodyPr>
          <a:lstStyle>
            <a:lvl1pPr>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679822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with Figure #">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68314" y="1586467"/>
            <a:ext cx="5486400" cy="4343400"/>
          </a:xfrm>
          <a:prstGeom prst="rect">
            <a:avLst/>
          </a:prstGeom>
        </p:spPr>
        <p:txBody>
          <a:bodyPr/>
          <a:lstStyle>
            <a:lvl1pPr marL="342900" indent="-182880">
              <a:spcBef>
                <a:spcPts val="0"/>
              </a:spcBef>
              <a:spcAft>
                <a:spcPts val="600"/>
              </a:spcAft>
              <a:buFont typeface="Arial"/>
              <a:buChar char="•"/>
              <a:defRPr sz="2800">
                <a:solidFill>
                  <a:srgbClr val="393D40"/>
                </a:solidFill>
              </a:defRPr>
            </a:lvl1pPr>
            <a:lvl2pPr marL="742950" indent="-182880">
              <a:spcBef>
                <a:spcPts val="0"/>
              </a:spcBef>
              <a:spcAft>
                <a:spcPts val="600"/>
              </a:spcAft>
              <a:buFont typeface="Arial" panose="020B0604020202020204" pitchFamily="34" charset="0"/>
              <a:buChar char="‒"/>
              <a:defRPr sz="2400">
                <a:solidFill>
                  <a:srgbClr val="393D40"/>
                </a:solidFill>
              </a:defRPr>
            </a:lvl2pPr>
            <a:lvl3pPr marL="1143000" indent="-182880">
              <a:spcBef>
                <a:spcPts val="0"/>
              </a:spcBef>
              <a:spcAft>
                <a:spcPts val="600"/>
              </a:spcAft>
              <a:buFont typeface="Arial"/>
              <a:buChar char="•"/>
              <a:defRPr sz="2000">
                <a:solidFill>
                  <a:srgbClr val="393D40"/>
                </a:solidFill>
              </a:defRPr>
            </a:lvl3pPr>
            <a:lvl4pPr marL="1600200" indent="-182880">
              <a:spcBef>
                <a:spcPts val="0"/>
              </a:spcBef>
              <a:spcAft>
                <a:spcPts val="600"/>
              </a:spcAft>
              <a:buFont typeface="Arial" panose="020B0604020202020204" pitchFamily="34" charset="0"/>
              <a:buChar char="‒"/>
              <a:defRPr sz="1800">
                <a:solidFill>
                  <a:srgbClr val="393D40"/>
                </a:solidFill>
              </a:defRPr>
            </a:lvl4pPr>
            <a:lvl5pPr marL="2057400" indent="-182880">
              <a:spcBef>
                <a:spcPts val="0"/>
              </a:spcBef>
              <a:spcAft>
                <a:spcPts val="600"/>
              </a:spcAft>
              <a:buFont typeface="Arial"/>
              <a:buChar char="•"/>
              <a:defRPr sz="1800">
                <a:solidFill>
                  <a:srgbClr val="393D40"/>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ext Placeholder 5"/>
          <p:cNvSpPr>
            <a:spLocks noGrp="1"/>
          </p:cNvSpPr>
          <p:nvPr>
            <p:ph type="body" sz="quarter" idx="10" hasCustomPrompt="1"/>
          </p:nvPr>
        </p:nvSpPr>
        <p:spPr>
          <a:xfrm>
            <a:off x="468313" y="6068533"/>
            <a:ext cx="10293447" cy="598311"/>
          </a:xfrm>
          <a:prstGeom prst="rect">
            <a:avLst/>
          </a:prstGeom>
        </p:spPr>
        <p:txBody>
          <a:bodyPr anchor="t"/>
          <a:lstStyle>
            <a:lvl1pPr marL="0" indent="0">
              <a:buNone/>
              <a:defRPr sz="1200" baseline="0">
                <a:solidFill>
                  <a:srgbClr val="393D40"/>
                </a:solidFill>
              </a:defRPr>
            </a:lvl1pPr>
          </a:lstStyle>
          <a:p>
            <a:pPr lvl="0"/>
            <a:r>
              <a:rPr lang="en-US" dirty="0"/>
              <a:t>SOURCE:</a:t>
            </a:r>
          </a:p>
        </p:txBody>
      </p:sp>
      <p:sp>
        <p:nvSpPr>
          <p:cNvPr id="9" name="Title Placeholder 1">
            <a:extLst>
              <a:ext uri="{FF2B5EF4-FFF2-40B4-BE49-F238E27FC236}">
                <a16:creationId xmlns:a16="http://schemas.microsoft.com/office/drawing/2014/main" id="{9D663ECE-2525-9049-A44C-56EA831A5443}"/>
              </a:ext>
            </a:extLst>
          </p:cNvPr>
          <p:cNvSpPr>
            <a:spLocks noGrp="1"/>
          </p:cNvSpPr>
          <p:nvPr>
            <p:ph type="title"/>
          </p:nvPr>
        </p:nvSpPr>
        <p:spPr>
          <a:xfrm>
            <a:off x="468314" y="587665"/>
            <a:ext cx="11264900" cy="860136"/>
          </a:xfrm>
          <a:prstGeom prst="rect">
            <a:avLst/>
          </a:prstGeom>
        </p:spPr>
        <p:txBody>
          <a:bodyPr vert="horz" lIns="91440" tIns="45720" rIns="91440" bIns="45720" rtlCol="0" anchor="t">
            <a:noAutofit/>
          </a:bodyPr>
          <a:lstStyle/>
          <a:p>
            <a:r>
              <a:rPr lang="en-US" dirty="0"/>
              <a:t>Click to edit Master title style</a:t>
            </a:r>
          </a:p>
        </p:txBody>
      </p:sp>
      <p:sp>
        <p:nvSpPr>
          <p:cNvPr id="7" name="Content Placeholder 2"/>
          <p:cNvSpPr>
            <a:spLocks noGrp="1"/>
          </p:cNvSpPr>
          <p:nvPr>
            <p:ph sz="half" idx="11" hasCustomPrompt="1"/>
          </p:nvPr>
        </p:nvSpPr>
        <p:spPr>
          <a:xfrm>
            <a:off x="6107113" y="1562100"/>
            <a:ext cx="5626099" cy="4343400"/>
          </a:xfrm>
          <a:prstGeom prst="rect">
            <a:avLst/>
          </a:prstGeom>
        </p:spPr>
        <p:txBody>
          <a:bodyPr/>
          <a:lstStyle>
            <a:lvl1pPr marL="342900" indent="-182880">
              <a:spcBef>
                <a:spcPts val="0"/>
              </a:spcBef>
              <a:spcAft>
                <a:spcPts val="600"/>
              </a:spcAft>
              <a:buFont typeface="Arial"/>
              <a:buChar char="•"/>
              <a:defRPr sz="2800">
                <a:solidFill>
                  <a:srgbClr val="393D40"/>
                </a:solidFill>
              </a:defRPr>
            </a:lvl1pPr>
            <a:lvl2pPr marL="742950" indent="-182880">
              <a:spcBef>
                <a:spcPts val="0"/>
              </a:spcBef>
              <a:spcAft>
                <a:spcPts val="600"/>
              </a:spcAft>
              <a:buFont typeface="Arial" panose="020B0604020202020204" pitchFamily="34" charset="0"/>
              <a:buChar char="‒"/>
              <a:defRPr sz="2400">
                <a:solidFill>
                  <a:srgbClr val="393D40"/>
                </a:solidFill>
              </a:defRPr>
            </a:lvl2pPr>
            <a:lvl3pPr marL="1143000" indent="-182880">
              <a:spcBef>
                <a:spcPts val="0"/>
              </a:spcBef>
              <a:spcAft>
                <a:spcPts val="600"/>
              </a:spcAft>
              <a:buFont typeface="Arial"/>
              <a:buChar char="•"/>
              <a:defRPr sz="2000">
                <a:solidFill>
                  <a:srgbClr val="393D40"/>
                </a:solidFill>
              </a:defRPr>
            </a:lvl3pPr>
            <a:lvl4pPr marL="1600200" indent="-182880">
              <a:spcBef>
                <a:spcPts val="0"/>
              </a:spcBef>
              <a:spcAft>
                <a:spcPts val="600"/>
              </a:spcAft>
              <a:buFont typeface="Arial" panose="020B0604020202020204" pitchFamily="34" charset="0"/>
              <a:buChar char="‒"/>
              <a:defRPr sz="1800">
                <a:solidFill>
                  <a:srgbClr val="393D40"/>
                </a:solidFill>
              </a:defRPr>
            </a:lvl4pPr>
            <a:lvl5pPr marL="2057400" indent="-182880">
              <a:spcBef>
                <a:spcPts val="0"/>
              </a:spcBef>
              <a:spcAft>
                <a:spcPts val="600"/>
              </a:spcAft>
              <a:buFont typeface="Arial"/>
              <a:buChar char="•"/>
              <a:defRPr sz="1800">
                <a:solidFill>
                  <a:srgbClr val="393D40"/>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148897601"/>
      </p:ext>
    </p:extLst>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1.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theme" Target="../theme/theme6.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1" y="0"/>
            <a:ext cx="12188826" cy="6858000"/>
          </a:xfrm>
          <a:prstGeom prst="rect">
            <a:avLst/>
          </a:prstGeom>
          <a:solidFill>
            <a:srgbClr val="0B5F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07154" y="2633307"/>
            <a:ext cx="8397439" cy="844213"/>
          </a:xfrm>
          <a:prstGeom prst="rect">
            <a:avLst/>
          </a:prstGeom>
        </p:spPr>
        <p:txBody>
          <a:bodyPr vert="horz" lIns="91440" tIns="45720" rIns="91440" bIns="45720" rtlCol="0" anchor="t">
            <a:noAutofit/>
          </a:bodyPr>
          <a:lstStyle/>
          <a:p>
            <a:r>
              <a:rPr lang="en-US"/>
              <a:t>Click to edit Master title style</a:t>
            </a:r>
            <a:endParaRPr lang="en-US" dirty="0"/>
          </a:p>
        </p:txBody>
      </p:sp>
      <p:pic>
        <p:nvPicPr>
          <p:cNvPr id="5" name="Picture 4" descr="KFF_Large_K.png"/>
          <p:cNvPicPr>
            <a:picLocks noChangeAspect="1"/>
          </p:cNvPicPr>
          <p:nvPr userDrawn="1"/>
        </p:nvPicPr>
        <p:blipFill rotWithShape="1">
          <a:blip r:embed="rId3">
            <a:extLst>
              <a:ext uri="{28A0092B-C50C-407E-A947-70E740481C1C}">
                <a14:useLocalDpi xmlns:a14="http://schemas.microsoft.com/office/drawing/2010/main" val="0"/>
              </a:ext>
            </a:extLst>
          </a:blip>
          <a:srcRect l="46308"/>
          <a:stretch/>
        </p:blipFill>
        <p:spPr>
          <a:xfrm>
            <a:off x="-1" y="0"/>
            <a:ext cx="3358798" cy="6858000"/>
          </a:xfrm>
          <a:prstGeom prst="rect">
            <a:avLst/>
          </a:prstGeom>
        </p:spPr>
      </p:pic>
      <p:pic>
        <p:nvPicPr>
          <p:cNvPr id="13" name="Picture 12" descr="KFF_Tagline_KO.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156556" y="6251604"/>
            <a:ext cx="4162012" cy="243326"/>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2E6A460-5F5F-4678-AE25-2633FABF9F89}"/>
              </a:ext>
            </a:extLst>
          </p:cNvPr>
          <p:cNvPicPr>
            <a:picLocks noChangeAspect="1"/>
          </p:cNvPicPr>
          <p:nvPr userDrawn="1"/>
        </p:nvPicPr>
        <p:blipFill>
          <a:blip r:embed="rId5"/>
          <a:stretch>
            <a:fillRect/>
          </a:stretch>
        </p:blipFill>
        <p:spPr>
          <a:xfrm>
            <a:off x="10129848" y="5622636"/>
            <a:ext cx="1188720" cy="531796"/>
          </a:xfrm>
          <a:prstGeom prst="rect">
            <a:avLst/>
          </a:prstGeom>
        </p:spPr>
      </p:pic>
    </p:spTree>
    <p:extLst>
      <p:ext uri="{BB962C8B-B14F-4D97-AF65-F5344CB8AC3E}">
        <p14:creationId xmlns:p14="http://schemas.microsoft.com/office/powerpoint/2010/main" val="4151355162"/>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457200" rtl="0" eaLnBrk="1" latinLnBrk="0" hangingPunct="1">
        <a:spcBef>
          <a:spcPct val="0"/>
        </a:spcBef>
        <a:buNone/>
        <a:defRPr sz="4800" kern="1200">
          <a:solidFill>
            <a:schemeClr val="bg1"/>
          </a:solidFill>
          <a:latin typeface="+mj-lt"/>
          <a:ea typeface="+mj-ea"/>
          <a:cs typeface="+mj-cs"/>
        </a:defRPr>
      </a:lvl1pPr>
    </p:titleStyle>
    <p:bodyStyle>
      <a:lvl1pPr marL="342900" indent="-3429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1pPr>
      <a:lvl2pPr marL="742950" indent="-28575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2pPr>
      <a:lvl3pPr marL="11430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3pPr>
      <a:lvl4pPr marL="16002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4pPr>
      <a:lvl5pPr marL="20574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6247" y="586267"/>
            <a:ext cx="11266966" cy="861533"/>
          </a:xfrm>
          <a:prstGeom prst="rect">
            <a:avLst/>
          </a:prstGeom>
        </p:spPr>
        <p:txBody>
          <a:bodyPr vert="horz" lIns="91440" tIns="45720" rIns="91440" bIns="45720" rtlCol="0" anchor="t">
            <a:noAutofit/>
          </a:bodyPr>
          <a:lstStyle/>
          <a:p>
            <a:r>
              <a:rPr lang="en-US" dirty="0"/>
              <a:t>Click to edit Master title style</a:t>
            </a:r>
          </a:p>
        </p:txBody>
      </p:sp>
      <p:pic>
        <p:nvPicPr>
          <p:cNvPr id="5" name="Picture 4" descr="A picture containing drawing, brick&#10;&#10;Description automatically generated">
            <a:extLst>
              <a:ext uri="{FF2B5EF4-FFF2-40B4-BE49-F238E27FC236}">
                <a16:creationId xmlns:a16="http://schemas.microsoft.com/office/drawing/2014/main" id="{236D0F6D-8709-49EE-80EA-824D9B2AB3E1}"/>
              </a:ext>
            </a:extLst>
          </p:cNvPr>
          <p:cNvPicPr>
            <a:picLocks noChangeAspect="1"/>
          </p:cNvPicPr>
          <p:nvPr userDrawn="1"/>
        </p:nvPicPr>
        <p:blipFill>
          <a:blip r:embed="rId8"/>
          <a:stretch>
            <a:fillRect/>
          </a:stretch>
        </p:blipFill>
        <p:spPr>
          <a:xfrm>
            <a:off x="10901109" y="6072289"/>
            <a:ext cx="832104" cy="371965"/>
          </a:xfrm>
          <a:prstGeom prst="rect">
            <a:avLst/>
          </a:prstGeom>
        </p:spPr>
      </p:pic>
    </p:spTree>
    <p:extLst>
      <p:ext uri="{BB962C8B-B14F-4D97-AF65-F5344CB8AC3E}">
        <p14:creationId xmlns:p14="http://schemas.microsoft.com/office/powerpoint/2010/main" val="3917532297"/>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5" r:id="rId3"/>
    <p:sldLayoutId id="2147483683" r:id="rId4"/>
    <p:sldLayoutId id="2147483687" r:id="rId5"/>
    <p:sldLayoutId id="2147483693" r:id="rId6"/>
  </p:sldLayoutIdLst>
  <p:hf hdr="0" ftr="0" dt="0"/>
  <p:txStyles>
    <p:titleStyle>
      <a:lvl1pPr algn="l" defTabSz="4572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1pPr>
      <a:lvl2pPr marL="742950" indent="-28575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2pPr>
      <a:lvl3pPr marL="11430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3pPr>
      <a:lvl4pPr marL="16002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4pPr>
      <a:lvl5pPr marL="20574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16" userDrawn="1">
          <p15:clr>
            <a:srgbClr val="F26B43"/>
          </p15:clr>
        </p15:guide>
        <p15:guide id="2" pos="287" userDrawn="1">
          <p15:clr>
            <a:srgbClr val="F26B43"/>
          </p15:clr>
        </p15:guide>
        <p15:guide id="3" pos="7391" userDrawn="1">
          <p15:clr>
            <a:srgbClr val="F26B43"/>
          </p15:clr>
        </p15:guide>
        <p15:guide id="4" orient="horz" pos="984" userDrawn="1">
          <p15:clr>
            <a:srgbClr val="F26B43"/>
          </p15:clr>
        </p15:guide>
        <p15:guide id="5" orient="horz" pos="360" userDrawn="1">
          <p15:clr>
            <a:srgbClr val="F26B43"/>
          </p15:clr>
        </p15:guide>
        <p15:guide id="6" orient="horz" pos="120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314" y="587664"/>
            <a:ext cx="11264900" cy="974435"/>
          </a:xfrm>
          <a:prstGeom prst="rect">
            <a:avLst/>
          </a:prstGeom>
        </p:spPr>
        <p:txBody>
          <a:bodyPr vert="horz" lIns="91440" tIns="45720" rIns="91440" bIns="45720" rtlCol="0" anchor="t">
            <a:noAutofit/>
          </a:bodyPr>
          <a:lstStyle/>
          <a:p>
            <a:r>
              <a:rPr lang="en-US" dirty="0"/>
              <a:t>Click to edit Master title style</a:t>
            </a:r>
          </a:p>
        </p:txBody>
      </p:sp>
      <p:sp>
        <p:nvSpPr>
          <p:cNvPr id="3" name="Rectangle 2"/>
          <p:cNvSpPr/>
          <p:nvPr userDrawn="1"/>
        </p:nvSpPr>
        <p:spPr>
          <a:xfrm>
            <a:off x="468314" y="203102"/>
            <a:ext cx="4708732" cy="31619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l"/>
            <a:r>
              <a:rPr lang="en-US" sz="1400" dirty="0">
                <a:solidFill>
                  <a:schemeClr val="tx1"/>
                </a:solidFill>
                <a:effectLst/>
              </a:rPr>
              <a:t>Figure </a:t>
            </a:r>
            <a:fld id="{0A525C9C-33A6-4D3C-B3CA-626642866690}" type="slidenum">
              <a:rPr lang="en-US" sz="1400" smtClean="0">
                <a:solidFill>
                  <a:schemeClr val="tx1"/>
                </a:solidFill>
                <a:effectLst/>
              </a:rPr>
              <a:t>‹#›</a:t>
            </a:fld>
            <a:endParaRPr lang="en-US" sz="1400" dirty="0">
              <a:solidFill>
                <a:schemeClr val="tx1"/>
              </a:solidFill>
              <a:effectLst/>
            </a:endParaRPr>
          </a:p>
        </p:txBody>
      </p:sp>
      <p:pic>
        <p:nvPicPr>
          <p:cNvPr id="5" name="Picture 4" descr="A picture containing drawing, brick&#10;&#10;Description automatically generated">
            <a:extLst>
              <a:ext uri="{FF2B5EF4-FFF2-40B4-BE49-F238E27FC236}">
                <a16:creationId xmlns:a16="http://schemas.microsoft.com/office/drawing/2014/main" id="{2F5A319C-B31E-4DD6-9AA9-BF1D9FA04125}"/>
              </a:ext>
            </a:extLst>
          </p:cNvPr>
          <p:cNvPicPr>
            <a:picLocks noChangeAspect="1"/>
          </p:cNvPicPr>
          <p:nvPr userDrawn="1"/>
        </p:nvPicPr>
        <p:blipFill>
          <a:blip r:embed="rId5"/>
          <a:stretch>
            <a:fillRect/>
          </a:stretch>
        </p:blipFill>
        <p:spPr>
          <a:xfrm>
            <a:off x="10901110" y="6072289"/>
            <a:ext cx="832104" cy="371965"/>
          </a:xfrm>
          <a:prstGeom prst="rect">
            <a:avLst/>
          </a:prstGeom>
        </p:spPr>
      </p:pic>
    </p:spTree>
    <p:extLst>
      <p:ext uri="{BB962C8B-B14F-4D97-AF65-F5344CB8AC3E}">
        <p14:creationId xmlns:p14="http://schemas.microsoft.com/office/powerpoint/2010/main" val="290337321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Lst>
  <p:hf hdr="0" ftr="0" dt="0"/>
  <p:txStyles>
    <p:titleStyle>
      <a:lvl1pPr algn="l" defTabSz="4572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1pPr>
      <a:lvl2pPr marL="742950" indent="-28575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2pPr>
      <a:lvl3pPr marL="11430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3pPr>
      <a:lvl4pPr marL="16002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4pPr>
      <a:lvl5pPr marL="20574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84" userDrawn="1">
          <p15:clr>
            <a:srgbClr val="F26B43"/>
          </p15:clr>
        </p15:guide>
        <p15:guide id="2" pos="287" userDrawn="1">
          <p15:clr>
            <a:srgbClr val="F26B43"/>
          </p15:clr>
        </p15:guide>
        <p15:guide id="3" orient="horz" pos="3816" userDrawn="1">
          <p15:clr>
            <a:srgbClr val="F26B43"/>
          </p15:clr>
        </p15:guide>
        <p15:guide id="4" pos="7391" userDrawn="1">
          <p15:clr>
            <a:srgbClr val="F26B43"/>
          </p15:clr>
        </p15:guide>
        <p15:guide id="5" orient="horz" pos="360" userDrawn="1">
          <p15:clr>
            <a:srgbClr val="F26B43"/>
          </p15:clr>
        </p15:guide>
        <p15:guide id="6" orient="horz" pos="312" userDrawn="1">
          <p15:clr>
            <a:srgbClr val="F26B43"/>
          </p15:clr>
        </p15:guide>
        <p15:guide id="7" orient="horz" pos="120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4667783"/>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15" y="582133"/>
            <a:ext cx="11268398" cy="865667"/>
          </a:xfrm>
          <a:prstGeom prst="rect">
            <a:avLst/>
          </a:prstGeom>
        </p:spPr>
        <p:txBody>
          <a:bodyPr vert="horz" lIns="91440" tIns="45720" rIns="91440" bIns="45720" rtlCol="0" anchor="t">
            <a:noAutofit/>
          </a:bodyPr>
          <a:lstStyle/>
          <a:p>
            <a:r>
              <a:rPr lang="en-US" dirty="0"/>
              <a:t>Click to edit Master title style</a:t>
            </a:r>
          </a:p>
        </p:txBody>
      </p:sp>
      <p:sp>
        <p:nvSpPr>
          <p:cNvPr id="9" name="Text Placeholder 2"/>
          <p:cNvSpPr>
            <a:spLocks noGrp="1"/>
          </p:cNvSpPr>
          <p:nvPr>
            <p:ph type="body" idx="1"/>
          </p:nvPr>
        </p:nvSpPr>
        <p:spPr>
          <a:xfrm>
            <a:off x="464815" y="1908673"/>
            <a:ext cx="11268398" cy="4091016"/>
          </a:xfrm>
          <a:prstGeom prst="rect">
            <a:avLst/>
          </a:prstGeom>
        </p:spPr>
        <p:txBody>
          <a:bodyPr vert="horz" lIns="91440" tIns="45720" rIns="91440" bIns="45720" rtlCol="0" anchor="t">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64359484"/>
      </p:ext>
    </p:extLst>
  </p:cSld>
  <p:clrMap bg1="lt1" tx1="dk1" bg2="lt2" tx2="dk2" accent1="accent1" accent2="accent2" accent3="accent3" accent4="accent4" accent5="accent5" accent6="accent6" hlink="hlink" folHlink="folHlink"/>
  <p:sldLayoutIdLst>
    <p:sldLayoutId id="2147483664" r:id="rId1"/>
  </p:sldLayoutIdLst>
  <p:hf hdr="0" ftr="0" dt="0"/>
  <p:txStyles>
    <p:titleStyle>
      <a:lvl1pPr algn="l" defTabSz="4572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457200" rtl="0" eaLnBrk="1" latinLnBrk="0" hangingPunct="1">
        <a:spcBef>
          <a:spcPct val="20000"/>
        </a:spcBef>
        <a:buClr>
          <a:srgbClr val="0076C4"/>
        </a:buClr>
        <a:buFont typeface="Arial"/>
        <a:buChar char="•"/>
        <a:defRPr sz="1800" kern="1200">
          <a:solidFill>
            <a:schemeClr val="tx1"/>
          </a:solidFill>
          <a:latin typeface="+mn-lt"/>
          <a:ea typeface="+mn-ea"/>
          <a:cs typeface="+mn-cs"/>
        </a:defRPr>
      </a:lvl1pPr>
      <a:lvl2pPr marL="742950" indent="-285750" algn="l" defTabSz="457200" rtl="0" eaLnBrk="1" latinLnBrk="0" hangingPunct="1">
        <a:spcBef>
          <a:spcPct val="20000"/>
        </a:spcBef>
        <a:buClr>
          <a:srgbClr val="0076C4"/>
        </a:buClr>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Clr>
          <a:srgbClr val="0076C4"/>
        </a:buClr>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Clr>
          <a:srgbClr val="0076C4"/>
        </a:buClr>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Clr>
          <a:srgbClr val="0076C4"/>
        </a:buClr>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7" userDrawn="1">
          <p15:clr>
            <a:srgbClr val="F26B43"/>
          </p15:clr>
        </p15:guide>
        <p15:guide id="2" pos="7391" userDrawn="1">
          <p15:clr>
            <a:srgbClr val="F26B43"/>
          </p15:clr>
        </p15:guide>
        <p15:guide id="3" orient="horz" pos="984" userDrawn="1">
          <p15:clr>
            <a:srgbClr val="F26B43"/>
          </p15:clr>
        </p15:guide>
        <p15:guide id="4" orient="horz" pos="360" userDrawn="1">
          <p15:clr>
            <a:srgbClr val="F26B43"/>
          </p15:clr>
        </p15:guide>
        <p15:guide id="5" orient="horz" pos="3816" userDrawn="1">
          <p15:clr>
            <a:srgbClr val="F26B43"/>
          </p15:clr>
        </p15:guide>
        <p15:guide id="6" orient="horz" pos="120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6247" y="586269"/>
            <a:ext cx="11266966" cy="861533"/>
          </a:xfrm>
          <a:prstGeom prst="rect">
            <a:avLst/>
          </a:prstGeom>
        </p:spPr>
        <p:txBody>
          <a:bodyPr vert="horz" lIns="91440" tIns="45720" rIns="91440" bIns="45720" rtlCol="0" anchor="t">
            <a:noAutofit/>
          </a:bodyPr>
          <a:lstStyle/>
          <a:p>
            <a:r>
              <a:rPr lang="en-US" dirty="0"/>
              <a:t>Click to edit Master title style</a:t>
            </a:r>
          </a:p>
        </p:txBody>
      </p:sp>
      <p:pic>
        <p:nvPicPr>
          <p:cNvPr id="5" name="Picture 4" descr="A picture containing drawing, brick&#10;&#10;Description automatically generated">
            <a:extLst>
              <a:ext uri="{FF2B5EF4-FFF2-40B4-BE49-F238E27FC236}">
                <a16:creationId xmlns:a16="http://schemas.microsoft.com/office/drawing/2014/main" id="{236D0F6D-8709-49EE-80EA-824D9B2AB3E1}"/>
              </a:ext>
            </a:extLst>
          </p:cNvPr>
          <p:cNvPicPr>
            <a:picLocks noChangeAspect="1"/>
          </p:cNvPicPr>
          <p:nvPr userDrawn="1"/>
        </p:nvPicPr>
        <p:blipFill>
          <a:blip r:embed="rId6"/>
          <a:stretch>
            <a:fillRect/>
          </a:stretch>
        </p:blipFill>
        <p:spPr>
          <a:xfrm>
            <a:off x="10901109" y="6072291"/>
            <a:ext cx="832104" cy="371965"/>
          </a:xfrm>
          <a:prstGeom prst="rect">
            <a:avLst/>
          </a:prstGeom>
        </p:spPr>
      </p:pic>
    </p:spTree>
    <p:extLst>
      <p:ext uri="{BB962C8B-B14F-4D97-AF65-F5344CB8AC3E}">
        <p14:creationId xmlns:p14="http://schemas.microsoft.com/office/powerpoint/2010/main" val="376917957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p:hf hdr="0" ftr="0" dt="0"/>
  <p:txStyles>
    <p:titleStyle>
      <a:lvl1pPr algn="l" defTabSz="457063" rtl="0" eaLnBrk="1" latinLnBrk="0" hangingPunct="1">
        <a:spcBef>
          <a:spcPct val="0"/>
        </a:spcBef>
        <a:buNone/>
        <a:defRPr sz="3199" kern="1200">
          <a:solidFill>
            <a:schemeClr val="tx1"/>
          </a:solidFill>
          <a:latin typeface="+mj-lt"/>
          <a:ea typeface="+mj-ea"/>
          <a:cs typeface="+mj-cs"/>
        </a:defRPr>
      </a:lvl1pPr>
    </p:titleStyle>
    <p:bodyStyle>
      <a:lvl1pPr marL="342797" indent="-342797" algn="l" defTabSz="457063" rtl="0" eaLnBrk="1" latinLnBrk="0" hangingPunct="1">
        <a:spcBef>
          <a:spcPct val="20000"/>
        </a:spcBef>
        <a:buClr>
          <a:srgbClr val="0076C4"/>
        </a:buClr>
        <a:buFont typeface="Arial"/>
        <a:buChar char="•"/>
        <a:defRPr sz="1799" kern="1200">
          <a:solidFill>
            <a:srgbClr val="555659"/>
          </a:solidFill>
          <a:latin typeface="+mn-lt"/>
          <a:ea typeface="+mn-ea"/>
          <a:cs typeface="+mn-cs"/>
        </a:defRPr>
      </a:lvl1pPr>
      <a:lvl2pPr marL="742727" indent="-285664" algn="l" defTabSz="457063" rtl="0" eaLnBrk="1" latinLnBrk="0" hangingPunct="1">
        <a:spcBef>
          <a:spcPct val="20000"/>
        </a:spcBef>
        <a:buClr>
          <a:srgbClr val="0076C4"/>
        </a:buClr>
        <a:buFont typeface="Arial"/>
        <a:buChar char="–"/>
        <a:defRPr sz="1799" kern="1200">
          <a:solidFill>
            <a:srgbClr val="555659"/>
          </a:solidFill>
          <a:latin typeface="+mn-lt"/>
          <a:ea typeface="+mn-ea"/>
          <a:cs typeface="+mn-cs"/>
        </a:defRPr>
      </a:lvl2pPr>
      <a:lvl3pPr marL="1142657" indent="-228531" algn="l" defTabSz="457063" rtl="0" eaLnBrk="1" latinLnBrk="0" hangingPunct="1">
        <a:spcBef>
          <a:spcPct val="20000"/>
        </a:spcBef>
        <a:buClr>
          <a:srgbClr val="0076C4"/>
        </a:buClr>
        <a:buFont typeface="Arial"/>
        <a:buChar char="•"/>
        <a:defRPr sz="1799" kern="1200">
          <a:solidFill>
            <a:srgbClr val="555659"/>
          </a:solidFill>
          <a:latin typeface="+mn-lt"/>
          <a:ea typeface="+mn-ea"/>
          <a:cs typeface="+mn-cs"/>
        </a:defRPr>
      </a:lvl3pPr>
      <a:lvl4pPr marL="1599720" indent="-228531" algn="l" defTabSz="457063" rtl="0" eaLnBrk="1" latinLnBrk="0" hangingPunct="1">
        <a:spcBef>
          <a:spcPct val="20000"/>
        </a:spcBef>
        <a:buClr>
          <a:srgbClr val="0076C4"/>
        </a:buClr>
        <a:buFont typeface="Arial"/>
        <a:buChar char="–"/>
        <a:defRPr sz="1799" kern="1200">
          <a:solidFill>
            <a:srgbClr val="555659"/>
          </a:solidFill>
          <a:latin typeface="+mn-lt"/>
          <a:ea typeface="+mn-ea"/>
          <a:cs typeface="+mn-cs"/>
        </a:defRPr>
      </a:lvl4pPr>
      <a:lvl5pPr marL="2056783" indent="-228531" algn="l" defTabSz="457063" rtl="0" eaLnBrk="1" latinLnBrk="0" hangingPunct="1">
        <a:spcBef>
          <a:spcPct val="20000"/>
        </a:spcBef>
        <a:buClr>
          <a:srgbClr val="0076C4"/>
        </a:buClr>
        <a:buFont typeface="Arial"/>
        <a:buChar char="»"/>
        <a:defRPr sz="1799" kern="1200">
          <a:solidFill>
            <a:srgbClr val="555659"/>
          </a:solidFill>
          <a:latin typeface="+mn-lt"/>
          <a:ea typeface="+mn-ea"/>
          <a:cs typeface="+mn-cs"/>
        </a:defRPr>
      </a:lvl5pPr>
      <a:lvl6pPr marL="2513846" indent="-228531" algn="l" defTabSz="457063" rtl="0" eaLnBrk="1" latinLnBrk="0" hangingPunct="1">
        <a:spcBef>
          <a:spcPct val="20000"/>
        </a:spcBef>
        <a:buFont typeface="Arial"/>
        <a:buChar char="•"/>
        <a:defRPr sz="1999" kern="1200">
          <a:solidFill>
            <a:schemeClr val="tx1"/>
          </a:solidFill>
          <a:latin typeface="+mn-lt"/>
          <a:ea typeface="+mn-ea"/>
          <a:cs typeface="+mn-cs"/>
        </a:defRPr>
      </a:lvl6pPr>
      <a:lvl7pPr marL="2970908" indent="-228531" algn="l" defTabSz="457063" rtl="0" eaLnBrk="1" latinLnBrk="0" hangingPunct="1">
        <a:spcBef>
          <a:spcPct val="20000"/>
        </a:spcBef>
        <a:buFont typeface="Arial"/>
        <a:buChar char="•"/>
        <a:defRPr sz="1999" kern="1200">
          <a:solidFill>
            <a:schemeClr val="tx1"/>
          </a:solidFill>
          <a:latin typeface="+mn-lt"/>
          <a:ea typeface="+mn-ea"/>
          <a:cs typeface="+mn-cs"/>
        </a:defRPr>
      </a:lvl7pPr>
      <a:lvl8pPr marL="3427971" indent="-228531" algn="l" defTabSz="457063" rtl="0" eaLnBrk="1" latinLnBrk="0" hangingPunct="1">
        <a:spcBef>
          <a:spcPct val="20000"/>
        </a:spcBef>
        <a:buFont typeface="Arial"/>
        <a:buChar char="•"/>
        <a:defRPr sz="1999" kern="1200">
          <a:solidFill>
            <a:schemeClr val="tx1"/>
          </a:solidFill>
          <a:latin typeface="+mn-lt"/>
          <a:ea typeface="+mn-ea"/>
          <a:cs typeface="+mn-cs"/>
        </a:defRPr>
      </a:lvl8pPr>
      <a:lvl9pPr marL="3885034" indent="-228531" algn="l" defTabSz="457063" rtl="0" eaLnBrk="1" latinLnBrk="0" hangingPunct="1">
        <a:spcBef>
          <a:spcPct val="20000"/>
        </a:spcBef>
        <a:buFont typeface="Arial"/>
        <a:buChar char="•"/>
        <a:defRPr sz="1999" kern="1200">
          <a:solidFill>
            <a:schemeClr val="tx1"/>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16">
          <p15:clr>
            <a:srgbClr val="F26B43"/>
          </p15:clr>
        </p15:guide>
        <p15:guide id="2" pos="287">
          <p15:clr>
            <a:srgbClr val="F26B43"/>
          </p15:clr>
        </p15:guide>
        <p15:guide id="3" pos="7391">
          <p15:clr>
            <a:srgbClr val="F26B43"/>
          </p15:clr>
        </p15:guide>
        <p15:guide id="4" orient="horz" pos="984">
          <p15:clr>
            <a:srgbClr val="F26B43"/>
          </p15:clr>
        </p15:guide>
        <p15:guide id="5" orient="horz" pos="360">
          <p15:clr>
            <a:srgbClr val="F26B43"/>
          </p15:clr>
        </p15:guide>
        <p15:guide id="6" orient="horz" pos="120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chart" Target="../charts/chart9.xml"/><Relationship Id="rId13" Type="http://schemas.openxmlformats.org/officeDocument/2006/relationships/chart" Target="../charts/chart14.xml"/><Relationship Id="rId3" Type="http://schemas.openxmlformats.org/officeDocument/2006/relationships/chart" Target="../charts/chart4.xml"/><Relationship Id="rId7" Type="http://schemas.openxmlformats.org/officeDocument/2006/relationships/chart" Target="../charts/chart8.xml"/><Relationship Id="rId12" Type="http://schemas.openxmlformats.org/officeDocument/2006/relationships/chart" Target="../charts/chart13.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chart" Target="../charts/chart7.xml"/><Relationship Id="rId11" Type="http://schemas.openxmlformats.org/officeDocument/2006/relationships/chart" Target="../charts/chart12.xml"/><Relationship Id="rId5" Type="http://schemas.openxmlformats.org/officeDocument/2006/relationships/chart" Target="../charts/chart6.xml"/><Relationship Id="rId10" Type="http://schemas.openxmlformats.org/officeDocument/2006/relationships/chart" Target="../charts/chart11.xml"/><Relationship Id="rId4" Type="http://schemas.openxmlformats.org/officeDocument/2006/relationships/chart" Target="../charts/chart5.xml"/><Relationship Id="rId9" Type="http://schemas.openxmlformats.org/officeDocument/2006/relationships/chart" Target="../charts/char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29F3DC4-F7A9-47AA-A278-CE62395F6F7F}"/>
              </a:ext>
            </a:extLst>
          </p:cNvPr>
          <p:cNvSpPr>
            <a:spLocks noGrp="1"/>
          </p:cNvSpPr>
          <p:nvPr>
            <p:ph type="subTitle" idx="1"/>
          </p:nvPr>
        </p:nvSpPr>
        <p:spPr>
          <a:xfrm>
            <a:off x="2333494" y="3572136"/>
            <a:ext cx="6788601" cy="1224225"/>
          </a:xfrm>
        </p:spPr>
        <p:txBody>
          <a:bodyPr/>
          <a:lstStyle/>
          <a:p>
            <a:r>
              <a:rPr lang="en-US" dirty="0"/>
              <a:t>Juliette Cubanski, Meredith Freed, and Tricia Neuman</a:t>
            </a:r>
          </a:p>
          <a:p>
            <a:endParaRPr lang="en-US" dirty="0"/>
          </a:p>
          <a:p>
            <a:r>
              <a:rPr lang="en-US" dirty="0"/>
              <a:t>September 2022</a:t>
            </a:r>
          </a:p>
        </p:txBody>
      </p:sp>
      <p:sp>
        <p:nvSpPr>
          <p:cNvPr id="4" name="Title 3">
            <a:extLst>
              <a:ext uri="{FF2B5EF4-FFF2-40B4-BE49-F238E27FC236}">
                <a16:creationId xmlns:a16="http://schemas.microsoft.com/office/drawing/2014/main" id="{0A80DD7F-F2F6-413D-B309-B7DBA01DD3AE}"/>
              </a:ext>
            </a:extLst>
          </p:cNvPr>
          <p:cNvSpPr>
            <a:spLocks noGrp="1"/>
          </p:cNvSpPr>
          <p:nvPr>
            <p:ph type="title"/>
          </p:nvPr>
        </p:nvSpPr>
        <p:spPr>
          <a:xfrm>
            <a:off x="2307153" y="2115359"/>
            <a:ext cx="9663173" cy="1349553"/>
          </a:xfrm>
        </p:spPr>
        <p:txBody>
          <a:bodyPr/>
          <a:lstStyle/>
          <a:p>
            <a:r>
              <a:rPr lang="en-US" sz="3800" dirty="0"/>
              <a:t>What Are the Prescription Drug Provisions in the Inflation Reduction Act?</a:t>
            </a:r>
          </a:p>
        </p:txBody>
      </p:sp>
    </p:spTree>
    <p:extLst>
      <p:ext uri="{BB962C8B-B14F-4D97-AF65-F5344CB8AC3E}">
        <p14:creationId xmlns:p14="http://schemas.microsoft.com/office/powerpoint/2010/main" val="2655154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384773" y="1479550"/>
            <a:ext cx="11269662" cy="4518025"/>
          </a:xfrm>
          <a:prstGeom prst="rect">
            <a:avLst/>
          </a:prstGeom>
        </p:spPr>
        <p:txBody>
          <a:bodyPr/>
          <a:lstStyle/>
          <a:p>
            <a:pPr marL="502920">
              <a:lnSpc>
                <a:spcPct val="110000"/>
              </a:lnSpc>
              <a:spcBef>
                <a:spcPts val="300"/>
              </a:spcBef>
              <a:spcAft>
                <a:spcPts val="1600"/>
              </a:spcAft>
              <a:buClr>
                <a:schemeClr val="accent3"/>
              </a:buClr>
              <a:buSzPct val="120000"/>
              <a:buFont typeface="Wingdings" panose="05000000000000000000" pitchFamily="2" charset="2"/>
              <a:buChar char="§"/>
            </a:pPr>
            <a:r>
              <a:rPr lang="en-US" sz="2400" dirty="0"/>
              <a:t>Beginning in 2023, </a:t>
            </a:r>
            <a:r>
              <a:rPr lang="en-US" sz="2400" b="1" dirty="0">
                <a:solidFill>
                  <a:schemeClr val="accent3"/>
                </a:solidFill>
              </a:rPr>
              <a:t>limits copayments to $35 per month </a:t>
            </a:r>
            <a:r>
              <a:rPr lang="en-US" sz="2400" dirty="0"/>
              <a:t>per prescription for </a:t>
            </a:r>
            <a:r>
              <a:rPr lang="en-US" sz="2400" b="1" dirty="0">
                <a:solidFill>
                  <a:schemeClr val="accent3"/>
                </a:solidFill>
              </a:rPr>
              <a:t>covered insulin </a:t>
            </a:r>
            <a:r>
              <a:rPr lang="en-US" sz="2400" dirty="0"/>
              <a:t>products in </a:t>
            </a:r>
            <a:r>
              <a:rPr lang="en-US" sz="2400" b="1" dirty="0">
                <a:solidFill>
                  <a:schemeClr val="accent3"/>
                </a:solidFill>
              </a:rPr>
              <a:t>Medicare Part D </a:t>
            </a:r>
            <a:r>
              <a:rPr lang="en-US" sz="2400" dirty="0"/>
              <a:t>plans and for insulin furnished through durable medical equipment under </a:t>
            </a:r>
            <a:r>
              <a:rPr lang="en-US" sz="2400" b="1" dirty="0">
                <a:solidFill>
                  <a:schemeClr val="accent3"/>
                </a:solidFill>
              </a:rPr>
              <a:t>Medicare Part B</a:t>
            </a:r>
            <a:r>
              <a:rPr lang="en-US" sz="2400" dirty="0"/>
              <a:t>, </a:t>
            </a:r>
            <a:r>
              <a:rPr lang="en-US" sz="2400" b="1" dirty="0">
                <a:solidFill>
                  <a:schemeClr val="accent3"/>
                </a:solidFill>
              </a:rPr>
              <a:t>with no deductible</a:t>
            </a:r>
          </a:p>
          <a:p>
            <a:pPr marL="502920">
              <a:lnSpc>
                <a:spcPct val="110000"/>
              </a:lnSpc>
              <a:spcBef>
                <a:spcPts val="300"/>
              </a:spcBef>
              <a:spcAft>
                <a:spcPts val="800"/>
              </a:spcAft>
              <a:buClr>
                <a:schemeClr val="accent3"/>
              </a:buClr>
              <a:buSzPct val="120000"/>
              <a:buFont typeface="Wingdings" panose="05000000000000000000" pitchFamily="2" charset="2"/>
              <a:buChar char="§"/>
            </a:pPr>
            <a:r>
              <a:rPr lang="en-US" sz="2400" dirty="0"/>
              <a:t>For 2026 and beyond, limits monthly Part D copayments for insulin to the lesser of:</a:t>
            </a:r>
          </a:p>
          <a:p>
            <a:pPr marL="960120" lvl="1" indent="-342900">
              <a:lnSpc>
                <a:spcPct val="110000"/>
              </a:lnSpc>
              <a:spcBef>
                <a:spcPts val="300"/>
              </a:spcBef>
              <a:spcAft>
                <a:spcPts val="800"/>
              </a:spcAft>
              <a:buClr>
                <a:schemeClr val="accent3"/>
              </a:buClr>
              <a:buSzPct val="120000"/>
            </a:pPr>
            <a:r>
              <a:rPr lang="en-US" sz="2400" dirty="0"/>
              <a:t>$35</a:t>
            </a:r>
          </a:p>
          <a:p>
            <a:pPr marL="960120" lvl="1" indent="-342900">
              <a:lnSpc>
                <a:spcPct val="110000"/>
              </a:lnSpc>
              <a:spcBef>
                <a:spcPts val="300"/>
              </a:spcBef>
              <a:spcAft>
                <a:spcPts val="800"/>
              </a:spcAft>
              <a:buClr>
                <a:schemeClr val="accent3"/>
              </a:buClr>
              <a:buSzPct val="120000"/>
            </a:pPr>
            <a:r>
              <a:rPr lang="en-US" sz="2400" dirty="0"/>
              <a:t>25% of the maximum fair price (in cases where the insulin product has been selected for negotiation)</a:t>
            </a:r>
          </a:p>
          <a:p>
            <a:pPr marL="960120" lvl="1" indent="-342900">
              <a:lnSpc>
                <a:spcPct val="110000"/>
              </a:lnSpc>
              <a:spcBef>
                <a:spcPts val="300"/>
              </a:spcBef>
              <a:spcAft>
                <a:spcPts val="800"/>
              </a:spcAft>
              <a:buClr>
                <a:schemeClr val="accent3"/>
              </a:buClr>
              <a:buSzPct val="120000"/>
            </a:pPr>
            <a:r>
              <a:rPr lang="en-US" sz="2400" dirty="0"/>
              <a:t>25% of the negotiated price in Part D plans</a:t>
            </a:r>
          </a:p>
          <a:p>
            <a:pPr>
              <a:lnSpc>
                <a:spcPct val="110000"/>
              </a:lnSpc>
            </a:pPr>
            <a:endParaRPr lang="en-US" dirty="0"/>
          </a:p>
        </p:txBody>
      </p:sp>
      <p:sp>
        <p:nvSpPr>
          <p:cNvPr id="4" name="Title 3"/>
          <p:cNvSpPr>
            <a:spLocks noGrp="1"/>
          </p:cNvSpPr>
          <p:nvPr>
            <p:ph type="title" idx="4294967295"/>
          </p:nvPr>
        </p:nvSpPr>
        <p:spPr>
          <a:xfrm>
            <a:off x="389535" y="587375"/>
            <a:ext cx="11264900" cy="860425"/>
          </a:xfrm>
        </p:spPr>
        <p:txBody>
          <a:bodyPr/>
          <a:lstStyle/>
          <a:p>
            <a:pPr algn="ctr"/>
            <a:r>
              <a:rPr lang="en-US" dirty="0"/>
              <a:t>Limits Monthly Copayments for Insulin in Medicare</a:t>
            </a:r>
          </a:p>
        </p:txBody>
      </p:sp>
    </p:spTree>
    <p:extLst>
      <p:ext uri="{BB962C8B-B14F-4D97-AF65-F5344CB8AC3E}">
        <p14:creationId xmlns:p14="http://schemas.microsoft.com/office/powerpoint/2010/main" val="3210517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A083E1-6F09-4D1F-85F3-80567E92F4AA}"/>
              </a:ext>
            </a:extLst>
          </p:cNvPr>
          <p:cNvSpPr>
            <a:spLocks noGrp="1"/>
          </p:cNvSpPr>
          <p:nvPr>
            <p:ph idx="1"/>
          </p:nvPr>
        </p:nvSpPr>
        <p:spPr>
          <a:xfrm>
            <a:off x="463841" y="2384957"/>
            <a:ext cx="11269371" cy="4024867"/>
          </a:xfrm>
        </p:spPr>
        <p:txBody>
          <a:bodyPr/>
          <a:lstStyle/>
          <a:p>
            <a:pPr marL="502920">
              <a:spcBef>
                <a:spcPts val="300"/>
              </a:spcBef>
              <a:spcAft>
                <a:spcPts val="1200"/>
              </a:spcAft>
              <a:buClrTx/>
              <a:buSzPct val="120000"/>
              <a:buFont typeface="Wingdings" panose="05000000000000000000" pitchFamily="2" charset="2"/>
              <a:buChar char="§"/>
            </a:pPr>
            <a:r>
              <a:rPr lang="en-US" sz="2000" b="1" dirty="0"/>
              <a:t>Current law</a:t>
            </a:r>
            <a:r>
              <a:rPr lang="en-US" sz="2000" dirty="0"/>
              <a:t>:</a:t>
            </a:r>
          </a:p>
          <a:p>
            <a:pPr marL="960120" lvl="1" indent="-342900">
              <a:spcBef>
                <a:spcPts val="300"/>
              </a:spcBef>
              <a:spcAft>
                <a:spcPts val="1200"/>
              </a:spcAft>
              <a:buClrTx/>
              <a:buSzPct val="120000"/>
            </a:pPr>
            <a:r>
              <a:rPr lang="en-US" sz="2000" dirty="0"/>
              <a:t>Beneficiaries qualify for </a:t>
            </a:r>
            <a:r>
              <a:rPr lang="en-US" sz="2000" b="1" dirty="0">
                <a:solidFill>
                  <a:schemeClr val="accent3"/>
                </a:solidFill>
              </a:rPr>
              <a:t>full LIS benefits </a:t>
            </a:r>
            <a:r>
              <a:rPr lang="en-US" sz="2000" dirty="0"/>
              <a:t>if they have </a:t>
            </a:r>
            <a:r>
              <a:rPr lang="en-US" sz="2000" b="1" dirty="0">
                <a:solidFill>
                  <a:schemeClr val="accent3"/>
                </a:solidFill>
              </a:rPr>
              <a:t>income up to 135% of poverty and lower resources </a:t>
            </a:r>
            <a:r>
              <a:rPr lang="en-US" sz="2000" dirty="0"/>
              <a:t>(u</a:t>
            </a:r>
            <a:r>
              <a:rPr lang="en-US" sz="2000" b="0" i="0" dirty="0"/>
              <a:t>p to $9,900 individual, $15,600 couple in 2022*)</a:t>
            </a:r>
          </a:p>
          <a:p>
            <a:pPr marL="960120" lvl="1" indent="-342900">
              <a:spcBef>
                <a:spcPts val="300"/>
              </a:spcBef>
              <a:spcAft>
                <a:spcPts val="1200"/>
              </a:spcAft>
              <a:buClrTx/>
              <a:buSzPct val="120000"/>
            </a:pPr>
            <a:r>
              <a:rPr lang="en-US" sz="2000" dirty="0">
                <a:latin typeface="Arial" panose="020B0604020202020204" pitchFamily="34" charset="0"/>
                <a:ea typeface="MS PGothic" panose="020B0600070205080204" pitchFamily="34" charset="-128"/>
                <a:cs typeface="Times New Roman" panose="02020603050405020304" pitchFamily="18" charset="0"/>
              </a:rPr>
              <a:t>Beneficiaries qualify for </a:t>
            </a:r>
            <a:r>
              <a:rPr lang="en-US" sz="2000" b="1" dirty="0">
                <a:solidFill>
                  <a:schemeClr val="accent3"/>
                </a:solidFill>
                <a:latin typeface="Arial" panose="020B0604020202020204" pitchFamily="34" charset="0"/>
                <a:ea typeface="MS PGothic" panose="020B0600070205080204" pitchFamily="34" charset="-128"/>
                <a:cs typeface="Times New Roman" panose="02020603050405020304" pitchFamily="18" charset="0"/>
              </a:rPr>
              <a:t>partial LIS benefits </a:t>
            </a:r>
            <a:r>
              <a:rPr lang="en-US" sz="2000" dirty="0">
                <a:latin typeface="Arial" panose="020B0604020202020204" pitchFamily="34" charset="0"/>
                <a:ea typeface="MS PGothic" panose="020B0600070205080204" pitchFamily="34" charset="-128"/>
                <a:cs typeface="Times New Roman" panose="02020603050405020304" pitchFamily="18" charset="0"/>
              </a:rPr>
              <a:t>if they have </a:t>
            </a:r>
            <a:r>
              <a:rPr lang="en-US" sz="2000" b="1" dirty="0">
                <a:solidFill>
                  <a:schemeClr val="accent3"/>
                </a:solidFill>
                <a:latin typeface="Arial" panose="020B0604020202020204" pitchFamily="34" charset="0"/>
                <a:ea typeface="MS PGothic" panose="020B0600070205080204" pitchFamily="34" charset="-128"/>
                <a:cs typeface="Times New Roman" panose="02020603050405020304" pitchFamily="18" charset="0"/>
              </a:rPr>
              <a:t>income between 135-150% of poverty and higher resources </a:t>
            </a:r>
            <a:r>
              <a:rPr lang="en-US" sz="2000" dirty="0">
                <a:latin typeface="Arial" panose="020B0604020202020204" pitchFamily="34" charset="0"/>
                <a:ea typeface="MS PGothic" panose="020B0600070205080204" pitchFamily="34" charset="-128"/>
                <a:cs typeface="Times New Roman" panose="02020603050405020304" pitchFamily="18" charset="0"/>
              </a:rPr>
              <a:t>(u</a:t>
            </a:r>
            <a:r>
              <a:rPr lang="en-US" sz="2000" i="0" dirty="0"/>
              <a:t>p to $15,510 individual, $30,950 couple in 2022*)</a:t>
            </a:r>
          </a:p>
          <a:p>
            <a:pPr marL="502920">
              <a:spcBef>
                <a:spcPts val="1200"/>
              </a:spcBef>
              <a:spcAft>
                <a:spcPts val="1200"/>
              </a:spcAft>
              <a:buClrTx/>
              <a:buSzPct val="120000"/>
              <a:buFont typeface="Wingdings" panose="05000000000000000000" pitchFamily="2" charset="2"/>
              <a:buChar char="§"/>
            </a:pPr>
            <a:r>
              <a:rPr lang="en-US" sz="2000" b="1" dirty="0"/>
              <a:t>Inflation Reduction Act: </a:t>
            </a:r>
          </a:p>
          <a:p>
            <a:pPr marL="960120" lvl="1" indent="-342900">
              <a:spcBef>
                <a:spcPts val="300"/>
              </a:spcBef>
              <a:spcAft>
                <a:spcPts val="1200"/>
              </a:spcAft>
              <a:buClrTx/>
              <a:buSzPct val="120000"/>
            </a:pPr>
            <a:r>
              <a:rPr lang="en-US" sz="2000" dirty="0">
                <a:effectLst/>
                <a:latin typeface="Arial" panose="020B0604020202020204" pitchFamily="34" charset="0"/>
                <a:ea typeface="MS PGothic" panose="020B0600070205080204" pitchFamily="34" charset="-128"/>
                <a:cs typeface="Times New Roman" panose="02020603050405020304" pitchFamily="18" charset="0"/>
              </a:rPr>
              <a:t>Expands eligibility for full LIS benefits to individuals with </a:t>
            </a:r>
            <a:r>
              <a:rPr lang="en-US" sz="2000" b="1" dirty="0">
                <a:solidFill>
                  <a:schemeClr val="accent3"/>
                </a:solidFill>
                <a:effectLst/>
                <a:latin typeface="Arial" panose="020B0604020202020204" pitchFamily="34" charset="0"/>
                <a:ea typeface="MS PGothic" panose="020B0600070205080204" pitchFamily="34" charset="-128"/>
                <a:cs typeface="Times New Roman" panose="02020603050405020304" pitchFamily="18" charset="0"/>
              </a:rPr>
              <a:t>incomes between 135% and 150% of poverty </a:t>
            </a:r>
            <a:r>
              <a:rPr lang="en-US" sz="2000" dirty="0">
                <a:effectLst/>
                <a:latin typeface="Arial" panose="020B0604020202020204" pitchFamily="34" charset="0"/>
                <a:ea typeface="MS PGothic" panose="020B0600070205080204" pitchFamily="34" charset="-128"/>
                <a:cs typeface="Times New Roman" panose="02020603050405020304" pitchFamily="18" charset="0"/>
              </a:rPr>
              <a:t>and </a:t>
            </a:r>
            <a:r>
              <a:rPr lang="en-US" sz="2000" b="1" dirty="0">
                <a:solidFill>
                  <a:schemeClr val="accent3"/>
                </a:solidFill>
                <a:effectLst/>
                <a:latin typeface="Arial" panose="020B0604020202020204" pitchFamily="34" charset="0"/>
                <a:ea typeface="MS PGothic" panose="020B0600070205080204" pitchFamily="34" charset="-128"/>
                <a:cs typeface="Times New Roman" panose="02020603050405020304" pitchFamily="18" charset="0"/>
              </a:rPr>
              <a:t>higher resources </a:t>
            </a:r>
            <a:r>
              <a:rPr lang="en-US" sz="2000" dirty="0">
                <a:effectLst/>
                <a:latin typeface="Arial" panose="020B0604020202020204" pitchFamily="34" charset="0"/>
                <a:ea typeface="MS PGothic" panose="020B0600070205080204" pitchFamily="34" charset="-128"/>
                <a:cs typeface="Times New Roman" panose="02020603050405020304" pitchFamily="18" charset="0"/>
              </a:rPr>
              <a:t>(at or below the limits </a:t>
            </a:r>
            <a:r>
              <a:rPr lang="en-US" sz="2000" dirty="0">
                <a:latin typeface="Arial" panose="020B0604020202020204" pitchFamily="34" charset="0"/>
                <a:ea typeface="MS PGothic" panose="020B0600070205080204" pitchFamily="34" charset="-128"/>
                <a:cs typeface="Times New Roman" panose="02020603050405020304" pitchFamily="18" charset="0"/>
              </a:rPr>
              <a:t>for partial LIS benefits), and eliminates the partial LIS benefit  </a:t>
            </a:r>
            <a:endParaRPr lang="en-US" sz="2000" dirty="0"/>
          </a:p>
          <a:p>
            <a:pPr marL="502920">
              <a:spcBef>
                <a:spcPts val="300"/>
              </a:spcBef>
              <a:spcAft>
                <a:spcPts val="1200"/>
              </a:spcAft>
              <a:buClr>
                <a:schemeClr val="accent2"/>
              </a:buClr>
              <a:buSzPct val="120000"/>
              <a:buFont typeface="Wingdings" panose="05000000000000000000" pitchFamily="2" charset="2"/>
              <a:buChar char="§"/>
            </a:pPr>
            <a:endParaRPr lang="en-US" sz="2400" dirty="0"/>
          </a:p>
          <a:p>
            <a:pPr marL="502920">
              <a:spcBef>
                <a:spcPts val="300"/>
              </a:spcBef>
              <a:spcAft>
                <a:spcPts val="1200"/>
              </a:spcAft>
              <a:buClr>
                <a:schemeClr val="accent2"/>
              </a:buClr>
              <a:buSzPct val="120000"/>
              <a:buFont typeface="Wingdings" panose="05000000000000000000" pitchFamily="2" charset="2"/>
              <a:buChar char="§"/>
            </a:pPr>
            <a:endParaRPr lang="en-US" sz="2400" dirty="0"/>
          </a:p>
          <a:p>
            <a:pPr marL="217170" indent="0">
              <a:spcAft>
                <a:spcPts val="1200"/>
              </a:spcAft>
              <a:buClr>
                <a:schemeClr val="accent2"/>
              </a:buClr>
              <a:buSzPct val="120000"/>
              <a:buNone/>
            </a:pPr>
            <a:endParaRPr lang="en-US" sz="2800" b="1" i="1" dirty="0"/>
          </a:p>
          <a:p>
            <a:pPr marL="217170" indent="0">
              <a:spcAft>
                <a:spcPts val="1200"/>
              </a:spcAft>
              <a:buClr>
                <a:schemeClr val="accent2"/>
              </a:buClr>
              <a:buSzPct val="120000"/>
              <a:buNone/>
            </a:pPr>
            <a:endParaRPr lang="en-US" sz="2800" b="1" i="1" dirty="0"/>
          </a:p>
          <a:p>
            <a:pPr marL="217170" indent="0">
              <a:spcAft>
                <a:spcPts val="1200"/>
              </a:spcAft>
              <a:buClr>
                <a:schemeClr val="accent2"/>
              </a:buClr>
              <a:buSzPct val="120000"/>
              <a:buNone/>
            </a:pPr>
            <a:endParaRPr lang="en-US" sz="2800" b="1" i="1" dirty="0"/>
          </a:p>
        </p:txBody>
      </p:sp>
      <p:sp>
        <p:nvSpPr>
          <p:cNvPr id="4" name="Title 3">
            <a:extLst>
              <a:ext uri="{FF2B5EF4-FFF2-40B4-BE49-F238E27FC236}">
                <a16:creationId xmlns:a16="http://schemas.microsoft.com/office/drawing/2014/main" id="{138112C2-27FB-4E61-A7D7-2999DBD70BD9}"/>
              </a:ext>
            </a:extLst>
          </p:cNvPr>
          <p:cNvSpPr>
            <a:spLocks noGrp="1"/>
          </p:cNvSpPr>
          <p:nvPr>
            <p:ph type="title"/>
          </p:nvPr>
        </p:nvSpPr>
        <p:spPr>
          <a:xfrm>
            <a:off x="468314" y="445162"/>
            <a:ext cx="11264900" cy="860136"/>
          </a:xfrm>
        </p:spPr>
        <p:txBody>
          <a:bodyPr/>
          <a:lstStyle/>
          <a:p>
            <a:pPr algn="ctr"/>
            <a:r>
              <a:rPr lang="en-US" dirty="0"/>
              <a:t>Expands Eligibility for Full Benefits Under the </a:t>
            </a:r>
            <a:br>
              <a:rPr lang="en-US" dirty="0"/>
            </a:br>
            <a:r>
              <a:rPr lang="en-US" dirty="0"/>
              <a:t>Medicare Part D Low-Income Subsidy Program</a:t>
            </a:r>
          </a:p>
        </p:txBody>
      </p:sp>
      <p:sp>
        <p:nvSpPr>
          <p:cNvPr id="8" name="TextBox 7">
            <a:extLst>
              <a:ext uri="{FF2B5EF4-FFF2-40B4-BE49-F238E27FC236}">
                <a16:creationId xmlns:a16="http://schemas.microsoft.com/office/drawing/2014/main" id="{EACE775C-231C-406C-A3E9-8AF1B4D30EE8}"/>
              </a:ext>
            </a:extLst>
          </p:cNvPr>
          <p:cNvSpPr txBox="1"/>
          <p:nvPr/>
        </p:nvSpPr>
        <p:spPr>
          <a:xfrm>
            <a:off x="459726" y="1582963"/>
            <a:ext cx="11273488" cy="646331"/>
          </a:xfrm>
          <a:prstGeom prst="rect">
            <a:avLst/>
          </a:prstGeom>
          <a:solidFill>
            <a:schemeClr val="accent5"/>
          </a:solidFill>
          <a:effectLst>
            <a:outerShdw blurRad="50800" dist="38100" dir="2700000" algn="tl" rotWithShape="0">
              <a:prstClr val="black">
                <a:alpha val="40000"/>
              </a:prstClr>
            </a:outerShdw>
          </a:effectLst>
        </p:spPr>
        <p:txBody>
          <a:bodyPr wrap="square">
            <a:spAutoFit/>
          </a:bodyPr>
          <a:lstStyle/>
          <a:p>
            <a:pPr marL="217170" indent="0">
              <a:spcBef>
                <a:spcPts val="300"/>
              </a:spcBef>
              <a:buClr>
                <a:schemeClr val="accent2"/>
              </a:buClr>
              <a:buSzPct val="120000"/>
              <a:buNone/>
            </a:pPr>
            <a:r>
              <a:rPr lang="en-US" dirty="0">
                <a:effectLst/>
                <a:latin typeface="Arial" panose="020B0604020202020204" pitchFamily="34" charset="0"/>
                <a:ea typeface="MS PGothic" panose="020B0600070205080204" pitchFamily="34" charset="-128"/>
                <a:cs typeface="Times New Roman" panose="02020603050405020304" pitchFamily="18" charset="0"/>
              </a:rPr>
              <a:t>The Part D Low-Income Subsidy (LIS) Program helps beneficiaries with their Part D premiums, deductibles, and cost sharing. Beneficiaries qualify for full or partial </a:t>
            </a:r>
            <a:r>
              <a:rPr lang="en-US" dirty="0">
                <a:latin typeface="Arial" panose="020B0604020202020204" pitchFamily="34" charset="0"/>
                <a:ea typeface="MS PGothic" panose="020B0600070205080204" pitchFamily="34" charset="-128"/>
                <a:cs typeface="Times New Roman" panose="02020603050405020304" pitchFamily="18" charset="0"/>
              </a:rPr>
              <a:t>benefits </a:t>
            </a:r>
            <a:r>
              <a:rPr lang="en-US" dirty="0">
                <a:effectLst/>
                <a:latin typeface="Arial" panose="020B0604020202020204" pitchFamily="34" charset="0"/>
                <a:ea typeface="MS PGothic" panose="020B0600070205080204" pitchFamily="34" charset="-128"/>
                <a:cs typeface="Times New Roman" panose="02020603050405020304" pitchFamily="18" charset="0"/>
              </a:rPr>
              <a:t>depending on their income and resources.</a:t>
            </a:r>
          </a:p>
        </p:txBody>
      </p:sp>
      <p:sp>
        <p:nvSpPr>
          <p:cNvPr id="3" name="TextBox 2">
            <a:extLst>
              <a:ext uri="{FF2B5EF4-FFF2-40B4-BE49-F238E27FC236}">
                <a16:creationId xmlns:a16="http://schemas.microsoft.com/office/drawing/2014/main" id="{8C03BE44-3256-4B2E-9EAF-B8F3D53875DC}"/>
              </a:ext>
            </a:extLst>
          </p:cNvPr>
          <p:cNvSpPr txBox="1"/>
          <p:nvPr/>
        </p:nvSpPr>
        <p:spPr>
          <a:xfrm>
            <a:off x="724396" y="6427863"/>
            <a:ext cx="5925787" cy="276999"/>
          </a:xfrm>
          <a:prstGeom prst="rect">
            <a:avLst/>
          </a:prstGeom>
          <a:noFill/>
        </p:spPr>
        <p:txBody>
          <a:bodyPr wrap="square" rtlCol="0">
            <a:spAutoFit/>
          </a:bodyPr>
          <a:lstStyle/>
          <a:p>
            <a:r>
              <a:rPr lang="en-US" sz="1200" dirty="0"/>
              <a:t>NOTE: *Includes a $1,500 per person allowance for funeral/burial expenses.</a:t>
            </a:r>
          </a:p>
        </p:txBody>
      </p:sp>
    </p:spTree>
    <p:extLst>
      <p:ext uri="{BB962C8B-B14F-4D97-AF65-F5344CB8AC3E}">
        <p14:creationId xmlns:p14="http://schemas.microsoft.com/office/powerpoint/2010/main" val="1021186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DA083E1-6F09-4D1F-85F3-80567E92F4AA}"/>
              </a:ext>
            </a:extLst>
          </p:cNvPr>
          <p:cNvSpPr>
            <a:spLocks noGrp="1"/>
          </p:cNvSpPr>
          <p:nvPr>
            <p:ph idx="1"/>
          </p:nvPr>
        </p:nvSpPr>
        <p:spPr/>
        <p:txBody>
          <a:bodyPr/>
          <a:lstStyle/>
          <a:p>
            <a:pPr marL="217170" indent="0">
              <a:lnSpc>
                <a:spcPct val="110000"/>
              </a:lnSpc>
              <a:spcBef>
                <a:spcPts val="600"/>
              </a:spcBef>
              <a:spcAft>
                <a:spcPts val="300"/>
              </a:spcAft>
              <a:buClr>
                <a:schemeClr val="accent2"/>
              </a:buClr>
              <a:buSzPct val="120000"/>
              <a:buNone/>
            </a:pPr>
            <a:r>
              <a:rPr lang="en-US" sz="2800" b="1" i="1" dirty="0">
                <a:solidFill>
                  <a:schemeClr val="accent3"/>
                </a:solidFill>
              </a:rPr>
              <a:t>Medicare Part D</a:t>
            </a:r>
          </a:p>
          <a:p>
            <a:pPr marL="502920">
              <a:lnSpc>
                <a:spcPct val="110000"/>
              </a:lnSpc>
              <a:spcBef>
                <a:spcPts val="300"/>
              </a:spcBef>
              <a:spcAft>
                <a:spcPts val="300"/>
              </a:spcAft>
              <a:buClr>
                <a:schemeClr val="accent3"/>
              </a:buClr>
              <a:buSzPct val="120000"/>
              <a:buFont typeface="Wingdings" panose="05000000000000000000" pitchFamily="2" charset="2"/>
              <a:buChar char="§"/>
            </a:pPr>
            <a:r>
              <a:rPr lang="en-US" sz="2400" dirty="0"/>
              <a:t>Eliminates cost sharing for adult vaccines covered under Medicare Part D that are recommended by the Advisory Committee on Immunization Practices (ACIP), such as for shingles</a:t>
            </a:r>
          </a:p>
          <a:p>
            <a:pPr marL="217170" indent="0">
              <a:lnSpc>
                <a:spcPct val="110000"/>
              </a:lnSpc>
              <a:spcBef>
                <a:spcPts val="600"/>
              </a:spcBef>
              <a:spcAft>
                <a:spcPts val="300"/>
              </a:spcAft>
              <a:buClr>
                <a:schemeClr val="accent2"/>
              </a:buClr>
              <a:buSzPct val="120000"/>
              <a:buNone/>
            </a:pPr>
            <a:endParaRPr lang="en-US" sz="2800" b="1" i="1" dirty="0">
              <a:solidFill>
                <a:schemeClr val="accent3"/>
              </a:solidFill>
            </a:endParaRPr>
          </a:p>
          <a:p>
            <a:pPr marL="217170" indent="0">
              <a:lnSpc>
                <a:spcPct val="110000"/>
              </a:lnSpc>
              <a:spcBef>
                <a:spcPts val="600"/>
              </a:spcBef>
              <a:spcAft>
                <a:spcPts val="300"/>
              </a:spcAft>
              <a:buClr>
                <a:schemeClr val="accent2"/>
              </a:buClr>
              <a:buSzPct val="120000"/>
              <a:buNone/>
            </a:pPr>
            <a:r>
              <a:rPr lang="en-US" sz="2800" b="1" i="1" dirty="0">
                <a:solidFill>
                  <a:schemeClr val="accent3"/>
                </a:solidFill>
              </a:rPr>
              <a:t>Medicaid and CHIP</a:t>
            </a:r>
          </a:p>
          <a:p>
            <a:pPr marL="502920">
              <a:lnSpc>
                <a:spcPct val="110000"/>
              </a:lnSpc>
              <a:spcBef>
                <a:spcPts val="300"/>
              </a:spcBef>
              <a:spcAft>
                <a:spcPts val="1200"/>
              </a:spcAft>
              <a:buClr>
                <a:schemeClr val="accent3"/>
              </a:buClr>
              <a:buSzPct val="120000"/>
              <a:buFont typeface="Wingdings" panose="05000000000000000000" pitchFamily="2" charset="2"/>
              <a:buChar char="§"/>
            </a:pPr>
            <a:r>
              <a:rPr lang="en-US" sz="2400" dirty="0"/>
              <a:t>Requires state Medicaid and CHIP programs to cover all approved vaccines recommended by ACIP and vaccine administration, without cost sharing</a:t>
            </a:r>
            <a:endParaRPr lang="en-US" sz="2400" b="1" dirty="0"/>
          </a:p>
        </p:txBody>
      </p:sp>
      <p:sp>
        <p:nvSpPr>
          <p:cNvPr id="4" name="Title 3">
            <a:extLst>
              <a:ext uri="{FF2B5EF4-FFF2-40B4-BE49-F238E27FC236}">
                <a16:creationId xmlns:a16="http://schemas.microsoft.com/office/drawing/2014/main" id="{138112C2-27FB-4E61-A7D7-2999DBD70BD9}"/>
              </a:ext>
            </a:extLst>
          </p:cNvPr>
          <p:cNvSpPr>
            <a:spLocks noGrp="1"/>
          </p:cNvSpPr>
          <p:nvPr>
            <p:ph type="title"/>
          </p:nvPr>
        </p:nvSpPr>
        <p:spPr>
          <a:xfrm>
            <a:off x="391885" y="718293"/>
            <a:ext cx="11365079" cy="860136"/>
          </a:xfrm>
        </p:spPr>
        <p:txBody>
          <a:bodyPr/>
          <a:lstStyle/>
          <a:p>
            <a:pPr algn="ctr"/>
            <a:r>
              <a:rPr lang="en-US" dirty="0"/>
              <a:t>Eliminates Cost Sharing for Adult Vaccines in Medicare Part D and Improves Access to Adult Vaccines in Medicaid &amp; CHIP</a:t>
            </a:r>
          </a:p>
        </p:txBody>
      </p:sp>
    </p:spTree>
    <p:extLst>
      <p:ext uri="{BB962C8B-B14F-4D97-AF65-F5344CB8AC3E}">
        <p14:creationId xmlns:p14="http://schemas.microsoft.com/office/powerpoint/2010/main" val="144665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p:cNvCxnSpPr>
            <a:cxnSpLocks/>
          </p:cNvCxnSpPr>
          <p:nvPr/>
        </p:nvCxnSpPr>
        <p:spPr>
          <a:xfrm flipH="1">
            <a:off x="1697956" y="4143253"/>
            <a:ext cx="1" cy="365760"/>
          </a:xfrm>
          <a:prstGeom prst="line">
            <a:avLst/>
          </a:prstGeom>
          <a:ln w="5715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flipV="1">
            <a:off x="420897" y="4525023"/>
            <a:ext cx="11521440" cy="0"/>
          </a:xfrm>
          <a:prstGeom prst="straightConnector1">
            <a:avLst/>
          </a:prstGeom>
          <a:ln w="76200">
            <a:solidFill>
              <a:schemeClr val="accent3"/>
            </a:solidFill>
            <a:tailEnd type="triangle"/>
          </a:ln>
        </p:spPr>
        <p:style>
          <a:lnRef idx="3">
            <a:schemeClr val="accent6"/>
          </a:lnRef>
          <a:fillRef idx="0">
            <a:schemeClr val="accent6"/>
          </a:fillRef>
          <a:effectRef idx="2">
            <a:schemeClr val="accent6"/>
          </a:effectRef>
          <a:fontRef idx="minor">
            <a:schemeClr val="tx1"/>
          </a:fontRef>
        </p:style>
      </p:cxnSp>
      <p:sp>
        <p:nvSpPr>
          <p:cNvPr id="9" name="TextBox 8"/>
          <p:cNvSpPr txBox="1"/>
          <p:nvPr/>
        </p:nvSpPr>
        <p:spPr>
          <a:xfrm>
            <a:off x="383063" y="2361431"/>
            <a:ext cx="1097280" cy="510778"/>
          </a:xfrm>
          <a:prstGeom prst="roundRect">
            <a:avLst/>
          </a:prstGeom>
          <a:solidFill>
            <a:schemeClr val="accent3"/>
          </a:solidFill>
        </p:spPr>
        <p:txBody>
          <a:bodyPr wrap="square" rtlCol="0">
            <a:spAutoFit/>
          </a:bodyPr>
          <a:lstStyle/>
          <a:p>
            <a:pPr algn="ctr" defTabSz="457063"/>
            <a:r>
              <a:rPr lang="en-US" sz="2400" b="1" dirty="0">
                <a:solidFill>
                  <a:prstClr val="white"/>
                </a:solidFill>
                <a:latin typeface="Arial" panose="020B0604020202020204"/>
              </a:rPr>
              <a:t>2019</a:t>
            </a:r>
          </a:p>
        </p:txBody>
      </p:sp>
      <p:sp>
        <p:nvSpPr>
          <p:cNvPr id="12" name="TextBox 11"/>
          <p:cNvSpPr txBox="1"/>
          <p:nvPr/>
        </p:nvSpPr>
        <p:spPr>
          <a:xfrm>
            <a:off x="556041" y="3085481"/>
            <a:ext cx="2312043" cy="1138645"/>
          </a:xfrm>
          <a:prstGeom prst="rect">
            <a:avLst/>
          </a:prstGeom>
          <a:solidFill>
            <a:schemeClr val="bg1">
              <a:lumMod val="95000"/>
            </a:schemeClr>
          </a:solidFill>
          <a:ln>
            <a:noFill/>
          </a:ln>
          <a:effectLst>
            <a:outerShdw blurRad="50800" dist="38100" dir="2700000" algn="tl" rotWithShape="0">
              <a:prstClr val="black">
                <a:alpha val="40000"/>
              </a:prstClr>
            </a:outerShdw>
          </a:effectLst>
        </p:spPr>
        <p:txBody>
          <a:bodyPr wrap="square" rtlCol="0">
            <a:spAutoFit/>
          </a:bodyPr>
          <a:lstStyle/>
          <a:p>
            <a:pPr algn="ctr" defTabSz="457063"/>
            <a:r>
              <a:rPr lang="en-US" sz="1999" b="1" dirty="0">
                <a:solidFill>
                  <a:schemeClr val="accent2"/>
                </a:solidFill>
                <a:latin typeface="Arial" panose="020B0604020202020204"/>
              </a:rPr>
              <a:t>Jan</a:t>
            </a:r>
            <a:endParaRPr lang="en-US" sz="1600" b="1" dirty="0">
              <a:solidFill>
                <a:schemeClr val="accent2"/>
              </a:solidFill>
              <a:latin typeface="Arial" panose="020B0604020202020204"/>
            </a:endParaRPr>
          </a:p>
          <a:p>
            <a:pPr algn="ctr" defTabSz="457063"/>
            <a:r>
              <a:rPr lang="en-US" sz="1600" dirty="0">
                <a:solidFill>
                  <a:schemeClr val="accent2"/>
                </a:solidFill>
                <a:latin typeface="Arial" panose="020B0604020202020204"/>
              </a:rPr>
              <a:t>Trump Administration issued proposed rule to ban rebates in Part D</a:t>
            </a:r>
          </a:p>
        </p:txBody>
      </p:sp>
      <p:sp>
        <p:nvSpPr>
          <p:cNvPr id="18" name="TextBox 17"/>
          <p:cNvSpPr txBox="1"/>
          <p:nvPr/>
        </p:nvSpPr>
        <p:spPr>
          <a:xfrm>
            <a:off x="3068169" y="2361431"/>
            <a:ext cx="1097280" cy="510778"/>
          </a:xfrm>
          <a:prstGeom prst="roundRect">
            <a:avLst/>
          </a:prstGeom>
          <a:solidFill>
            <a:schemeClr val="accent3"/>
          </a:solidFill>
        </p:spPr>
        <p:txBody>
          <a:bodyPr wrap="square" rtlCol="0">
            <a:spAutoFit/>
          </a:bodyPr>
          <a:lstStyle/>
          <a:p>
            <a:pPr algn="ctr" defTabSz="457063"/>
            <a:r>
              <a:rPr lang="en-US" sz="2400" b="1" dirty="0">
                <a:solidFill>
                  <a:prstClr val="white"/>
                </a:solidFill>
                <a:latin typeface="Arial" panose="020B0604020202020204"/>
              </a:rPr>
              <a:t>2020</a:t>
            </a:r>
          </a:p>
        </p:txBody>
      </p:sp>
      <p:cxnSp>
        <p:nvCxnSpPr>
          <p:cNvPr id="42" name="Straight Connector 41"/>
          <p:cNvCxnSpPr>
            <a:cxnSpLocks/>
          </p:cNvCxnSpPr>
          <p:nvPr/>
        </p:nvCxnSpPr>
        <p:spPr>
          <a:xfrm flipH="1">
            <a:off x="4423698" y="4143253"/>
            <a:ext cx="1" cy="365760"/>
          </a:xfrm>
          <a:prstGeom prst="line">
            <a:avLst/>
          </a:prstGeom>
          <a:ln w="5715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cxnSpLocks/>
          </p:cNvCxnSpPr>
          <p:nvPr/>
        </p:nvCxnSpPr>
        <p:spPr>
          <a:xfrm flipH="1">
            <a:off x="4940104" y="4562553"/>
            <a:ext cx="1" cy="365760"/>
          </a:xfrm>
          <a:prstGeom prst="line">
            <a:avLst/>
          </a:prstGeom>
          <a:ln w="5715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a:cxnSpLocks/>
          </p:cNvCxnSpPr>
          <p:nvPr/>
        </p:nvCxnSpPr>
        <p:spPr>
          <a:xfrm>
            <a:off x="423251" y="2375468"/>
            <a:ext cx="0" cy="2113646"/>
          </a:xfrm>
          <a:prstGeom prst="line">
            <a:avLst/>
          </a:prstGeom>
          <a:ln w="38100">
            <a:solidFill>
              <a:schemeClr val="accent3"/>
            </a:solidFill>
            <a:prstDash val="sysDot"/>
          </a:ln>
        </p:spPr>
        <p:style>
          <a:lnRef idx="1">
            <a:schemeClr val="dk1"/>
          </a:lnRef>
          <a:fillRef idx="0">
            <a:schemeClr val="dk1"/>
          </a:fillRef>
          <a:effectRef idx="0">
            <a:schemeClr val="dk1"/>
          </a:effectRef>
          <a:fontRef idx="minor">
            <a:schemeClr val="tx1"/>
          </a:fontRef>
        </p:style>
      </p:cxnSp>
      <p:sp>
        <p:nvSpPr>
          <p:cNvPr id="49" name="TextBox 48">
            <a:extLst>
              <a:ext uri="{FF2B5EF4-FFF2-40B4-BE49-F238E27FC236}">
                <a16:creationId xmlns:a16="http://schemas.microsoft.com/office/drawing/2014/main" id="{1593A1E9-1FA7-4AE9-ABE1-A1B99864FF65}"/>
              </a:ext>
            </a:extLst>
          </p:cNvPr>
          <p:cNvSpPr txBox="1"/>
          <p:nvPr/>
        </p:nvSpPr>
        <p:spPr>
          <a:xfrm>
            <a:off x="5711715" y="2361431"/>
            <a:ext cx="1097280" cy="510778"/>
          </a:xfrm>
          <a:prstGeom prst="roundRect">
            <a:avLst/>
          </a:prstGeom>
          <a:solidFill>
            <a:schemeClr val="accent3"/>
          </a:solidFill>
        </p:spPr>
        <p:txBody>
          <a:bodyPr wrap="square" rtlCol="0">
            <a:spAutoFit/>
          </a:bodyPr>
          <a:lstStyle/>
          <a:p>
            <a:pPr algn="ctr" defTabSz="457063"/>
            <a:r>
              <a:rPr lang="en-US" sz="2400" b="1" dirty="0">
                <a:solidFill>
                  <a:prstClr val="white"/>
                </a:solidFill>
                <a:latin typeface="Arial" panose="020B0604020202020204"/>
              </a:rPr>
              <a:t>2021</a:t>
            </a:r>
          </a:p>
        </p:txBody>
      </p:sp>
      <p:sp>
        <p:nvSpPr>
          <p:cNvPr id="33" name="TextBox 32">
            <a:extLst>
              <a:ext uri="{FF2B5EF4-FFF2-40B4-BE49-F238E27FC236}">
                <a16:creationId xmlns:a16="http://schemas.microsoft.com/office/drawing/2014/main" id="{62A1FA74-8134-44CC-B714-BA4AA83AF5E8}"/>
              </a:ext>
            </a:extLst>
          </p:cNvPr>
          <p:cNvSpPr txBox="1"/>
          <p:nvPr/>
        </p:nvSpPr>
        <p:spPr>
          <a:xfrm>
            <a:off x="3315831" y="3085481"/>
            <a:ext cx="2220364" cy="1138645"/>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defTabSz="457063"/>
            <a:r>
              <a:rPr lang="en-US" sz="1999" b="1" dirty="0">
                <a:solidFill>
                  <a:schemeClr val="accent2"/>
                </a:solidFill>
                <a:latin typeface="Arial" panose="020B0604020202020204"/>
              </a:rPr>
              <a:t>July</a:t>
            </a:r>
            <a:endParaRPr lang="en-US" sz="1600" b="1" dirty="0">
              <a:solidFill>
                <a:schemeClr val="accent2"/>
              </a:solidFill>
              <a:latin typeface="Arial" panose="020B0604020202020204"/>
            </a:endParaRPr>
          </a:p>
          <a:p>
            <a:pPr algn="ctr" defTabSz="457063"/>
            <a:r>
              <a:rPr lang="en-US" sz="1600" dirty="0">
                <a:solidFill>
                  <a:schemeClr val="accent2"/>
                </a:solidFill>
                <a:latin typeface="Arial" panose="020B0604020202020204"/>
              </a:rPr>
              <a:t>Trump Administration issued executive order to finalize rebate rule</a:t>
            </a:r>
          </a:p>
        </p:txBody>
      </p:sp>
      <p:cxnSp>
        <p:nvCxnSpPr>
          <p:cNvPr id="29" name="Straight Connector 28">
            <a:extLst>
              <a:ext uri="{FF2B5EF4-FFF2-40B4-BE49-F238E27FC236}">
                <a16:creationId xmlns:a16="http://schemas.microsoft.com/office/drawing/2014/main" id="{D4DD1F3A-6583-42F4-A2F5-41894AB49661}"/>
              </a:ext>
            </a:extLst>
          </p:cNvPr>
          <p:cNvCxnSpPr>
            <a:cxnSpLocks/>
          </p:cNvCxnSpPr>
          <p:nvPr/>
        </p:nvCxnSpPr>
        <p:spPr>
          <a:xfrm flipH="1">
            <a:off x="7069292" y="4143253"/>
            <a:ext cx="1" cy="365760"/>
          </a:xfrm>
          <a:prstGeom prst="line">
            <a:avLst/>
          </a:prstGeom>
          <a:ln w="5715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03986629-83BC-4120-9C74-52E4837B6409}"/>
              </a:ext>
            </a:extLst>
          </p:cNvPr>
          <p:cNvCxnSpPr>
            <a:cxnSpLocks/>
          </p:cNvCxnSpPr>
          <p:nvPr/>
        </p:nvCxnSpPr>
        <p:spPr>
          <a:xfrm flipH="1">
            <a:off x="7552487" y="4562553"/>
            <a:ext cx="1" cy="365760"/>
          </a:xfrm>
          <a:prstGeom prst="line">
            <a:avLst/>
          </a:prstGeom>
          <a:ln w="57150">
            <a:solidFill>
              <a:schemeClr val="accent3"/>
            </a:solidFill>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177178D4-D017-40CC-939B-6F4E2945FA56}"/>
              </a:ext>
            </a:extLst>
          </p:cNvPr>
          <p:cNvSpPr txBox="1"/>
          <p:nvPr/>
        </p:nvSpPr>
        <p:spPr>
          <a:xfrm>
            <a:off x="3878678" y="4852600"/>
            <a:ext cx="2122853" cy="1138645"/>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defTabSz="457063"/>
            <a:r>
              <a:rPr lang="en-US" sz="1999" b="1" dirty="0">
                <a:solidFill>
                  <a:schemeClr val="accent2"/>
                </a:solidFill>
                <a:latin typeface="Arial" panose="020B0604020202020204"/>
              </a:rPr>
              <a:t>Nov</a:t>
            </a:r>
            <a:endParaRPr lang="en-US" sz="1600" b="1" dirty="0">
              <a:solidFill>
                <a:schemeClr val="accent2"/>
              </a:solidFill>
              <a:latin typeface="Arial" panose="020B0604020202020204"/>
            </a:endParaRPr>
          </a:p>
          <a:p>
            <a:pPr algn="ctr" defTabSz="457063"/>
            <a:r>
              <a:rPr lang="en-US" sz="1600" dirty="0">
                <a:solidFill>
                  <a:schemeClr val="accent2"/>
                </a:solidFill>
                <a:latin typeface="Arial" panose="020B0604020202020204"/>
              </a:rPr>
              <a:t>Trump Administration issued final rule to ban rebates in Part D </a:t>
            </a:r>
          </a:p>
        </p:txBody>
      </p:sp>
      <p:sp>
        <p:nvSpPr>
          <p:cNvPr id="40" name="TextBox 39">
            <a:extLst>
              <a:ext uri="{FF2B5EF4-FFF2-40B4-BE49-F238E27FC236}">
                <a16:creationId xmlns:a16="http://schemas.microsoft.com/office/drawing/2014/main" id="{C4EA1239-B7C4-4258-A03B-D00FC2BDBC3C}"/>
              </a:ext>
            </a:extLst>
          </p:cNvPr>
          <p:cNvSpPr txBox="1"/>
          <p:nvPr/>
        </p:nvSpPr>
        <p:spPr>
          <a:xfrm>
            <a:off x="995620" y="4852600"/>
            <a:ext cx="2278434" cy="1138645"/>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defTabSz="457063"/>
            <a:r>
              <a:rPr lang="en-US" sz="1999" b="1" dirty="0">
                <a:solidFill>
                  <a:schemeClr val="accent2"/>
                </a:solidFill>
                <a:latin typeface="Arial" panose="020B0604020202020204"/>
              </a:rPr>
              <a:t>July</a:t>
            </a:r>
            <a:endParaRPr lang="en-US" sz="1600" b="1" dirty="0">
              <a:solidFill>
                <a:schemeClr val="accent2"/>
              </a:solidFill>
              <a:latin typeface="Arial" panose="020B0604020202020204"/>
            </a:endParaRPr>
          </a:p>
          <a:p>
            <a:pPr algn="ctr" defTabSz="457063"/>
            <a:r>
              <a:rPr lang="en-US" sz="1600" dirty="0">
                <a:solidFill>
                  <a:schemeClr val="accent2"/>
                </a:solidFill>
                <a:latin typeface="Arial" panose="020B0604020202020204"/>
              </a:rPr>
              <a:t>Trump Administration withdrew proposed rebate rule</a:t>
            </a:r>
          </a:p>
        </p:txBody>
      </p:sp>
      <p:cxnSp>
        <p:nvCxnSpPr>
          <p:cNvPr id="44" name="Straight Connector 43">
            <a:extLst>
              <a:ext uri="{FF2B5EF4-FFF2-40B4-BE49-F238E27FC236}">
                <a16:creationId xmlns:a16="http://schemas.microsoft.com/office/drawing/2014/main" id="{A540A45A-A1E1-407B-A9FC-2EA90A3DC146}"/>
              </a:ext>
            </a:extLst>
          </p:cNvPr>
          <p:cNvCxnSpPr>
            <a:cxnSpLocks/>
          </p:cNvCxnSpPr>
          <p:nvPr/>
        </p:nvCxnSpPr>
        <p:spPr>
          <a:xfrm flipH="1">
            <a:off x="2152873" y="4562553"/>
            <a:ext cx="1" cy="365760"/>
          </a:xfrm>
          <a:prstGeom prst="line">
            <a:avLst/>
          </a:prstGeom>
          <a:ln w="57150">
            <a:solidFill>
              <a:schemeClr val="accent3"/>
            </a:solidFill>
          </a:ln>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F8E1B90F-4137-43A3-BEC6-1E7086AAF829}"/>
              </a:ext>
            </a:extLst>
          </p:cNvPr>
          <p:cNvSpPr txBox="1"/>
          <p:nvPr/>
        </p:nvSpPr>
        <p:spPr>
          <a:xfrm>
            <a:off x="5899012" y="3085481"/>
            <a:ext cx="2357236" cy="1138645"/>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defTabSz="457063"/>
            <a:r>
              <a:rPr lang="en-US" sz="1999" b="1" dirty="0">
                <a:solidFill>
                  <a:schemeClr val="accent2"/>
                </a:solidFill>
                <a:latin typeface="Arial" panose="020B0604020202020204"/>
              </a:rPr>
              <a:t>Mar</a:t>
            </a:r>
            <a:endParaRPr lang="en-US" sz="1600" b="1" dirty="0">
              <a:solidFill>
                <a:schemeClr val="accent2"/>
              </a:solidFill>
              <a:latin typeface="Arial" panose="020B0604020202020204"/>
            </a:endParaRPr>
          </a:p>
          <a:p>
            <a:pPr algn="ctr" defTabSz="457063"/>
            <a:r>
              <a:rPr lang="en-US" sz="1600" dirty="0">
                <a:solidFill>
                  <a:schemeClr val="accent2"/>
                </a:solidFill>
              </a:rPr>
              <a:t>Biden Administration delayed implementation of rebate rule to 2023</a:t>
            </a:r>
            <a:endParaRPr lang="en-US" sz="1600" dirty="0">
              <a:solidFill>
                <a:schemeClr val="accent2"/>
              </a:solidFill>
              <a:latin typeface="Arial" panose="020B0604020202020204"/>
            </a:endParaRPr>
          </a:p>
        </p:txBody>
      </p:sp>
      <p:sp>
        <p:nvSpPr>
          <p:cNvPr id="55" name="TextBox 54">
            <a:extLst>
              <a:ext uri="{FF2B5EF4-FFF2-40B4-BE49-F238E27FC236}">
                <a16:creationId xmlns:a16="http://schemas.microsoft.com/office/drawing/2014/main" id="{E2C384DB-E04D-4C25-BD47-26808068E2F1}"/>
              </a:ext>
            </a:extLst>
          </p:cNvPr>
          <p:cNvSpPr txBox="1"/>
          <p:nvPr/>
        </p:nvSpPr>
        <p:spPr>
          <a:xfrm>
            <a:off x="6322854" y="4852600"/>
            <a:ext cx="2438001" cy="1384866"/>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defTabSz="457063"/>
            <a:r>
              <a:rPr lang="en-US" sz="1999" b="1" dirty="0">
                <a:solidFill>
                  <a:schemeClr val="accent2"/>
                </a:solidFill>
                <a:latin typeface="Arial" panose="020B0604020202020204"/>
              </a:rPr>
              <a:t>Nov</a:t>
            </a:r>
            <a:endParaRPr lang="en-US" sz="1600" b="1" dirty="0">
              <a:solidFill>
                <a:schemeClr val="accent2"/>
              </a:solidFill>
              <a:latin typeface="Arial" panose="020B0604020202020204"/>
            </a:endParaRPr>
          </a:p>
          <a:p>
            <a:pPr algn="ctr" defTabSz="457063"/>
            <a:r>
              <a:rPr lang="en-US" sz="1600" dirty="0">
                <a:solidFill>
                  <a:schemeClr val="accent2"/>
                </a:solidFill>
              </a:rPr>
              <a:t>Infrastructure Investment and Jobs Act delays implementation from 2023 until 2026</a:t>
            </a:r>
          </a:p>
        </p:txBody>
      </p:sp>
      <p:cxnSp>
        <p:nvCxnSpPr>
          <p:cNvPr id="57" name="Straight Connector 56">
            <a:extLst>
              <a:ext uri="{FF2B5EF4-FFF2-40B4-BE49-F238E27FC236}">
                <a16:creationId xmlns:a16="http://schemas.microsoft.com/office/drawing/2014/main" id="{4C919302-CD68-4E2A-8A39-167049FE6ABC}"/>
              </a:ext>
            </a:extLst>
          </p:cNvPr>
          <p:cNvCxnSpPr>
            <a:cxnSpLocks/>
          </p:cNvCxnSpPr>
          <p:nvPr/>
        </p:nvCxnSpPr>
        <p:spPr>
          <a:xfrm>
            <a:off x="3100678" y="2398677"/>
            <a:ext cx="0" cy="2113646"/>
          </a:xfrm>
          <a:prstGeom prst="line">
            <a:avLst/>
          </a:prstGeom>
          <a:ln w="38100">
            <a:solidFill>
              <a:schemeClr val="accent3"/>
            </a:solidFill>
            <a:prstDash val="sysDot"/>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ECFCD8A0-7023-4890-9C33-D0C11436A6E4}"/>
              </a:ext>
            </a:extLst>
          </p:cNvPr>
          <p:cNvCxnSpPr>
            <a:cxnSpLocks/>
          </p:cNvCxnSpPr>
          <p:nvPr/>
        </p:nvCxnSpPr>
        <p:spPr>
          <a:xfrm>
            <a:off x="5740269" y="2398677"/>
            <a:ext cx="0" cy="2113646"/>
          </a:xfrm>
          <a:prstGeom prst="line">
            <a:avLst/>
          </a:prstGeom>
          <a:ln w="38100">
            <a:solidFill>
              <a:schemeClr val="accent3"/>
            </a:solidFill>
            <a:prstDash val="sysDot"/>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2F2537C0-A359-4E6A-BDAD-F2E9EEA7573B}"/>
              </a:ext>
            </a:extLst>
          </p:cNvPr>
          <p:cNvSpPr>
            <a:spLocks noGrp="1"/>
          </p:cNvSpPr>
          <p:nvPr>
            <p:ph type="title"/>
          </p:nvPr>
        </p:nvSpPr>
        <p:spPr>
          <a:xfrm>
            <a:off x="-94931" y="516411"/>
            <a:ext cx="12391390" cy="860136"/>
          </a:xfrm>
        </p:spPr>
        <p:txBody>
          <a:bodyPr/>
          <a:lstStyle/>
          <a:p>
            <a:pPr algn="ctr"/>
            <a:r>
              <a:rPr lang="en-US" sz="3000" dirty="0"/>
              <a:t>Delays Implementation of the Trump Administration’s Rebate Rule</a:t>
            </a:r>
          </a:p>
        </p:txBody>
      </p:sp>
      <p:sp>
        <p:nvSpPr>
          <p:cNvPr id="25" name="TextBox 24">
            <a:extLst>
              <a:ext uri="{FF2B5EF4-FFF2-40B4-BE49-F238E27FC236}">
                <a16:creationId xmlns:a16="http://schemas.microsoft.com/office/drawing/2014/main" id="{5BE8BA37-FF3E-4911-B807-6A17E83F0B04}"/>
              </a:ext>
            </a:extLst>
          </p:cNvPr>
          <p:cNvSpPr txBox="1"/>
          <p:nvPr/>
        </p:nvSpPr>
        <p:spPr>
          <a:xfrm>
            <a:off x="8398971" y="2363359"/>
            <a:ext cx="1097280" cy="510778"/>
          </a:xfrm>
          <a:prstGeom prst="roundRect">
            <a:avLst/>
          </a:prstGeom>
          <a:solidFill>
            <a:schemeClr val="accent3"/>
          </a:solidFill>
        </p:spPr>
        <p:txBody>
          <a:bodyPr wrap="square" rtlCol="0">
            <a:spAutoFit/>
          </a:bodyPr>
          <a:lstStyle/>
          <a:p>
            <a:pPr algn="ctr" defTabSz="457063"/>
            <a:r>
              <a:rPr lang="en-US" sz="2400" b="1" dirty="0">
                <a:solidFill>
                  <a:prstClr val="white"/>
                </a:solidFill>
                <a:latin typeface="Arial" panose="020B0604020202020204"/>
              </a:rPr>
              <a:t>2022</a:t>
            </a:r>
          </a:p>
        </p:txBody>
      </p:sp>
      <p:cxnSp>
        <p:nvCxnSpPr>
          <p:cNvPr id="26" name="Straight Connector 25">
            <a:extLst>
              <a:ext uri="{FF2B5EF4-FFF2-40B4-BE49-F238E27FC236}">
                <a16:creationId xmlns:a16="http://schemas.microsoft.com/office/drawing/2014/main" id="{92384069-C46F-4109-8C88-BB4E179D903E}"/>
              </a:ext>
            </a:extLst>
          </p:cNvPr>
          <p:cNvCxnSpPr>
            <a:cxnSpLocks/>
          </p:cNvCxnSpPr>
          <p:nvPr/>
        </p:nvCxnSpPr>
        <p:spPr>
          <a:xfrm>
            <a:off x="8427525" y="2400605"/>
            <a:ext cx="0" cy="2113646"/>
          </a:xfrm>
          <a:prstGeom prst="line">
            <a:avLst/>
          </a:prstGeom>
          <a:ln w="38100">
            <a:solidFill>
              <a:schemeClr val="accent3"/>
            </a:solidFill>
            <a:prstDash val="sysDot"/>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EA7DF1B7-EF7E-4599-9D96-C457767B9D46}"/>
              </a:ext>
            </a:extLst>
          </p:cNvPr>
          <p:cNvCxnSpPr>
            <a:cxnSpLocks/>
          </p:cNvCxnSpPr>
          <p:nvPr/>
        </p:nvCxnSpPr>
        <p:spPr>
          <a:xfrm flipH="1">
            <a:off x="10077841" y="4125212"/>
            <a:ext cx="1" cy="365760"/>
          </a:xfrm>
          <a:prstGeom prst="line">
            <a:avLst/>
          </a:prstGeom>
          <a:ln w="57150">
            <a:solidFill>
              <a:schemeClr val="accent3"/>
            </a:solidFill>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56C4E6C5-B34D-40FC-AFC7-AC052DFA233A}"/>
              </a:ext>
            </a:extLst>
          </p:cNvPr>
          <p:cNvSpPr txBox="1"/>
          <p:nvPr/>
        </p:nvSpPr>
        <p:spPr>
          <a:xfrm>
            <a:off x="8598802" y="3085481"/>
            <a:ext cx="2962333" cy="1138645"/>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defTabSz="457063"/>
            <a:r>
              <a:rPr lang="en-US" sz="1999" b="1" dirty="0">
                <a:solidFill>
                  <a:schemeClr val="accent2"/>
                </a:solidFill>
                <a:latin typeface="Arial" panose="020B0604020202020204"/>
              </a:rPr>
              <a:t>June</a:t>
            </a:r>
          </a:p>
          <a:p>
            <a:pPr algn="ctr" defTabSz="457063"/>
            <a:r>
              <a:rPr lang="en-US" sz="1600" dirty="0">
                <a:solidFill>
                  <a:schemeClr val="accent2"/>
                </a:solidFill>
                <a:latin typeface="Arial" panose="020B0604020202020204"/>
              </a:rPr>
              <a:t>Bipartisan Safer Communities Act delays implementation from 2026 to 2027</a:t>
            </a:r>
          </a:p>
        </p:txBody>
      </p:sp>
      <p:cxnSp>
        <p:nvCxnSpPr>
          <p:cNvPr id="31" name="Straight Connector 30">
            <a:extLst>
              <a:ext uri="{FF2B5EF4-FFF2-40B4-BE49-F238E27FC236}">
                <a16:creationId xmlns:a16="http://schemas.microsoft.com/office/drawing/2014/main" id="{355F1FDC-A507-4BAF-AF74-1C1B1796FA2A}"/>
              </a:ext>
            </a:extLst>
          </p:cNvPr>
          <p:cNvCxnSpPr>
            <a:cxnSpLocks/>
          </p:cNvCxnSpPr>
          <p:nvPr/>
        </p:nvCxnSpPr>
        <p:spPr>
          <a:xfrm flipH="1">
            <a:off x="10330391" y="4576055"/>
            <a:ext cx="1" cy="365760"/>
          </a:xfrm>
          <a:prstGeom prst="line">
            <a:avLst/>
          </a:prstGeom>
          <a:ln w="57150">
            <a:solidFill>
              <a:schemeClr val="accent3"/>
            </a:solidFill>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CD171761-6DB2-4279-ACC9-E249162DAE32}"/>
              </a:ext>
            </a:extLst>
          </p:cNvPr>
          <p:cNvSpPr txBox="1"/>
          <p:nvPr/>
        </p:nvSpPr>
        <p:spPr>
          <a:xfrm>
            <a:off x="9067345" y="4852600"/>
            <a:ext cx="2564180" cy="1138645"/>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pPr algn="ctr" defTabSz="457063"/>
            <a:r>
              <a:rPr lang="en-US" sz="1999" b="1" dirty="0">
                <a:solidFill>
                  <a:schemeClr val="bg2"/>
                </a:solidFill>
                <a:latin typeface="Arial" panose="020B0604020202020204"/>
              </a:rPr>
              <a:t>July</a:t>
            </a:r>
            <a:endParaRPr lang="en-US" sz="1600" dirty="0">
              <a:solidFill>
                <a:schemeClr val="bg2"/>
              </a:solidFill>
            </a:endParaRPr>
          </a:p>
          <a:p>
            <a:pPr algn="ctr" defTabSz="457063"/>
            <a:r>
              <a:rPr lang="en-US" sz="1600" dirty="0">
                <a:solidFill>
                  <a:schemeClr val="bg2"/>
                </a:solidFill>
              </a:rPr>
              <a:t>Inflation Reduction Act further delays rebate rule implementation </a:t>
            </a:r>
            <a:r>
              <a:rPr lang="en-US" sz="1600" b="1" dirty="0">
                <a:solidFill>
                  <a:schemeClr val="bg2"/>
                </a:solidFill>
              </a:rPr>
              <a:t>to 2032</a:t>
            </a:r>
          </a:p>
        </p:txBody>
      </p:sp>
      <p:sp>
        <p:nvSpPr>
          <p:cNvPr id="35" name="TextBox 34">
            <a:extLst>
              <a:ext uri="{FF2B5EF4-FFF2-40B4-BE49-F238E27FC236}">
                <a16:creationId xmlns:a16="http://schemas.microsoft.com/office/drawing/2014/main" id="{710A25B1-D502-4BE9-8204-5A49FD73858A}"/>
              </a:ext>
            </a:extLst>
          </p:cNvPr>
          <p:cNvSpPr txBox="1"/>
          <p:nvPr/>
        </p:nvSpPr>
        <p:spPr>
          <a:xfrm>
            <a:off x="362081" y="1095806"/>
            <a:ext cx="11502626" cy="1107996"/>
          </a:xfrm>
          <a:prstGeom prst="rect">
            <a:avLst/>
          </a:prstGeom>
          <a:solidFill>
            <a:schemeClr val="accent5"/>
          </a:solidFill>
          <a:ln w="12700">
            <a:noFill/>
          </a:ln>
          <a:effectLst>
            <a:outerShdw blurRad="50800" dist="38100" dir="2700000" algn="tl" rotWithShape="0">
              <a:prstClr val="black">
                <a:alpha val="40000"/>
              </a:prstClr>
            </a:outerShdw>
          </a:effectLst>
        </p:spPr>
        <p:txBody>
          <a:bodyPr wrap="square" rtlCol="0">
            <a:spAutoFit/>
          </a:bodyPr>
          <a:lstStyle/>
          <a:p>
            <a:pPr algn="ctr"/>
            <a:r>
              <a:rPr lang="en-US" b="1" i="1" dirty="0"/>
              <a:t>What is the Rebate Rule?</a:t>
            </a:r>
            <a:endParaRPr lang="en-US" dirty="0"/>
          </a:p>
          <a:p>
            <a:pPr algn="ctr"/>
            <a:r>
              <a:rPr lang="en-US" sz="1600" dirty="0"/>
              <a:t>It would eliminate rebates negotiated between drug manufacturers and pharmacy benefit managers (PBMs) or health plan sponsors in Medicare Part D by removing the safe harbor protection currently extended to these rebate arrangements under the federal anti-kickback statute. The rule was estimated to result in higher Medicare spending and higher Part D premiums.</a:t>
            </a:r>
          </a:p>
        </p:txBody>
      </p:sp>
    </p:spTree>
    <p:extLst>
      <p:ext uri="{BB962C8B-B14F-4D97-AF65-F5344CB8AC3E}">
        <p14:creationId xmlns:p14="http://schemas.microsoft.com/office/powerpoint/2010/main" val="778611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4CA0A8C7-CD51-4D7C-8ACA-DF006CA0EDB8}"/>
              </a:ext>
            </a:extLst>
          </p:cNvPr>
          <p:cNvSpPr/>
          <p:nvPr/>
        </p:nvSpPr>
        <p:spPr>
          <a:xfrm>
            <a:off x="4247475" y="3805237"/>
            <a:ext cx="2342677" cy="473352"/>
          </a:xfrm>
          <a:prstGeom prst="roundRect">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E364FB27-6B7A-462F-AF26-8EF1403022C0}"/>
              </a:ext>
            </a:extLst>
          </p:cNvPr>
          <p:cNvSpPr/>
          <p:nvPr/>
        </p:nvSpPr>
        <p:spPr>
          <a:xfrm>
            <a:off x="1608668" y="3814453"/>
            <a:ext cx="2342677" cy="473352"/>
          </a:xfrm>
          <a:prstGeom prst="roundRect">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74A68A3C-72FB-460F-900C-906C27658154}"/>
              </a:ext>
            </a:extLst>
          </p:cNvPr>
          <p:cNvSpPr>
            <a:spLocks noGrp="1"/>
          </p:cNvSpPr>
          <p:nvPr>
            <p:ph idx="1"/>
          </p:nvPr>
        </p:nvSpPr>
        <p:spPr>
          <a:xfrm>
            <a:off x="1543848" y="3814925"/>
            <a:ext cx="2464268" cy="1980736"/>
          </a:xfrm>
        </p:spPr>
        <p:txBody>
          <a:bodyPr/>
          <a:lstStyle/>
          <a:p>
            <a:pPr marL="0" indent="0" algn="ctr">
              <a:spcAft>
                <a:spcPts val="0"/>
              </a:spcAft>
              <a:buNone/>
            </a:pPr>
            <a:r>
              <a:rPr lang="en-US" sz="2400" b="1" dirty="0">
                <a:solidFill>
                  <a:schemeClr val="bg1"/>
                </a:solidFill>
              </a:rPr>
              <a:t>1.3 million* </a:t>
            </a:r>
            <a:br>
              <a:rPr lang="en-US" sz="2400" b="1" dirty="0">
                <a:solidFill>
                  <a:schemeClr val="bg1"/>
                </a:solidFill>
              </a:rPr>
            </a:br>
            <a:endParaRPr lang="en-US" sz="400" b="1" dirty="0">
              <a:solidFill>
                <a:schemeClr val="bg1"/>
              </a:solidFill>
            </a:endParaRPr>
          </a:p>
          <a:p>
            <a:pPr marL="0" indent="0" algn="ctr">
              <a:buNone/>
            </a:pPr>
            <a:r>
              <a:rPr lang="en-US" sz="2000" dirty="0"/>
              <a:t>had spending above </a:t>
            </a:r>
            <a:br>
              <a:rPr lang="en-US" sz="2000" dirty="0"/>
            </a:br>
            <a:r>
              <a:rPr lang="en-US" sz="2000" dirty="0"/>
              <a:t>the catastrophic coverage threshold </a:t>
            </a:r>
          </a:p>
        </p:txBody>
      </p:sp>
      <p:sp>
        <p:nvSpPr>
          <p:cNvPr id="3" name="Text Placeholder 2">
            <a:extLst>
              <a:ext uri="{FF2B5EF4-FFF2-40B4-BE49-F238E27FC236}">
                <a16:creationId xmlns:a16="http://schemas.microsoft.com/office/drawing/2014/main" id="{F1C2A0E8-47D6-42F3-922C-410326D2D3C3}"/>
              </a:ext>
            </a:extLst>
          </p:cNvPr>
          <p:cNvSpPr>
            <a:spLocks noGrp="1"/>
          </p:cNvSpPr>
          <p:nvPr>
            <p:ph type="body" sz="quarter" idx="10"/>
          </p:nvPr>
        </p:nvSpPr>
        <p:spPr>
          <a:xfrm>
            <a:off x="539562" y="5878524"/>
            <a:ext cx="10240087" cy="686761"/>
          </a:xfrm>
        </p:spPr>
        <p:txBody>
          <a:bodyPr/>
          <a:lstStyle/>
          <a:p>
            <a:r>
              <a:rPr lang="en-US" dirty="0"/>
              <a:t>NOTE: *Reflects Part D enrollees without low-income subsidies. Estimates of beneficiaries potentially affected by these provisions are likely to be conservative because they are based on 2020 data and do not reflect increases in drug spending from 2020 to the year of implementation, growth in the population, or any increase in drug use and spending attributable to reduced financial barriers. </a:t>
            </a:r>
          </a:p>
          <a:p>
            <a:r>
              <a:rPr lang="en-US" dirty="0"/>
              <a:t>SOURCE: KFF, “How Would the Prescription Drug Provisions in the Senate Reconciliation Proposal Affect Medicare Beneficiaries?” July 2022.</a:t>
            </a:r>
          </a:p>
        </p:txBody>
      </p:sp>
      <p:sp>
        <p:nvSpPr>
          <p:cNvPr id="4" name="Title 3">
            <a:extLst>
              <a:ext uri="{FF2B5EF4-FFF2-40B4-BE49-F238E27FC236}">
                <a16:creationId xmlns:a16="http://schemas.microsoft.com/office/drawing/2014/main" id="{CD2E9E63-5800-4C15-A008-19BA84C8EEF8}"/>
              </a:ext>
            </a:extLst>
          </p:cNvPr>
          <p:cNvSpPr>
            <a:spLocks noGrp="1"/>
          </p:cNvSpPr>
          <p:nvPr>
            <p:ph type="title"/>
          </p:nvPr>
        </p:nvSpPr>
        <p:spPr>
          <a:xfrm>
            <a:off x="468314" y="504540"/>
            <a:ext cx="11264900" cy="860136"/>
          </a:xfrm>
        </p:spPr>
        <p:txBody>
          <a:bodyPr/>
          <a:lstStyle/>
          <a:p>
            <a:pPr algn="ctr"/>
            <a:r>
              <a:rPr lang="en-US" dirty="0"/>
              <a:t>Number of Medicare Beneficiaries Potentially Affected by </a:t>
            </a:r>
            <a:br>
              <a:rPr lang="en-US" dirty="0"/>
            </a:br>
            <a:r>
              <a:rPr lang="en-US" dirty="0"/>
              <a:t>Selected Provisions in the Inflation Reduction Act</a:t>
            </a:r>
          </a:p>
        </p:txBody>
      </p:sp>
      <p:sp>
        <p:nvSpPr>
          <p:cNvPr id="9" name="Content Placeholder 1">
            <a:extLst>
              <a:ext uri="{FF2B5EF4-FFF2-40B4-BE49-F238E27FC236}">
                <a16:creationId xmlns:a16="http://schemas.microsoft.com/office/drawing/2014/main" id="{E72EEF2A-E074-4D76-AD46-AA6A098207BB}"/>
              </a:ext>
            </a:extLst>
          </p:cNvPr>
          <p:cNvSpPr txBox="1">
            <a:spLocks/>
          </p:cNvSpPr>
          <p:nvPr/>
        </p:nvSpPr>
        <p:spPr>
          <a:xfrm>
            <a:off x="4331997" y="3831979"/>
            <a:ext cx="2220559" cy="1980737"/>
          </a:xfrm>
          <a:prstGeom prst="rect">
            <a:avLst/>
          </a:prstGeom>
        </p:spPr>
        <p:txBody>
          <a:bodyPr/>
          <a:lstStyle>
            <a:lvl1pPr marL="445770" indent="-285750" algn="l" defTabSz="457200" rtl="0" eaLnBrk="1" latinLnBrk="0" hangingPunct="1">
              <a:spcBef>
                <a:spcPts val="0"/>
              </a:spcBef>
              <a:spcAft>
                <a:spcPts val="600"/>
              </a:spcAft>
              <a:buClr>
                <a:srgbClr val="0076C4"/>
              </a:buClr>
              <a:buFont typeface="Arial" panose="020B0604020202020204" pitchFamily="34" charset="0"/>
              <a:buChar char="•"/>
              <a:defRPr sz="1800" kern="1200" baseline="0">
                <a:solidFill>
                  <a:schemeClr val="tx1"/>
                </a:solidFill>
                <a:latin typeface="+mn-lt"/>
                <a:ea typeface="+mn-ea"/>
                <a:cs typeface="+mn-cs"/>
              </a:defRPr>
            </a:lvl1pPr>
            <a:lvl2pPr marL="742950" indent="-182880" algn="l" defTabSz="457200" rtl="0" eaLnBrk="1" latinLnBrk="0" hangingPunct="1">
              <a:spcBef>
                <a:spcPts val="0"/>
              </a:spcBef>
              <a:spcAft>
                <a:spcPts val="600"/>
              </a:spcAft>
              <a:buClr>
                <a:srgbClr val="0076C4"/>
              </a:buClr>
              <a:buFont typeface="Arial" panose="020B0604020202020204" pitchFamily="34" charset="0"/>
              <a:buChar char="‒"/>
              <a:defRPr sz="1800" kern="1200">
                <a:solidFill>
                  <a:schemeClr val="tx1"/>
                </a:solidFill>
                <a:latin typeface="+mn-lt"/>
                <a:ea typeface="+mn-ea"/>
                <a:cs typeface="+mn-cs"/>
              </a:defRPr>
            </a:lvl2pPr>
            <a:lvl3pPr marL="1143000" indent="-182880" algn="l" defTabSz="457200" rtl="0" eaLnBrk="1" latinLnBrk="0" hangingPunct="1">
              <a:spcBef>
                <a:spcPts val="0"/>
              </a:spcBef>
              <a:spcAft>
                <a:spcPts val="600"/>
              </a:spcAft>
              <a:buClr>
                <a:srgbClr val="0076C4"/>
              </a:buClr>
              <a:buFont typeface="Arial"/>
              <a:buChar char="•"/>
              <a:defRPr sz="1800" kern="1200">
                <a:solidFill>
                  <a:schemeClr val="tx1"/>
                </a:solidFill>
                <a:latin typeface="+mn-lt"/>
                <a:ea typeface="+mn-ea"/>
                <a:cs typeface="+mn-cs"/>
              </a:defRPr>
            </a:lvl3pPr>
            <a:lvl4pPr marL="1600200" indent="-182880" algn="l" defTabSz="457200" rtl="0" eaLnBrk="1" latinLnBrk="0" hangingPunct="1">
              <a:spcBef>
                <a:spcPts val="0"/>
              </a:spcBef>
              <a:spcAft>
                <a:spcPts val="600"/>
              </a:spcAft>
              <a:buClr>
                <a:srgbClr val="0076C4"/>
              </a:buClr>
              <a:buFont typeface="Arial" panose="020B0604020202020204" pitchFamily="34" charset="0"/>
              <a:buChar char="‒"/>
              <a:defRPr sz="1800" kern="1200">
                <a:solidFill>
                  <a:schemeClr val="tx1"/>
                </a:solidFill>
                <a:latin typeface="+mn-lt"/>
                <a:ea typeface="+mn-ea"/>
                <a:cs typeface="+mn-cs"/>
              </a:defRPr>
            </a:lvl4pPr>
            <a:lvl5pPr marL="2057400" indent="-182880" algn="l" defTabSz="457200" rtl="0" eaLnBrk="1" latinLnBrk="0" hangingPunct="1">
              <a:spcBef>
                <a:spcPts val="0"/>
              </a:spcBef>
              <a:spcAft>
                <a:spcPts val="600"/>
              </a:spcAft>
              <a:buClr>
                <a:srgbClr val="0076C4"/>
              </a:buClr>
              <a:buFont typeface="Arial"/>
              <a:buChar char="•"/>
              <a:defRPr sz="1800" kern="1200">
                <a:solidFill>
                  <a:srgbClr val="5556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Aft>
                <a:spcPts val="0"/>
              </a:spcAft>
              <a:buFont typeface="Arial" panose="020B0604020202020204" pitchFamily="34" charset="0"/>
              <a:buNone/>
            </a:pPr>
            <a:r>
              <a:rPr lang="en-US" sz="2400" b="1" dirty="0">
                <a:solidFill>
                  <a:schemeClr val="bg1"/>
                </a:solidFill>
              </a:rPr>
              <a:t>1.4 million* </a:t>
            </a:r>
            <a:br>
              <a:rPr lang="en-US" sz="2400" b="1" dirty="0">
                <a:solidFill>
                  <a:schemeClr val="bg1"/>
                </a:solidFill>
              </a:rPr>
            </a:br>
            <a:endParaRPr lang="en-US" sz="400" b="1" dirty="0">
              <a:solidFill>
                <a:schemeClr val="bg1"/>
              </a:solidFill>
            </a:endParaRPr>
          </a:p>
          <a:p>
            <a:pPr marL="0" indent="0" algn="ctr">
              <a:buFont typeface="Arial" panose="020B0604020202020204" pitchFamily="34" charset="0"/>
              <a:buNone/>
            </a:pPr>
            <a:r>
              <a:rPr lang="en-US" sz="2000" dirty="0"/>
              <a:t>had annual out-of-pocket drug spending of $2,000 or more</a:t>
            </a:r>
          </a:p>
        </p:txBody>
      </p:sp>
      <p:sp>
        <p:nvSpPr>
          <p:cNvPr id="12" name="Rectangle: Rounded Corners 11">
            <a:extLst>
              <a:ext uri="{FF2B5EF4-FFF2-40B4-BE49-F238E27FC236}">
                <a16:creationId xmlns:a16="http://schemas.microsoft.com/office/drawing/2014/main" id="{72399424-D104-4A97-A8B6-6DB3F03BEF9C}"/>
              </a:ext>
            </a:extLst>
          </p:cNvPr>
          <p:cNvSpPr/>
          <p:nvPr/>
        </p:nvSpPr>
        <p:spPr>
          <a:xfrm>
            <a:off x="6951829" y="3819771"/>
            <a:ext cx="2342677" cy="473352"/>
          </a:xfrm>
          <a:prstGeom prst="roundRect">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Content Placeholder 1">
            <a:extLst>
              <a:ext uri="{FF2B5EF4-FFF2-40B4-BE49-F238E27FC236}">
                <a16:creationId xmlns:a16="http://schemas.microsoft.com/office/drawing/2014/main" id="{07899995-1D08-4C6A-824F-41CE9F94F63F}"/>
              </a:ext>
            </a:extLst>
          </p:cNvPr>
          <p:cNvSpPr txBox="1">
            <a:spLocks/>
          </p:cNvSpPr>
          <p:nvPr/>
        </p:nvSpPr>
        <p:spPr>
          <a:xfrm>
            <a:off x="6959329" y="3846513"/>
            <a:ext cx="2323302" cy="1600984"/>
          </a:xfrm>
          <a:prstGeom prst="rect">
            <a:avLst/>
          </a:prstGeom>
        </p:spPr>
        <p:txBody>
          <a:bodyPr/>
          <a:lstStyle>
            <a:lvl1pPr marL="445770" indent="-285750" algn="l" defTabSz="457200" rtl="0" eaLnBrk="1" latinLnBrk="0" hangingPunct="1">
              <a:spcBef>
                <a:spcPts val="0"/>
              </a:spcBef>
              <a:spcAft>
                <a:spcPts val="600"/>
              </a:spcAft>
              <a:buClr>
                <a:srgbClr val="0076C4"/>
              </a:buClr>
              <a:buFont typeface="Arial" panose="020B0604020202020204" pitchFamily="34" charset="0"/>
              <a:buChar char="•"/>
              <a:defRPr sz="1800" kern="1200" baseline="0">
                <a:solidFill>
                  <a:schemeClr val="tx1"/>
                </a:solidFill>
                <a:latin typeface="+mn-lt"/>
                <a:ea typeface="+mn-ea"/>
                <a:cs typeface="+mn-cs"/>
              </a:defRPr>
            </a:lvl1pPr>
            <a:lvl2pPr marL="742950" indent="-182880" algn="l" defTabSz="457200" rtl="0" eaLnBrk="1" latinLnBrk="0" hangingPunct="1">
              <a:spcBef>
                <a:spcPts val="0"/>
              </a:spcBef>
              <a:spcAft>
                <a:spcPts val="600"/>
              </a:spcAft>
              <a:buClr>
                <a:srgbClr val="0076C4"/>
              </a:buClr>
              <a:buFont typeface="Arial" panose="020B0604020202020204" pitchFamily="34" charset="0"/>
              <a:buChar char="‒"/>
              <a:defRPr sz="1800" kern="1200">
                <a:solidFill>
                  <a:schemeClr val="tx1"/>
                </a:solidFill>
                <a:latin typeface="+mn-lt"/>
                <a:ea typeface="+mn-ea"/>
                <a:cs typeface="+mn-cs"/>
              </a:defRPr>
            </a:lvl2pPr>
            <a:lvl3pPr marL="1143000" indent="-182880" algn="l" defTabSz="457200" rtl="0" eaLnBrk="1" latinLnBrk="0" hangingPunct="1">
              <a:spcBef>
                <a:spcPts val="0"/>
              </a:spcBef>
              <a:spcAft>
                <a:spcPts val="600"/>
              </a:spcAft>
              <a:buClr>
                <a:srgbClr val="0076C4"/>
              </a:buClr>
              <a:buFont typeface="Arial"/>
              <a:buChar char="•"/>
              <a:defRPr sz="1800" kern="1200">
                <a:solidFill>
                  <a:schemeClr val="tx1"/>
                </a:solidFill>
                <a:latin typeface="+mn-lt"/>
                <a:ea typeface="+mn-ea"/>
                <a:cs typeface="+mn-cs"/>
              </a:defRPr>
            </a:lvl3pPr>
            <a:lvl4pPr marL="1600200" indent="-182880" algn="l" defTabSz="457200" rtl="0" eaLnBrk="1" latinLnBrk="0" hangingPunct="1">
              <a:spcBef>
                <a:spcPts val="0"/>
              </a:spcBef>
              <a:spcAft>
                <a:spcPts val="600"/>
              </a:spcAft>
              <a:buClr>
                <a:srgbClr val="0076C4"/>
              </a:buClr>
              <a:buFont typeface="Arial" panose="020B0604020202020204" pitchFamily="34" charset="0"/>
              <a:buChar char="‒"/>
              <a:defRPr sz="1800" kern="1200">
                <a:solidFill>
                  <a:schemeClr val="tx1"/>
                </a:solidFill>
                <a:latin typeface="+mn-lt"/>
                <a:ea typeface="+mn-ea"/>
                <a:cs typeface="+mn-cs"/>
              </a:defRPr>
            </a:lvl4pPr>
            <a:lvl5pPr marL="2057400" indent="-182880" algn="l" defTabSz="457200" rtl="0" eaLnBrk="1" latinLnBrk="0" hangingPunct="1">
              <a:spcBef>
                <a:spcPts val="0"/>
              </a:spcBef>
              <a:spcAft>
                <a:spcPts val="600"/>
              </a:spcAft>
              <a:buClr>
                <a:srgbClr val="0076C4"/>
              </a:buClr>
              <a:buFont typeface="Arial"/>
              <a:buChar char="•"/>
              <a:defRPr sz="1800" kern="1200">
                <a:solidFill>
                  <a:srgbClr val="5556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Aft>
                <a:spcPts val="0"/>
              </a:spcAft>
              <a:buFont typeface="Arial" panose="020B0604020202020204" pitchFamily="34" charset="0"/>
              <a:buNone/>
            </a:pPr>
            <a:r>
              <a:rPr lang="en-US" sz="2400" b="1" dirty="0">
                <a:solidFill>
                  <a:schemeClr val="bg1"/>
                </a:solidFill>
              </a:rPr>
              <a:t>4.1 million </a:t>
            </a:r>
            <a:br>
              <a:rPr lang="en-US" sz="2400" b="1" dirty="0">
                <a:solidFill>
                  <a:schemeClr val="bg1"/>
                </a:solidFill>
              </a:rPr>
            </a:br>
            <a:endParaRPr lang="en-US" sz="400" b="1" dirty="0">
              <a:solidFill>
                <a:schemeClr val="bg1"/>
              </a:solidFill>
            </a:endParaRPr>
          </a:p>
          <a:p>
            <a:pPr marL="0" indent="0" algn="ctr">
              <a:buFont typeface="Arial" panose="020B0604020202020204" pitchFamily="34" charset="0"/>
              <a:buNone/>
            </a:pPr>
            <a:r>
              <a:rPr lang="en-US" sz="2000" dirty="0"/>
              <a:t>received a vaccine covered under Part D</a:t>
            </a:r>
          </a:p>
        </p:txBody>
      </p:sp>
      <p:sp>
        <p:nvSpPr>
          <p:cNvPr id="17" name="Rectangle: Rounded Corners 16">
            <a:extLst>
              <a:ext uri="{FF2B5EF4-FFF2-40B4-BE49-F238E27FC236}">
                <a16:creationId xmlns:a16="http://schemas.microsoft.com/office/drawing/2014/main" id="{516303C2-65F8-446B-A68B-FB1823C7667D}"/>
              </a:ext>
            </a:extLst>
          </p:cNvPr>
          <p:cNvSpPr/>
          <p:nvPr/>
        </p:nvSpPr>
        <p:spPr>
          <a:xfrm>
            <a:off x="9687678" y="3826753"/>
            <a:ext cx="2342677" cy="457200"/>
          </a:xfrm>
          <a:prstGeom prst="roundRect">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Content Placeholder 1">
            <a:extLst>
              <a:ext uri="{FF2B5EF4-FFF2-40B4-BE49-F238E27FC236}">
                <a16:creationId xmlns:a16="http://schemas.microsoft.com/office/drawing/2014/main" id="{3ABA66DD-8DDE-401F-BB9D-C314537FB4C7}"/>
              </a:ext>
            </a:extLst>
          </p:cNvPr>
          <p:cNvSpPr txBox="1">
            <a:spLocks/>
          </p:cNvSpPr>
          <p:nvPr/>
        </p:nvSpPr>
        <p:spPr>
          <a:xfrm>
            <a:off x="9707051" y="3831979"/>
            <a:ext cx="2188888" cy="1963682"/>
          </a:xfrm>
          <a:prstGeom prst="rect">
            <a:avLst/>
          </a:prstGeom>
        </p:spPr>
        <p:txBody>
          <a:bodyPr/>
          <a:lstStyle>
            <a:lvl1pPr marL="445770" indent="-285750" algn="l" defTabSz="457200" rtl="0" eaLnBrk="1" latinLnBrk="0" hangingPunct="1">
              <a:spcBef>
                <a:spcPts val="0"/>
              </a:spcBef>
              <a:spcAft>
                <a:spcPts val="600"/>
              </a:spcAft>
              <a:buClr>
                <a:srgbClr val="0076C4"/>
              </a:buClr>
              <a:buFont typeface="Arial" panose="020B0604020202020204" pitchFamily="34" charset="0"/>
              <a:buChar char="•"/>
              <a:defRPr sz="1800" kern="1200" baseline="0">
                <a:solidFill>
                  <a:schemeClr val="tx1"/>
                </a:solidFill>
                <a:latin typeface="+mn-lt"/>
                <a:ea typeface="+mn-ea"/>
                <a:cs typeface="+mn-cs"/>
              </a:defRPr>
            </a:lvl1pPr>
            <a:lvl2pPr marL="742950" indent="-182880" algn="l" defTabSz="457200" rtl="0" eaLnBrk="1" latinLnBrk="0" hangingPunct="1">
              <a:spcBef>
                <a:spcPts val="0"/>
              </a:spcBef>
              <a:spcAft>
                <a:spcPts val="600"/>
              </a:spcAft>
              <a:buClr>
                <a:srgbClr val="0076C4"/>
              </a:buClr>
              <a:buFont typeface="Arial" panose="020B0604020202020204" pitchFamily="34" charset="0"/>
              <a:buChar char="‒"/>
              <a:defRPr sz="1800" kern="1200">
                <a:solidFill>
                  <a:schemeClr val="tx1"/>
                </a:solidFill>
                <a:latin typeface="+mn-lt"/>
                <a:ea typeface="+mn-ea"/>
                <a:cs typeface="+mn-cs"/>
              </a:defRPr>
            </a:lvl2pPr>
            <a:lvl3pPr marL="1143000" indent="-182880" algn="l" defTabSz="457200" rtl="0" eaLnBrk="1" latinLnBrk="0" hangingPunct="1">
              <a:spcBef>
                <a:spcPts val="0"/>
              </a:spcBef>
              <a:spcAft>
                <a:spcPts val="600"/>
              </a:spcAft>
              <a:buClr>
                <a:srgbClr val="0076C4"/>
              </a:buClr>
              <a:buFont typeface="Arial"/>
              <a:buChar char="•"/>
              <a:defRPr sz="1800" kern="1200">
                <a:solidFill>
                  <a:schemeClr val="tx1"/>
                </a:solidFill>
                <a:latin typeface="+mn-lt"/>
                <a:ea typeface="+mn-ea"/>
                <a:cs typeface="+mn-cs"/>
              </a:defRPr>
            </a:lvl3pPr>
            <a:lvl4pPr marL="1600200" indent="-182880" algn="l" defTabSz="457200" rtl="0" eaLnBrk="1" latinLnBrk="0" hangingPunct="1">
              <a:spcBef>
                <a:spcPts val="0"/>
              </a:spcBef>
              <a:spcAft>
                <a:spcPts val="600"/>
              </a:spcAft>
              <a:buClr>
                <a:srgbClr val="0076C4"/>
              </a:buClr>
              <a:buFont typeface="Arial" panose="020B0604020202020204" pitchFamily="34" charset="0"/>
              <a:buChar char="‒"/>
              <a:defRPr sz="1800" kern="1200">
                <a:solidFill>
                  <a:schemeClr val="tx1"/>
                </a:solidFill>
                <a:latin typeface="+mn-lt"/>
                <a:ea typeface="+mn-ea"/>
                <a:cs typeface="+mn-cs"/>
              </a:defRPr>
            </a:lvl4pPr>
            <a:lvl5pPr marL="2057400" indent="-182880" algn="l" defTabSz="457200" rtl="0" eaLnBrk="1" latinLnBrk="0" hangingPunct="1">
              <a:spcBef>
                <a:spcPts val="0"/>
              </a:spcBef>
              <a:spcAft>
                <a:spcPts val="600"/>
              </a:spcAft>
              <a:buClr>
                <a:srgbClr val="0076C4"/>
              </a:buClr>
              <a:buFont typeface="Arial"/>
              <a:buChar char="•"/>
              <a:defRPr sz="1800" kern="1200">
                <a:solidFill>
                  <a:srgbClr val="5556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Aft>
                <a:spcPts val="0"/>
              </a:spcAft>
              <a:buNone/>
            </a:pPr>
            <a:r>
              <a:rPr lang="en-US" sz="2400" b="1" dirty="0">
                <a:solidFill>
                  <a:schemeClr val="bg1"/>
                </a:solidFill>
              </a:rPr>
              <a:t>0.4 million </a:t>
            </a:r>
            <a:br>
              <a:rPr lang="en-US" sz="2400" b="1" dirty="0">
                <a:solidFill>
                  <a:schemeClr val="bg1"/>
                </a:solidFill>
              </a:rPr>
            </a:br>
            <a:endParaRPr lang="en-US" sz="400" b="1" dirty="0">
              <a:solidFill>
                <a:schemeClr val="bg1"/>
              </a:solidFill>
            </a:endParaRPr>
          </a:p>
          <a:p>
            <a:pPr marL="0" indent="0" algn="ctr">
              <a:buNone/>
            </a:pPr>
            <a:r>
              <a:rPr lang="en-US" sz="2000" dirty="0"/>
              <a:t>received partial benefits under the Low-Income Subsidy program</a:t>
            </a:r>
          </a:p>
        </p:txBody>
      </p:sp>
      <p:sp>
        <p:nvSpPr>
          <p:cNvPr id="7" name="TextBox 6">
            <a:extLst>
              <a:ext uri="{FF2B5EF4-FFF2-40B4-BE49-F238E27FC236}">
                <a16:creationId xmlns:a16="http://schemas.microsoft.com/office/drawing/2014/main" id="{D07C8905-1B7E-4AD7-8C8C-6783E591B70D}"/>
              </a:ext>
            </a:extLst>
          </p:cNvPr>
          <p:cNvSpPr txBox="1"/>
          <p:nvPr/>
        </p:nvSpPr>
        <p:spPr>
          <a:xfrm>
            <a:off x="1635817" y="1729301"/>
            <a:ext cx="2271165" cy="1920240"/>
          </a:xfrm>
          <a:prstGeom prst="roundRect">
            <a:avLst/>
          </a:prstGeom>
          <a:solidFill>
            <a:schemeClr val="accent5"/>
          </a:solidFill>
          <a:effectLst>
            <a:outerShdw blurRad="50800" dist="38100" dir="2700000" algn="tl" rotWithShape="0">
              <a:prstClr val="black">
                <a:alpha val="40000"/>
              </a:prstClr>
            </a:outerShdw>
          </a:effectLst>
        </p:spPr>
        <p:txBody>
          <a:bodyPr wrap="square" lIns="45720" tIns="45720" rIns="45720" bIns="45720" rtlCol="0" anchor="ctr">
            <a:spAutoFit/>
          </a:bodyPr>
          <a:lstStyle/>
          <a:p>
            <a:pPr algn="ctr"/>
            <a:r>
              <a:rPr lang="en-US" dirty="0"/>
              <a:t>Eliminating the 5% coinsurance requirement for </a:t>
            </a:r>
            <a:br>
              <a:rPr lang="en-US" dirty="0"/>
            </a:br>
            <a:r>
              <a:rPr lang="en-US" dirty="0"/>
              <a:t>Medicare Part D catastrophic coverage</a:t>
            </a:r>
          </a:p>
        </p:txBody>
      </p:sp>
      <p:sp>
        <p:nvSpPr>
          <p:cNvPr id="15" name="TextBox 14">
            <a:extLst>
              <a:ext uri="{FF2B5EF4-FFF2-40B4-BE49-F238E27FC236}">
                <a16:creationId xmlns:a16="http://schemas.microsoft.com/office/drawing/2014/main" id="{AA839AE9-48FD-45CA-B5E2-712069D700AE}"/>
              </a:ext>
            </a:extLst>
          </p:cNvPr>
          <p:cNvSpPr txBox="1"/>
          <p:nvPr/>
        </p:nvSpPr>
        <p:spPr>
          <a:xfrm>
            <a:off x="4309028" y="1729301"/>
            <a:ext cx="2271165" cy="1920240"/>
          </a:xfrm>
          <a:prstGeom prst="roundRect">
            <a:avLst/>
          </a:prstGeom>
          <a:solidFill>
            <a:schemeClr val="accent5"/>
          </a:solidFill>
          <a:effectLst>
            <a:outerShdw blurRad="50800" dist="38100" dir="2700000" algn="tl" rotWithShape="0">
              <a:prstClr val="black">
                <a:alpha val="40000"/>
              </a:prstClr>
            </a:outerShdw>
          </a:effectLst>
        </p:spPr>
        <p:txBody>
          <a:bodyPr wrap="square" rtlCol="0" anchor="ctr">
            <a:spAutoFit/>
          </a:bodyPr>
          <a:lstStyle/>
          <a:p>
            <a:pPr algn="ctr"/>
            <a:r>
              <a:rPr lang="en-US" dirty="0"/>
              <a:t>Capping out-of-pocket drug costs in Medicare Part D at $2,000</a:t>
            </a:r>
          </a:p>
        </p:txBody>
      </p:sp>
      <p:sp>
        <p:nvSpPr>
          <p:cNvPr id="16" name="TextBox 15">
            <a:extLst>
              <a:ext uri="{FF2B5EF4-FFF2-40B4-BE49-F238E27FC236}">
                <a16:creationId xmlns:a16="http://schemas.microsoft.com/office/drawing/2014/main" id="{311906B9-70B0-4B41-BF66-690D70172043}"/>
              </a:ext>
            </a:extLst>
          </p:cNvPr>
          <p:cNvSpPr txBox="1"/>
          <p:nvPr/>
        </p:nvSpPr>
        <p:spPr>
          <a:xfrm>
            <a:off x="6982239" y="1729301"/>
            <a:ext cx="2271165" cy="1920240"/>
          </a:xfrm>
          <a:prstGeom prst="roundRect">
            <a:avLst/>
          </a:prstGeom>
          <a:solidFill>
            <a:schemeClr val="accent5"/>
          </a:solidFill>
          <a:effectLst>
            <a:outerShdw blurRad="50800" dist="38100" dir="2700000" algn="tl" rotWithShape="0">
              <a:prstClr val="black">
                <a:alpha val="40000"/>
              </a:prstClr>
            </a:outerShdw>
          </a:effectLst>
        </p:spPr>
        <p:txBody>
          <a:bodyPr wrap="square" rtlCol="0" anchor="ctr">
            <a:spAutoFit/>
          </a:bodyPr>
          <a:lstStyle/>
          <a:p>
            <a:pPr algn="ctr"/>
            <a:r>
              <a:rPr lang="en-US" dirty="0"/>
              <a:t>Eliminating cost sharing for adult vaccines covered under Medicare Part D</a:t>
            </a:r>
          </a:p>
        </p:txBody>
      </p:sp>
      <p:sp>
        <p:nvSpPr>
          <p:cNvPr id="19" name="TextBox 18">
            <a:extLst>
              <a:ext uri="{FF2B5EF4-FFF2-40B4-BE49-F238E27FC236}">
                <a16:creationId xmlns:a16="http://schemas.microsoft.com/office/drawing/2014/main" id="{B5C693D5-7D9A-4551-82F6-9C233235B1C9}"/>
              </a:ext>
            </a:extLst>
          </p:cNvPr>
          <p:cNvSpPr txBox="1"/>
          <p:nvPr/>
        </p:nvSpPr>
        <p:spPr>
          <a:xfrm>
            <a:off x="9655450" y="1729301"/>
            <a:ext cx="2271165" cy="1920240"/>
          </a:xfrm>
          <a:prstGeom prst="roundRect">
            <a:avLst/>
          </a:prstGeom>
          <a:solidFill>
            <a:schemeClr val="accent5"/>
          </a:solidFill>
          <a:effectLst>
            <a:outerShdw blurRad="50800" dist="38100" dir="2700000" algn="tl" rotWithShape="0">
              <a:prstClr val="black">
                <a:alpha val="40000"/>
              </a:prstClr>
            </a:outerShdw>
          </a:effectLst>
        </p:spPr>
        <p:txBody>
          <a:bodyPr wrap="square" lIns="0" tIns="0" rIns="0" bIns="0" rtlCol="0" anchor="ctr">
            <a:spAutoFit/>
          </a:bodyPr>
          <a:lstStyle/>
          <a:p>
            <a:pPr algn="ctr"/>
            <a:r>
              <a:rPr lang="en-US" dirty="0"/>
              <a:t>Expanding eligibility for full benefits for </a:t>
            </a:r>
            <a:br>
              <a:rPr lang="en-US" dirty="0"/>
            </a:br>
            <a:r>
              <a:rPr lang="en-US" dirty="0"/>
              <a:t>Medicare Part D </a:t>
            </a:r>
            <a:br>
              <a:rPr lang="en-US" dirty="0"/>
            </a:br>
            <a:r>
              <a:rPr lang="en-US" dirty="0"/>
              <a:t>Low-Income Subsidies up to 150% FPL</a:t>
            </a:r>
          </a:p>
        </p:txBody>
      </p:sp>
      <p:sp>
        <p:nvSpPr>
          <p:cNvPr id="6" name="TextBox 5">
            <a:extLst>
              <a:ext uri="{FF2B5EF4-FFF2-40B4-BE49-F238E27FC236}">
                <a16:creationId xmlns:a16="http://schemas.microsoft.com/office/drawing/2014/main" id="{8D88BB7B-AB61-4EDE-94B3-54602F9417A3}"/>
              </a:ext>
            </a:extLst>
          </p:cNvPr>
          <p:cNvSpPr txBox="1"/>
          <p:nvPr/>
        </p:nvSpPr>
        <p:spPr>
          <a:xfrm>
            <a:off x="-11871" y="2443514"/>
            <a:ext cx="1504413" cy="400110"/>
          </a:xfrm>
          <a:prstGeom prst="rect">
            <a:avLst/>
          </a:prstGeom>
          <a:solidFill>
            <a:schemeClr val="bg1">
              <a:lumMod val="85000"/>
            </a:schemeClr>
          </a:solidFill>
        </p:spPr>
        <p:txBody>
          <a:bodyPr wrap="square" rtlCol="0">
            <a:spAutoFit/>
          </a:bodyPr>
          <a:lstStyle/>
          <a:p>
            <a:r>
              <a:rPr lang="en-US" sz="2000" b="1" i="1" dirty="0"/>
              <a:t>Provision</a:t>
            </a:r>
          </a:p>
        </p:txBody>
      </p:sp>
      <p:sp>
        <p:nvSpPr>
          <p:cNvPr id="20" name="TextBox 19">
            <a:extLst>
              <a:ext uri="{FF2B5EF4-FFF2-40B4-BE49-F238E27FC236}">
                <a16:creationId xmlns:a16="http://schemas.microsoft.com/office/drawing/2014/main" id="{31C2C618-77F7-45CB-AEE5-434403F91B2A}"/>
              </a:ext>
            </a:extLst>
          </p:cNvPr>
          <p:cNvSpPr txBox="1"/>
          <p:nvPr/>
        </p:nvSpPr>
        <p:spPr>
          <a:xfrm>
            <a:off x="3754" y="3816280"/>
            <a:ext cx="1504414" cy="1631216"/>
          </a:xfrm>
          <a:prstGeom prst="rect">
            <a:avLst/>
          </a:prstGeom>
          <a:solidFill>
            <a:schemeClr val="bg1">
              <a:lumMod val="85000"/>
            </a:schemeClr>
          </a:solidFill>
        </p:spPr>
        <p:txBody>
          <a:bodyPr wrap="square" rtlCol="0">
            <a:spAutoFit/>
          </a:bodyPr>
          <a:lstStyle/>
          <a:p>
            <a:r>
              <a:rPr lang="en-US" sz="2000" b="1" i="1" dirty="0"/>
              <a:t>Number of Medicare Part D enrollees in 2020</a:t>
            </a:r>
          </a:p>
        </p:txBody>
      </p:sp>
    </p:spTree>
    <p:extLst>
      <p:ext uri="{BB962C8B-B14F-4D97-AF65-F5344CB8AC3E}">
        <p14:creationId xmlns:p14="http://schemas.microsoft.com/office/powerpoint/2010/main" val="91705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 name="Table 51"/>
          <p:cNvGraphicFramePr>
            <a:graphicFrameLocks noGrp="1"/>
          </p:cNvGraphicFramePr>
          <p:nvPr>
            <p:extLst>
              <p:ext uri="{D42A27DB-BD31-4B8C-83A1-F6EECF244321}">
                <p14:modId xmlns:p14="http://schemas.microsoft.com/office/powerpoint/2010/main" val="2808843714"/>
              </p:ext>
            </p:extLst>
          </p:nvPr>
        </p:nvGraphicFramePr>
        <p:xfrm>
          <a:off x="515812" y="960900"/>
          <a:ext cx="11155680" cy="4134470"/>
        </p:xfrm>
        <a:graphic>
          <a:graphicData uri="http://schemas.openxmlformats.org/drawingml/2006/table">
            <a:tbl>
              <a:tblPr bandRow="1">
                <a:tableStyleId>{C083E6E3-FA7D-4D7B-A595-EF9225AFEA82}</a:tableStyleId>
              </a:tblPr>
              <a:tblGrid>
                <a:gridCol w="6514380">
                  <a:extLst>
                    <a:ext uri="{9D8B030D-6E8A-4147-A177-3AD203B41FA5}">
                      <a16:colId xmlns:a16="http://schemas.microsoft.com/office/drawing/2014/main" val="822928959"/>
                    </a:ext>
                  </a:extLst>
                </a:gridCol>
                <a:gridCol w="4641300">
                  <a:extLst>
                    <a:ext uri="{9D8B030D-6E8A-4147-A177-3AD203B41FA5}">
                      <a16:colId xmlns:a16="http://schemas.microsoft.com/office/drawing/2014/main" val="3069601941"/>
                    </a:ext>
                  </a:extLst>
                </a:gridCol>
              </a:tblGrid>
              <a:tr h="380270">
                <a:tc>
                  <a:txBody>
                    <a:bodyPr/>
                    <a:lstStyle/>
                    <a:p>
                      <a:pPr marL="0" marR="0" algn="r">
                        <a:lnSpc>
                          <a:spcPct val="107000"/>
                        </a:lnSpc>
                        <a:spcBef>
                          <a:spcPts val="0"/>
                        </a:spcBef>
                        <a:spcAft>
                          <a:spcPts val="0"/>
                        </a:spcAft>
                      </a:pPr>
                      <a:r>
                        <a:rPr lang="en-US" sz="1800" b="0" dirty="0">
                          <a:solidFill>
                            <a:srgbClr val="393D40"/>
                          </a:solidFill>
                          <a:effectLst/>
                        </a:rPr>
                        <a:t>HHS Secretary negotiates Medicare drug prices</a:t>
                      </a:r>
                      <a:endParaRPr lang="en-US" sz="1800" b="0" dirty="0">
                        <a:solidFill>
                          <a:srgbClr val="393D40"/>
                        </a:solidFill>
                        <a:effectLst/>
                        <a:latin typeface="+mj-lt"/>
                      </a:endParaRPr>
                    </a:p>
                  </a:txBody>
                  <a:tcPr marL="68562" marR="68562" marT="0" marB="0" anchor="ct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kern="1200" dirty="0">
                          <a:solidFill>
                            <a:schemeClr val="accent6"/>
                          </a:solidFill>
                          <a:effectLst/>
                        </a:rPr>
                        <a:t>$98.5b </a:t>
                      </a:r>
                      <a:r>
                        <a:rPr lang="en-US" sz="2000" b="0" kern="1200" dirty="0">
                          <a:solidFill>
                            <a:schemeClr val="accent6"/>
                          </a:solidFill>
                          <a:effectLst/>
                        </a:rPr>
                        <a:t>savings </a:t>
                      </a:r>
                      <a:endParaRPr lang="en-US" sz="2000" b="0" kern="1200" dirty="0">
                        <a:solidFill>
                          <a:schemeClr val="accent6"/>
                        </a:solidFill>
                        <a:effectLst/>
                        <a:latin typeface="Arial"/>
                        <a:ea typeface="Calibri" panose="020F0502020204030204" pitchFamily="34" charset="0"/>
                        <a:cs typeface="Times New Roman" panose="02020603050405020304" pitchFamily="18" charset="0"/>
                      </a:endParaRPr>
                    </a:p>
                  </a:txBody>
                  <a:tcPr marL="91416" marR="91416" marT="45708" marB="45708" anchor="ctr"/>
                </a:tc>
                <a:extLst>
                  <a:ext uri="{0D108BD9-81ED-4DB2-BD59-A6C34878D82A}">
                    <a16:rowId xmlns:a16="http://schemas.microsoft.com/office/drawing/2014/main" val="662448445"/>
                  </a:ext>
                </a:extLst>
              </a:tr>
              <a:tr h="378016">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algn="r"/>
                      <a:r>
                        <a:rPr lang="en-US" sz="1800" b="0" kern="1200" dirty="0">
                          <a:solidFill>
                            <a:srgbClr val="393D40"/>
                          </a:solidFill>
                        </a:rPr>
                        <a:t>Drug manufacturer rebates for price increases above inflation</a:t>
                      </a:r>
                      <a:endParaRPr lang="en-US" sz="1800" b="0" kern="1200" dirty="0">
                        <a:solidFill>
                          <a:srgbClr val="393D40"/>
                        </a:solidFill>
                        <a:latin typeface="+mj-lt"/>
                        <a:ea typeface="+mn-ea"/>
                        <a:cs typeface="+mn-cs"/>
                      </a:endParaRPr>
                    </a:p>
                  </a:txBody>
                  <a:tcPr marL="91416" marR="91416" marT="45708" marB="45708" anchor="ctr"/>
                </a:tc>
                <a:tc>
                  <a:txBody>
                    <a:bodyPr/>
                    <a:lstStyle>
                      <a:lvl1pPr marL="0" algn="l" defTabSz="457200" rtl="0" eaLnBrk="1" latinLnBrk="0" hangingPunct="1">
                        <a:defRPr sz="1800" kern="1200">
                          <a:solidFill>
                            <a:schemeClr val="dk1"/>
                          </a:solidFill>
                          <a:latin typeface="Arial"/>
                        </a:defRPr>
                      </a:lvl1pPr>
                      <a:lvl2pPr marL="457200" algn="l" defTabSz="457200" rtl="0" eaLnBrk="1" latinLnBrk="0" hangingPunct="1">
                        <a:defRPr sz="1800" kern="1200">
                          <a:solidFill>
                            <a:schemeClr val="dk1"/>
                          </a:solidFill>
                          <a:latin typeface="Arial"/>
                        </a:defRPr>
                      </a:lvl2pPr>
                      <a:lvl3pPr marL="914400" algn="l" defTabSz="457200" rtl="0" eaLnBrk="1" latinLnBrk="0" hangingPunct="1">
                        <a:defRPr sz="1800" kern="1200">
                          <a:solidFill>
                            <a:schemeClr val="dk1"/>
                          </a:solidFill>
                          <a:latin typeface="Arial"/>
                        </a:defRPr>
                      </a:lvl3pPr>
                      <a:lvl4pPr marL="1371600" algn="l" defTabSz="457200" rtl="0" eaLnBrk="1" latinLnBrk="0" hangingPunct="1">
                        <a:defRPr sz="1800" kern="1200">
                          <a:solidFill>
                            <a:schemeClr val="dk1"/>
                          </a:solidFill>
                          <a:latin typeface="Arial"/>
                        </a:defRPr>
                      </a:lvl4pPr>
                      <a:lvl5pPr marL="1828800" algn="l" defTabSz="457200" rtl="0" eaLnBrk="1" latinLnBrk="0" hangingPunct="1">
                        <a:defRPr sz="1800" kern="1200">
                          <a:solidFill>
                            <a:schemeClr val="dk1"/>
                          </a:solidFill>
                          <a:latin typeface="Arial"/>
                        </a:defRPr>
                      </a:lvl5pPr>
                      <a:lvl6pPr marL="2286000" algn="l" defTabSz="457200" rtl="0" eaLnBrk="1" latinLnBrk="0" hangingPunct="1">
                        <a:defRPr sz="1800" kern="1200">
                          <a:solidFill>
                            <a:schemeClr val="dk1"/>
                          </a:solidFill>
                          <a:latin typeface="Arial"/>
                        </a:defRPr>
                      </a:lvl6pPr>
                      <a:lvl7pPr marL="2743200" algn="l" defTabSz="457200" rtl="0" eaLnBrk="1" latinLnBrk="0" hangingPunct="1">
                        <a:defRPr sz="1800" kern="1200">
                          <a:solidFill>
                            <a:schemeClr val="dk1"/>
                          </a:solidFill>
                          <a:latin typeface="Arial"/>
                        </a:defRPr>
                      </a:lvl7pPr>
                      <a:lvl8pPr marL="3200400" algn="l" defTabSz="457200" rtl="0" eaLnBrk="1" latinLnBrk="0" hangingPunct="1">
                        <a:defRPr sz="1800" kern="1200">
                          <a:solidFill>
                            <a:schemeClr val="dk1"/>
                          </a:solidFill>
                          <a:latin typeface="Arial"/>
                        </a:defRPr>
                      </a:lvl8pPr>
                      <a:lvl9pPr marL="3657600" algn="l" defTabSz="457200" rtl="0" eaLnBrk="1" latinLnBrk="0" hangingPunct="1">
                        <a:defRPr sz="1800" kern="1200">
                          <a:solidFill>
                            <a:schemeClr val="dk1"/>
                          </a:solidFill>
                          <a:latin typeface="Arial"/>
                        </a:defRPr>
                      </a:lvl9p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2000" b="1" kern="1200">
                          <a:solidFill>
                            <a:schemeClr val="accent6"/>
                          </a:solidFill>
                          <a:effectLst/>
                        </a:rPr>
                        <a:t>$63.2b </a:t>
                      </a:r>
                      <a:r>
                        <a:rPr lang="en-US" sz="2000" b="0" kern="1200" dirty="0">
                          <a:solidFill>
                            <a:schemeClr val="accent6"/>
                          </a:solidFill>
                          <a:effectLst/>
                        </a:rPr>
                        <a:t>savings</a:t>
                      </a:r>
                      <a:r>
                        <a:rPr lang="en-US" sz="2000" b="0" kern="1200" baseline="30000" dirty="0">
                          <a:solidFill>
                            <a:schemeClr val="accent6"/>
                          </a:solidFill>
                          <a:effectLst/>
                        </a:rPr>
                        <a:t>1</a:t>
                      </a:r>
                      <a:r>
                        <a:rPr lang="en-US" sz="2000" b="1" kern="1200" dirty="0">
                          <a:solidFill>
                            <a:schemeClr val="accent6"/>
                          </a:solidFill>
                          <a:effectLst/>
                        </a:rPr>
                        <a:t> </a:t>
                      </a:r>
                      <a:endParaRPr lang="en-US" sz="2000" b="1" kern="1200" dirty="0">
                        <a:solidFill>
                          <a:schemeClr val="accent6"/>
                        </a:solidFill>
                        <a:effectLst/>
                        <a:latin typeface="Arial"/>
                        <a:ea typeface="Calibri" panose="020F0502020204030204" pitchFamily="34" charset="0"/>
                        <a:cs typeface="Times New Roman" panose="02020603050405020304" pitchFamily="18" charset="0"/>
                      </a:endParaRPr>
                    </a:p>
                  </a:txBody>
                  <a:tcPr marL="91416" marR="91416" marT="45708" marB="45708" anchor="ctr"/>
                </a:tc>
                <a:extLst>
                  <a:ext uri="{0D108BD9-81ED-4DB2-BD59-A6C34878D82A}">
                    <a16:rowId xmlns:a16="http://schemas.microsoft.com/office/drawing/2014/main" val="2766641308"/>
                  </a:ext>
                </a:extLst>
              </a:tr>
              <a:tr h="378016">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algn="r"/>
                      <a:r>
                        <a:rPr lang="en-US" sz="1800" b="0" dirty="0">
                          <a:solidFill>
                            <a:srgbClr val="393D40"/>
                          </a:solidFill>
                        </a:rPr>
                        <a:t>Medicare Part D benefit redesign</a:t>
                      </a:r>
                      <a:endParaRPr lang="en-US" sz="1800" b="0" dirty="0">
                        <a:solidFill>
                          <a:srgbClr val="393D40"/>
                        </a:solidFill>
                        <a:latin typeface="+mj-lt"/>
                      </a:endParaRPr>
                    </a:p>
                  </a:txBody>
                  <a:tcPr marL="91416" marR="91416" marT="45708" marB="45708" anchor="ctr"/>
                </a:tc>
                <a:tc>
                  <a:txBody>
                    <a:bodyPr/>
                    <a:lstStyle>
                      <a:lvl1pPr marL="0" algn="l" defTabSz="457200" rtl="0" eaLnBrk="1" latinLnBrk="0" hangingPunct="1">
                        <a:defRPr sz="1800" b="1" kern="1200">
                          <a:solidFill>
                            <a:schemeClr val="lt1"/>
                          </a:solidFill>
                          <a:latin typeface="Arial"/>
                        </a:defRPr>
                      </a:lvl1pPr>
                      <a:lvl2pPr marL="457200" algn="l" defTabSz="457200" rtl="0" eaLnBrk="1" latinLnBrk="0" hangingPunct="1">
                        <a:defRPr sz="1800" b="1" kern="1200">
                          <a:solidFill>
                            <a:schemeClr val="lt1"/>
                          </a:solidFill>
                          <a:latin typeface="Arial"/>
                        </a:defRPr>
                      </a:lvl2pPr>
                      <a:lvl3pPr marL="914400" algn="l" defTabSz="457200" rtl="0" eaLnBrk="1" latinLnBrk="0" hangingPunct="1">
                        <a:defRPr sz="1800" b="1" kern="1200">
                          <a:solidFill>
                            <a:schemeClr val="lt1"/>
                          </a:solidFill>
                          <a:latin typeface="Arial"/>
                        </a:defRPr>
                      </a:lvl3pPr>
                      <a:lvl4pPr marL="1371600" algn="l" defTabSz="457200" rtl="0" eaLnBrk="1" latinLnBrk="0" hangingPunct="1">
                        <a:defRPr sz="1800" b="1" kern="1200">
                          <a:solidFill>
                            <a:schemeClr val="lt1"/>
                          </a:solidFill>
                          <a:latin typeface="Arial"/>
                        </a:defRPr>
                      </a:lvl4pPr>
                      <a:lvl5pPr marL="1828800" algn="l" defTabSz="457200" rtl="0" eaLnBrk="1" latinLnBrk="0" hangingPunct="1">
                        <a:defRPr sz="1800" b="1" kern="1200">
                          <a:solidFill>
                            <a:schemeClr val="lt1"/>
                          </a:solidFill>
                          <a:latin typeface="Arial"/>
                        </a:defRPr>
                      </a:lvl5pPr>
                      <a:lvl6pPr marL="2286000" algn="l" defTabSz="457200" rtl="0" eaLnBrk="1" latinLnBrk="0" hangingPunct="1">
                        <a:defRPr sz="1800" b="1" kern="1200">
                          <a:solidFill>
                            <a:schemeClr val="lt1"/>
                          </a:solidFill>
                          <a:latin typeface="Arial"/>
                        </a:defRPr>
                      </a:lvl6pPr>
                      <a:lvl7pPr marL="2743200" algn="l" defTabSz="457200" rtl="0" eaLnBrk="1" latinLnBrk="0" hangingPunct="1">
                        <a:defRPr sz="1800" b="1" kern="1200">
                          <a:solidFill>
                            <a:schemeClr val="lt1"/>
                          </a:solidFill>
                          <a:latin typeface="Arial"/>
                        </a:defRPr>
                      </a:lvl7pPr>
                      <a:lvl8pPr marL="3200400" algn="l" defTabSz="457200" rtl="0" eaLnBrk="1" latinLnBrk="0" hangingPunct="1">
                        <a:defRPr sz="1800" b="1" kern="1200">
                          <a:solidFill>
                            <a:schemeClr val="lt1"/>
                          </a:solidFill>
                          <a:latin typeface="Arial"/>
                        </a:defRPr>
                      </a:lvl8pPr>
                      <a:lvl9pPr marL="3657600" algn="l" defTabSz="457200" rtl="0" eaLnBrk="1" latinLnBrk="0" hangingPunct="1">
                        <a:defRPr sz="1800" b="1" kern="1200">
                          <a:solidFill>
                            <a:schemeClr val="lt1"/>
                          </a:solidFill>
                          <a:latin typeface="Arial"/>
                        </a:defRPr>
                      </a:lvl9pPr>
                    </a:lstStyle>
                    <a:p>
                      <a:pPr marL="0" marR="0" algn="ctr">
                        <a:lnSpc>
                          <a:spcPct val="107000"/>
                        </a:lnSpc>
                        <a:spcBef>
                          <a:spcPts val="0"/>
                        </a:spcBef>
                        <a:spcAft>
                          <a:spcPts val="0"/>
                        </a:spcAft>
                      </a:pPr>
                      <a:r>
                        <a:rPr lang="en-US" sz="2000" b="1" kern="1200" dirty="0">
                          <a:solidFill>
                            <a:schemeClr val="bg2"/>
                          </a:solidFill>
                          <a:effectLst/>
                        </a:rPr>
                        <a:t>$30.0b </a:t>
                      </a:r>
                      <a:r>
                        <a:rPr lang="en-US" sz="2000" b="0" kern="1200" dirty="0">
                          <a:solidFill>
                            <a:schemeClr val="bg2"/>
                          </a:solidFill>
                          <a:effectLst/>
                        </a:rPr>
                        <a:t>spending</a:t>
                      </a:r>
                      <a:r>
                        <a:rPr lang="en-US" sz="2000" b="0" kern="1200" baseline="30000" dirty="0">
                          <a:solidFill>
                            <a:schemeClr val="bg2"/>
                          </a:solidFill>
                          <a:effectLst/>
                        </a:rPr>
                        <a:t>2</a:t>
                      </a:r>
                      <a:endParaRPr lang="en-US" sz="2000" b="0" kern="1200" baseline="30000" dirty="0">
                        <a:solidFill>
                          <a:schemeClr val="bg2"/>
                        </a:solidFill>
                        <a:effectLst/>
                        <a:latin typeface="Arial"/>
                        <a:ea typeface="Calibri" panose="020F0502020204030204" pitchFamily="34" charset="0"/>
                        <a:cs typeface="Times New Roman" panose="02020603050405020304" pitchFamily="18" charset="0"/>
                      </a:endParaRPr>
                    </a:p>
                  </a:txBody>
                  <a:tcPr marL="91416" marR="91416" marT="45708" marB="45708" anchor="ctr"/>
                </a:tc>
                <a:extLst>
                  <a:ext uri="{0D108BD9-81ED-4DB2-BD59-A6C34878D82A}">
                    <a16:rowId xmlns:a16="http://schemas.microsoft.com/office/drawing/2014/main" val="1438410924"/>
                  </a:ext>
                </a:extLst>
              </a:tr>
              <a:tr h="378016">
                <a:tc>
                  <a:txBody>
                    <a:bodyPr/>
                    <a:lstStyle/>
                    <a:p>
                      <a:pPr algn="r"/>
                      <a:r>
                        <a:rPr lang="en-US" sz="1800" b="0" dirty="0">
                          <a:solidFill>
                            <a:srgbClr val="393D40"/>
                          </a:solidFill>
                        </a:rPr>
                        <a:t>Cap on Part D premium growth for 2024-2029</a:t>
                      </a:r>
                      <a:endParaRPr lang="en-US" sz="1800" b="0" dirty="0">
                        <a:solidFill>
                          <a:srgbClr val="393D40"/>
                        </a:solidFill>
                        <a:latin typeface="+mj-lt"/>
                      </a:endParaRPr>
                    </a:p>
                  </a:txBody>
                  <a:tcPr marL="91416" marR="91416" marT="45708" marB="45708"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2000" b="0" kern="1200" dirty="0">
                          <a:solidFill>
                            <a:schemeClr val="bg2"/>
                          </a:solidFill>
                          <a:effectLst/>
                        </a:rPr>
                        <a:t>Not scored separately</a:t>
                      </a:r>
                      <a:endParaRPr lang="en-US" sz="2000" b="0" i="1" kern="1200" dirty="0">
                        <a:solidFill>
                          <a:schemeClr val="bg2"/>
                        </a:solidFill>
                        <a:effectLst/>
                        <a:latin typeface="+mn-lt"/>
                        <a:ea typeface="Calibri" panose="020F0502020204030204" pitchFamily="34" charset="0"/>
                        <a:cs typeface="Times New Roman" panose="02020603050405020304" pitchFamily="18" charset="0"/>
                      </a:endParaRPr>
                    </a:p>
                  </a:txBody>
                  <a:tcPr marL="91416" marR="91416" marT="45708" marB="45708" anchor="ctr"/>
                </a:tc>
                <a:extLst>
                  <a:ext uri="{0D108BD9-81ED-4DB2-BD59-A6C34878D82A}">
                    <a16:rowId xmlns:a16="http://schemas.microsoft.com/office/drawing/2014/main" val="3672734138"/>
                  </a:ext>
                </a:extLst>
              </a:tr>
              <a:tr h="380270">
                <a:tc>
                  <a:txBody>
                    <a:bodyPr/>
                    <a:lstStyle/>
                    <a:p>
                      <a:pPr marL="0" marR="0" lvl="0" indent="0" algn="r" defTabSz="457200" rtl="0" eaLnBrk="1" fontAlgn="auto" latinLnBrk="0" hangingPunct="1">
                        <a:lnSpc>
                          <a:spcPct val="107000"/>
                        </a:lnSpc>
                        <a:spcBef>
                          <a:spcPts val="0"/>
                        </a:spcBef>
                        <a:spcAft>
                          <a:spcPts val="0"/>
                        </a:spcAft>
                        <a:buClrTx/>
                        <a:buSzTx/>
                        <a:buFontTx/>
                        <a:buNone/>
                        <a:tabLst/>
                        <a:defRPr/>
                      </a:pPr>
                      <a:r>
                        <a:rPr lang="en-US" sz="1800" b="0" kern="1200" dirty="0">
                          <a:solidFill>
                            <a:srgbClr val="393D40"/>
                          </a:solidFill>
                          <a:effectLst/>
                        </a:rPr>
                        <a:t>$35 monthly copay cap for insulin in Medicare Part D</a:t>
                      </a:r>
                      <a:endParaRPr lang="en-US" sz="1800" b="0" kern="1200" dirty="0">
                        <a:solidFill>
                          <a:srgbClr val="393D40"/>
                        </a:solidFill>
                        <a:effectLst/>
                        <a:latin typeface="+mj-lt"/>
                        <a:ea typeface="Calibri" panose="020F0502020204030204" pitchFamily="34" charset="0"/>
                        <a:cs typeface="Times New Roman"/>
                      </a:endParaRPr>
                    </a:p>
                  </a:txBody>
                  <a:tcPr marL="68562" marR="68562"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kern="1200" dirty="0">
                          <a:solidFill>
                            <a:schemeClr val="bg2"/>
                          </a:solidFill>
                          <a:effectLst/>
                        </a:rPr>
                        <a:t>$5.1b </a:t>
                      </a:r>
                      <a:r>
                        <a:rPr lang="en-US" sz="2000" b="0" kern="1200" dirty="0">
                          <a:solidFill>
                            <a:schemeClr val="bg2"/>
                          </a:solidFill>
                          <a:effectLst/>
                        </a:rPr>
                        <a:t>spending</a:t>
                      </a:r>
                      <a:r>
                        <a:rPr lang="en-US" sz="2000" b="0" kern="1200" baseline="30000" dirty="0">
                          <a:solidFill>
                            <a:schemeClr val="bg2"/>
                          </a:solidFill>
                          <a:effectLst/>
                        </a:rPr>
                        <a:t>3</a:t>
                      </a:r>
                      <a:endParaRPr lang="en-US" sz="2000" b="0" kern="1200" baseline="30000" dirty="0">
                        <a:solidFill>
                          <a:schemeClr val="bg2"/>
                        </a:solidFill>
                        <a:effectLst/>
                        <a:latin typeface="+mn-lt"/>
                        <a:ea typeface="Calibri" panose="020F0502020204030204" pitchFamily="34" charset="0"/>
                        <a:cs typeface="Times New Roman" panose="02020603050405020304" pitchFamily="18" charset="0"/>
                      </a:endParaRPr>
                    </a:p>
                  </a:txBody>
                  <a:tcPr marL="91416" marR="91416" marT="45708" marB="45708" anchor="ctr"/>
                </a:tc>
                <a:extLst>
                  <a:ext uri="{0D108BD9-81ED-4DB2-BD59-A6C34878D82A}">
                    <a16:rowId xmlns:a16="http://schemas.microsoft.com/office/drawing/2014/main" val="2135560577"/>
                  </a:ext>
                </a:extLst>
              </a:tr>
              <a:tr h="380270">
                <a:tc>
                  <a:txBody>
                    <a:bodyPr/>
                    <a:lstStyle/>
                    <a:p>
                      <a:pPr marL="0" marR="0" lvl="0" indent="0" algn="r" defTabSz="457200" rtl="0" eaLnBrk="1" fontAlgn="auto" latinLnBrk="0" hangingPunct="1">
                        <a:lnSpc>
                          <a:spcPct val="107000"/>
                        </a:lnSpc>
                        <a:spcBef>
                          <a:spcPts val="0"/>
                        </a:spcBef>
                        <a:spcAft>
                          <a:spcPts val="0"/>
                        </a:spcAft>
                        <a:buClrTx/>
                        <a:buSzTx/>
                        <a:buFontTx/>
                        <a:buNone/>
                        <a:tabLst/>
                        <a:defRPr/>
                      </a:pPr>
                      <a:r>
                        <a:rPr lang="en-US" sz="1800" b="0" kern="1200" dirty="0">
                          <a:solidFill>
                            <a:srgbClr val="393D40"/>
                          </a:solidFill>
                          <a:effectLst/>
                        </a:rPr>
                        <a:t>Expand income eligibility for Medicare Part D LIS full benefits</a:t>
                      </a:r>
                      <a:endParaRPr lang="en-US" sz="1800" b="0" kern="1200" dirty="0">
                        <a:solidFill>
                          <a:srgbClr val="393D40"/>
                        </a:solidFill>
                        <a:effectLst/>
                        <a:latin typeface="+mj-lt"/>
                        <a:ea typeface="Calibri" panose="020F0502020204030204" pitchFamily="34" charset="0"/>
                        <a:cs typeface="Times New Roman"/>
                      </a:endParaRPr>
                    </a:p>
                  </a:txBody>
                  <a:tcPr marL="68562" marR="68562"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kern="1200" dirty="0">
                          <a:solidFill>
                            <a:schemeClr val="bg2"/>
                          </a:solidFill>
                          <a:effectLst/>
                        </a:rPr>
                        <a:t>$2.2b </a:t>
                      </a:r>
                      <a:r>
                        <a:rPr lang="en-US" sz="2000" b="0" kern="1200" dirty="0">
                          <a:solidFill>
                            <a:schemeClr val="bg2"/>
                          </a:solidFill>
                          <a:effectLst/>
                        </a:rPr>
                        <a:t>spending</a:t>
                      </a:r>
                      <a:endParaRPr lang="en-US" sz="2000" b="0" kern="1200" dirty="0">
                        <a:solidFill>
                          <a:schemeClr val="bg2"/>
                        </a:solidFill>
                        <a:effectLst/>
                        <a:latin typeface="+mn-lt"/>
                        <a:ea typeface="Calibri" panose="020F0502020204030204" pitchFamily="34" charset="0"/>
                        <a:cs typeface="Times New Roman" panose="02020603050405020304" pitchFamily="18" charset="0"/>
                      </a:endParaRPr>
                    </a:p>
                  </a:txBody>
                  <a:tcPr marL="91416" marR="91416" marT="45708" marB="45708" anchor="ctr"/>
                </a:tc>
                <a:extLst>
                  <a:ext uri="{0D108BD9-81ED-4DB2-BD59-A6C34878D82A}">
                    <a16:rowId xmlns:a16="http://schemas.microsoft.com/office/drawing/2014/main" val="3164974212"/>
                  </a:ext>
                </a:extLst>
              </a:tr>
              <a:tr h="380270">
                <a:tc>
                  <a:txBody>
                    <a:bodyPr/>
                    <a:lstStyle/>
                    <a:p>
                      <a:pPr marL="0" marR="0" lvl="0" indent="0" algn="r" defTabSz="457200" rtl="0" eaLnBrk="1" fontAlgn="auto" latinLnBrk="0" hangingPunct="1">
                        <a:lnSpc>
                          <a:spcPct val="107000"/>
                        </a:lnSpc>
                        <a:spcBef>
                          <a:spcPts val="0"/>
                        </a:spcBef>
                        <a:spcAft>
                          <a:spcPts val="0"/>
                        </a:spcAft>
                        <a:buClrTx/>
                        <a:buSzTx/>
                        <a:buFontTx/>
                        <a:buNone/>
                        <a:tabLst/>
                        <a:defRPr/>
                      </a:pPr>
                      <a:r>
                        <a:rPr lang="en-US" sz="1800" b="0" kern="1200" dirty="0">
                          <a:solidFill>
                            <a:srgbClr val="393D40"/>
                          </a:solidFill>
                          <a:effectLst/>
                        </a:rPr>
                        <a:t>Eliminate cost sharing for adult vaccines in Medicare Part D</a:t>
                      </a:r>
                      <a:endParaRPr lang="en-US" sz="1800" b="0" kern="1200" dirty="0">
                        <a:solidFill>
                          <a:srgbClr val="393D40"/>
                        </a:solidFill>
                        <a:effectLst/>
                        <a:latin typeface="+mj-lt"/>
                        <a:ea typeface="Calibri" panose="020F0502020204030204" pitchFamily="34" charset="0"/>
                        <a:cs typeface="Times New Roman"/>
                      </a:endParaRPr>
                    </a:p>
                  </a:txBody>
                  <a:tcPr marL="68562" marR="68562"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kern="1200" dirty="0">
                          <a:solidFill>
                            <a:schemeClr val="bg2"/>
                          </a:solidFill>
                          <a:effectLst/>
                        </a:rPr>
                        <a:t>$4.4b </a:t>
                      </a:r>
                      <a:r>
                        <a:rPr lang="en-US" sz="2000" b="0" kern="1200" dirty="0">
                          <a:solidFill>
                            <a:schemeClr val="bg2"/>
                          </a:solidFill>
                          <a:effectLst/>
                        </a:rPr>
                        <a:t>spending</a:t>
                      </a:r>
                      <a:endParaRPr lang="en-US" sz="2000" b="0" kern="1200" dirty="0">
                        <a:solidFill>
                          <a:schemeClr val="bg2"/>
                        </a:solidFill>
                        <a:effectLst/>
                        <a:latin typeface="+mn-lt"/>
                        <a:ea typeface="Calibri" panose="020F0502020204030204" pitchFamily="34" charset="0"/>
                        <a:cs typeface="Times New Roman" panose="02020603050405020304" pitchFamily="18" charset="0"/>
                      </a:endParaRPr>
                    </a:p>
                  </a:txBody>
                  <a:tcPr marL="91416" marR="91416" marT="45708" marB="45708" anchor="ctr"/>
                </a:tc>
                <a:extLst>
                  <a:ext uri="{0D108BD9-81ED-4DB2-BD59-A6C34878D82A}">
                    <a16:rowId xmlns:a16="http://schemas.microsoft.com/office/drawing/2014/main" val="3362578948"/>
                  </a:ext>
                </a:extLst>
              </a:tr>
              <a:tr h="380270">
                <a:tc>
                  <a:txBody>
                    <a:bodyPr/>
                    <a:lstStyle/>
                    <a:p>
                      <a:pPr marL="0" marR="0" lvl="0" indent="0" algn="r" defTabSz="457200" rtl="0" eaLnBrk="1" fontAlgn="auto" latinLnBrk="0" hangingPunct="1">
                        <a:lnSpc>
                          <a:spcPct val="107000"/>
                        </a:lnSpc>
                        <a:spcBef>
                          <a:spcPts val="0"/>
                        </a:spcBef>
                        <a:spcAft>
                          <a:spcPts val="0"/>
                        </a:spcAft>
                        <a:buClrTx/>
                        <a:buSzTx/>
                        <a:buFontTx/>
                        <a:buNone/>
                        <a:tabLst/>
                        <a:defRPr/>
                      </a:pPr>
                      <a:r>
                        <a:rPr lang="en-US" sz="1800" b="0" kern="1200" dirty="0">
                          <a:solidFill>
                            <a:srgbClr val="393D40"/>
                          </a:solidFill>
                          <a:effectLst/>
                        </a:rPr>
                        <a:t>Improve adult vaccine access in Medicaid &amp; CHIP</a:t>
                      </a:r>
                      <a:endParaRPr lang="en-US" sz="1800" b="0" kern="1200" dirty="0">
                        <a:solidFill>
                          <a:srgbClr val="393D40"/>
                        </a:solidFill>
                        <a:effectLst/>
                        <a:latin typeface="+mj-lt"/>
                        <a:ea typeface="Calibri" panose="020F0502020204030204" pitchFamily="34" charset="0"/>
                        <a:cs typeface="Times New Roman"/>
                      </a:endParaRPr>
                    </a:p>
                  </a:txBody>
                  <a:tcPr marL="68562" marR="68562"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kern="1200" dirty="0">
                          <a:solidFill>
                            <a:schemeClr val="bg2"/>
                          </a:solidFill>
                          <a:effectLst/>
                        </a:rPr>
                        <a:t>$2.5b </a:t>
                      </a:r>
                      <a:r>
                        <a:rPr lang="en-US" sz="2000" b="0" kern="1200" dirty="0">
                          <a:solidFill>
                            <a:schemeClr val="bg2"/>
                          </a:solidFill>
                          <a:effectLst/>
                        </a:rPr>
                        <a:t>spending</a:t>
                      </a:r>
                      <a:endParaRPr lang="en-US" sz="2000" b="0" kern="1200" dirty="0">
                        <a:solidFill>
                          <a:schemeClr val="bg2"/>
                        </a:solidFill>
                        <a:effectLst/>
                        <a:latin typeface="+mn-lt"/>
                        <a:ea typeface="Calibri" panose="020F0502020204030204" pitchFamily="34" charset="0"/>
                        <a:cs typeface="Times New Roman" panose="02020603050405020304" pitchFamily="18" charset="0"/>
                      </a:endParaRPr>
                    </a:p>
                  </a:txBody>
                  <a:tcPr marL="91416" marR="91416" marT="45708" marB="45708" anchor="ctr"/>
                </a:tc>
                <a:extLst>
                  <a:ext uri="{0D108BD9-81ED-4DB2-BD59-A6C34878D82A}">
                    <a16:rowId xmlns:a16="http://schemas.microsoft.com/office/drawing/2014/main" val="1900867008"/>
                  </a:ext>
                </a:extLst>
              </a:tr>
              <a:tr h="380270">
                <a:tc>
                  <a:txBody>
                    <a:bodyPr/>
                    <a:lstStyle/>
                    <a:p>
                      <a:pPr marL="0" marR="0" lvl="0" indent="0" algn="r" defTabSz="457200" rtl="0" eaLnBrk="1" fontAlgn="auto" latinLnBrk="0" hangingPunct="1">
                        <a:lnSpc>
                          <a:spcPct val="107000"/>
                        </a:lnSpc>
                        <a:spcBef>
                          <a:spcPts val="0"/>
                        </a:spcBef>
                        <a:spcAft>
                          <a:spcPts val="0"/>
                        </a:spcAft>
                        <a:buClrTx/>
                        <a:buSzTx/>
                        <a:buFontTx/>
                        <a:buNone/>
                        <a:tabLst/>
                        <a:defRPr/>
                      </a:pPr>
                      <a:r>
                        <a:rPr lang="en-US" sz="1800" b="0" kern="1200" dirty="0">
                          <a:solidFill>
                            <a:srgbClr val="393D40"/>
                          </a:solidFill>
                          <a:effectLst/>
                        </a:rPr>
                        <a:t>Delays the Trump Administration’s drug rebate rule</a:t>
                      </a:r>
                      <a:endParaRPr lang="en-US" sz="1800" b="0" kern="1200" dirty="0">
                        <a:solidFill>
                          <a:srgbClr val="393D40"/>
                        </a:solidFill>
                        <a:effectLst/>
                        <a:latin typeface="+mj-lt"/>
                        <a:ea typeface="Calibri" panose="020F0502020204030204" pitchFamily="34" charset="0"/>
                        <a:cs typeface="Times New Roman"/>
                      </a:endParaRPr>
                    </a:p>
                  </a:txBody>
                  <a:tcPr marL="68562" marR="68562"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kern="1200" dirty="0">
                          <a:solidFill>
                            <a:schemeClr val="accent6"/>
                          </a:solidFill>
                          <a:effectLst/>
                        </a:rPr>
                        <a:t>$122.2b </a:t>
                      </a:r>
                      <a:r>
                        <a:rPr lang="en-US" sz="2000" b="0" kern="1200" dirty="0">
                          <a:solidFill>
                            <a:schemeClr val="accent6"/>
                          </a:solidFill>
                          <a:effectLst/>
                        </a:rPr>
                        <a:t>savings (2027-31)</a:t>
                      </a:r>
                      <a:endParaRPr lang="en-US" sz="2000" b="0" kern="1200" dirty="0">
                        <a:solidFill>
                          <a:schemeClr val="accent6"/>
                        </a:solidFill>
                        <a:effectLst/>
                        <a:latin typeface="+mn-lt"/>
                        <a:ea typeface="Calibri" panose="020F0502020204030204" pitchFamily="34" charset="0"/>
                        <a:cs typeface="Times New Roman" panose="02020603050405020304" pitchFamily="18" charset="0"/>
                      </a:endParaRPr>
                    </a:p>
                  </a:txBody>
                  <a:tcPr marL="91416" marR="91416" marT="45708" marB="45708" anchor="ctr"/>
                </a:tc>
                <a:extLst>
                  <a:ext uri="{0D108BD9-81ED-4DB2-BD59-A6C34878D82A}">
                    <a16:rowId xmlns:a16="http://schemas.microsoft.com/office/drawing/2014/main" val="1610898633"/>
                  </a:ext>
                </a:extLst>
              </a:tr>
              <a:tr h="575573">
                <a:tc>
                  <a:txBody>
                    <a:bodyPr/>
                    <a:lstStyle/>
                    <a:p>
                      <a:pPr marL="0" marR="0" algn="r">
                        <a:lnSpc>
                          <a:spcPct val="107000"/>
                        </a:lnSpc>
                        <a:spcBef>
                          <a:spcPts val="0"/>
                        </a:spcBef>
                        <a:spcAft>
                          <a:spcPts val="0"/>
                        </a:spcAft>
                      </a:pPr>
                      <a:r>
                        <a:rPr lang="en-US" sz="2000" b="1" kern="1200" dirty="0">
                          <a:solidFill>
                            <a:srgbClr val="393D40"/>
                          </a:solidFill>
                          <a:effectLst/>
                        </a:rPr>
                        <a:t>Overall Budget Effects, 2022-2031</a:t>
                      </a:r>
                      <a:r>
                        <a:rPr lang="en-US" sz="2000" b="1" kern="1200" baseline="30000" dirty="0">
                          <a:solidFill>
                            <a:srgbClr val="393D40"/>
                          </a:solidFill>
                          <a:effectLst/>
                        </a:rPr>
                        <a:t>4</a:t>
                      </a:r>
                      <a:endParaRPr lang="en-US" sz="2000" b="1" kern="1200" baseline="30000" dirty="0">
                        <a:solidFill>
                          <a:schemeClr val="tx1"/>
                        </a:solidFill>
                        <a:effectLst/>
                        <a:latin typeface="+mn-lt"/>
                        <a:ea typeface="Calibri" panose="020F0502020204030204" pitchFamily="34" charset="0"/>
                        <a:cs typeface="Times New Roman"/>
                      </a:endParaRPr>
                    </a:p>
                  </a:txBody>
                  <a:tcPr marL="68562" marR="68562"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u="none" strike="noStrike" kern="1200" cap="none" spc="0" normalizeH="0" baseline="0" noProof="0" dirty="0">
                          <a:ln>
                            <a:noFill/>
                          </a:ln>
                          <a:solidFill>
                            <a:srgbClr val="00BC87"/>
                          </a:solidFill>
                          <a:effectLst/>
                          <a:uLnTx/>
                          <a:uFillTx/>
                        </a:rPr>
                        <a:t>$236.6b </a:t>
                      </a:r>
                      <a:r>
                        <a:rPr lang="en-US" sz="2000" b="0" kern="1200" dirty="0">
                          <a:solidFill>
                            <a:schemeClr val="accent6"/>
                          </a:solidFill>
                          <a:effectLst/>
                        </a:rPr>
                        <a:t>federal deficit reduction</a:t>
                      </a:r>
                      <a:endParaRPr lang="en-US" sz="2000" b="0" kern="1200" dirty="0">
                        <a:solidFill>
                          <a:srgbClr val="EE2C37"/>
                        </a:solidFill>
                        <a:effectLst/>
                        <a:latin typeface="+mn-lt"/>
                        <a:ea typeface="Calibri" panose="020F0502020204030204" pitchFamily="34" charset="0"/>
                        <a:cs typeface="Times New Roman" panose="02020603050405020304" pitchFamily="18" charset="0"/>
                      </a:endParaRPr>
                    </a:p>
                  </a:txBody>
                  <a:tcPr marL="91416" marR="91416" marT="45708" marB="45708" anchor="ctr"/>
                </a:tc>
                <a:extLst>
                  <a:ext uri="{0D108BD9-81ED-4DB2-BD59-A6C34878D82A}">
                    <a16:rowId xmlns:a16="http://schemas.microsoft.com/office/drawing/2014/main" val="3777913084"/>
                  </a:ext>
                </a:extLst>
              </a:tr>
            </a:tbl>
          </a:graphicData>
        </a:graphic>
      </p:graphicFrame>
      <p:sp>
        <p:nvSpPr>
          <p:cNvPr id="7" name="Title 7"/>
          <p:cNvSpPr>
            <a:spLocks noGrp="1"/>
          </p:cNvSpPr>
          <p:nvPr>
            <p:ph type="title"/>
          </p:nvPr>
        </p:nvSpPr>
        <p:spPr>
          <a:xfrm>
            <a:off x="202017" y="476499"/>
            <a:ext cx="11802139" cy="860136"/>
          </a:xfrm>
        </p:spPr>
        <p:txBody>
          <a:bodyPr/>
          <a:lstStyle/>
          <a:p>
            <a:pPr algn="ctr"/>
            <a:r>
              <a:rPr lang="en-US" sz="2600" dirty="0">
                <a:solidFill>
                  <a:schemeClr val="tx1"/>
                </a:solidFill>
              </a:rPr>
              <a:t>CBO Estimates of Prescription Drug Provisions in the Inflation Reduction Act</a:t>
            </a:r>
          </a:p>
        </p:txBody>
      </p:sp>
      <p:sp>
        <p:nvSpPr>
          <p:cNvPr id="5" name="TextBox 4">
            <a:extLst>
              <a:ext uri="{FF2B5EF4-FFF2-40B4-BE49-F238E27FC236}">
                <a16:creationId xmlns:a16="http://schemas.microsoft.com/office/drawing/2014/main" id="{050E4478-0861-4E34-BA5C-E98F48462E98}"/>
              </a:ext>
            </a:extLst>
          </p:cNvPr>
          <p:cNvSpPr txBox="1"/>
          <p:nvPr/>
        </p:nvSpPr>
        <p:spPr>
          <a:xfrm>
            <a:off x="434790" y="6082511"/>
            <a:ext cx="10422404" cy="646331"/>
          </a:xfrm>
          <a:prstGeom prst="rect">
            <a:avLst/>
          </a:prstGeom>
          <a:noFill/>
        </p:spPr>
        <p:txBody>
          <a:bodyPr wrap="square" rtlCol="0">
            <a:spAutoFit/>
          </a:bodyPr>
          <a:lstStyle/>
          <a:p>
            <a:r>
              <a:rPr lang="en-US" sz="1200" dirty="0">
                <a:solidFill>
                  <a:srgbClr val="393D40"/>
                </a:solidFill>
              </a:rPr>
              <a:t>NOTE: b is billion. </a:t>
            </a:r>
            <a:r>
              <a:rPr lang="en-US" sz="1200" baseline="30000" dirty="0">
                <a:solidFill>
                  <a:srgbClr val="393D40"/>
                </a:solidFill>
              </a:rPr>
              <a:t>1</a:t>
            </a:r>
            <a:r>
              <a:rPr lang="en-US" sz="1200" dirty="0">
                <a:solidFill>
                  <a:srgbClr val="393D40"/>
                </a:solidFill>
              </a:rPr>
              <a:t>Includes $56.3b in savings and $6.9b in revenues. </a:t>
            </a:r>
            <a:r>
              <a:rPr lang="en-US" sz="1200" baseline="30000" dirty="0">
                <a:solidFill>
                  <a:srgbClr val="393D40"/>
                </a:solidFill>
              </a:rPr>
              <a:t>2</a:t>
            </a:r>
            <a:r>
              <a:rPr lang="en-US" sz="1200" dirty="0"/>
              <a:t>Includes</a:t>
            </a:r>
            <a:r>
              <a:rPr lang="en-US" sz="1200" dirty="0">
                <a:solidFill>
                  <a:srgbClr val="393D40"/>
                </a:solidFill>
              </a:rPr>
              <a:t> $29.9b in spending for Part D benefit redesign and $0.1b for spreading out-of-pocket costs. </a:t>
            </a:r>
            <a:r>
              <a:rPr lang="en-US" sz="1200" baseline="30000" dirty="0">
                <a:solidFill>
                  <a:srgbClr val="393D40"/>
                </a:solidFill>
              </a:rPr>
              <a:t>3</a:t>
            </a:r>
            <a:r>
              <a:rPr lang="en-US" sz="1200" dirty="0">
                <a:solidFill>
                  <a:srgbClr val="393D40"/>
                </a:solidFill>
              </a:rPr>
              <a:t>Includes $4.8b in Part D insulin spending and $0.3b in Part B insulin spending. </a:t>
            </a:r>
            <a:r>
              <a:rPr lang="en-US" sz="1200" baseline="30000" dirty="0">
                <a:solidFill>
                  <a:srgbClr val="393D40"/>
                </a:solidFill>
              </a:rPr>
              <a:t>4</a:t>
            </a:r>
            <a:r>
              <a:rPr lang="en-US" sz="1200" dirty="0"/>
              <a:t>Numbers do not add to totals since not all prescription drug provisions are shown. </a:t>
            </a:r>
          </a:p>
        </p:txBody>
      </p:sp>
      <p:sp>
        <p:nvSpPr>
          <p:cNvPr id="6" name="TextBox 5">
            <a:extLst>
              <a:ext uri="{FF2B5EF4-FFF2-40B4-BE49-F238E27FC236}">
                <a16:creationId xmlns:a16="http://schemas.microsoft.com/office/drawing/2014/main" id="{7673C00B-3917-46F0-9F08-6B22FD82BD07}"/>
              </a:ext>
            </a:extLst>
          </p:cNvPr>
          <p:cNvSpPr txBox="1"/>
          <p:nvPr/>
        </p:nvSpPr>
        <p:spPr>
          <a:xfrm>
            <a:off x="515812" y="5074106"/>
            <a:ext cx="11155680" cy="830997"/>
          </a:xfrm>
          <a:prstGeom prst="rect">
            <a:avLst/>
          </a:prstGeom>
          <a:solidFill>
            <a:srgbClr val="C1E6FF"/>
          </a:solidFill>
          <a:ln w="28575">
            <a:solidFill>
              <a:schemeClr val="accent3"/>
            </a:solidFill>
          </a:ln>
        </p:spPr>
        <p:txBody>
          <a:bodyPr wrap="square">
            <a:spAutoFit/>
          </a:bodyPr>
          <a:lstStyle/>
          <a:p>
            <a:pPr algn="ctr"/>
            <a:r>
              <a:rPr lang="en-US" sz="1600" dirty="0">
                <a:solidFill>
                  <a:srgbClr val="393D40"/>
                </a:solidFill>
                <a:effectLst/>
                <a:latin typeface="Arial" panose="020B0604020202020204" pitchFamily="34" charset="0"/>
                <a:ea typeface="MS PGothic" panose="020B0600070205080204" pitchFamily="34" charset="-128"/>
                <a:cs typeface="Times New Roman" panose="02020603050405020304" pitchFamily="18" charset="0"/>
              </a:rPr>
              <a:t>CBO estimates </a:t>
            </a:r>
            <a:r>
              <a:rPr lang="en-US" sz="1600" dirty="0">
                <a:solidFill>
                  <a:srgbClr val="393D40"/>
                </a:solidFill>
                <a:latin typeface="Arial" panose="020B0604020202020204" pitchFamily="34" charset="0"/>
                <a:ea typeface="MS PGothic" panose="020B0600070205080204" pitchFamily="34" charset="-128"/>
                <a:cs typeface="Times New Roman" panose="02020603050405020304" pitchFamily="18" charset="0"/>
              </a:rPr>
              <a:t>that under the Inflation Reduction Act, </a:t>
            </a:r>
            <a:r>
              <a:rPr lang="en-US" sz="1600" dirty="0">
                <a:solidFill>
                  <a:srgbClr val="393D40"/>
                </a:solidFill>
                <a:effectLst/>
                <a:latin typeface="Arial" panose="020B0604020202020204" pitchFamily="34" charset="0"/>
                <a:ea typeface="MS PGothic" panose="020B0600070205080204" pitchFamily="34" charset="-128"/>
                <a:cs typeface="Times New Roman" panose="02020603050405020304" pitchFamily="18" charset="0"/>
              </a:rPr>
              <a:t>the number of new drugs coming to the U.S. market would be reduced by about 1 drug between 2023-2032, about 5 drugs over the next decade, and about 7 drugs over the decade after that (of an estimated 1,300 drugs expected to be approved over the next 30 years). </a:t>
            </a:r>
            <a:endParaRPr lang="en-US" sz="1600" dirty="0">
              <a:solidFill>
                <a:srgbClr val="393D40"/>
              </a:solidFill>
            </a:endParaRPr>
          </a:p>
        </p:txBody>
      </p:sp>
    </p:spTree>
    <p:extLst>
      <p:ext uri="{BB962C8B-B14F-4D97-AF65-F5344CB8AC3E}">
        <p14:creationId xmlns:p14="http://schemas.microsoft.com/office/powerpoint/2010/main" val="2052029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FA3469-6432-4A4C-A030-56DD308B785D}"/>
              </a:ext>
            </a:extLst>
          </p:cNvPr>
          <p:cNvSpPr>
            <a:spLocks noGrp="1"/>
          </p:cNvSpPr>
          <p:nvPr>
            <p:ph type="body" sz="quarter" idx="10"/>
          </p:nvPr>
        </p:nvSpPr>
        <p:spPr/>
        <p:txBody>
          <a:bodyPr/>
          <a:lstStyle/>
          <a:p>
            <a:endParaRPr lang="en-US" dirty="0">
              <a:solidFill>
                <a:schemeClr val="tx1"/>
              </a:solidFill>
            </a:endParaRPr>
          </a:p>
          <a:p>
            <a:r>
              <a:rPr lang="en-US" sz="1200" dirty="0">
                <a:solidFill>
                  <a:schemeClr val="tx1"/>
                </a:solidFill>
              </a:rPr>
              <a:t>SOURCE: </a:t>
            </a:r>
            <a:r>
              <a:rPr lang="en-US" sz="1200" b="0" i="0" dirty="0">
                <a:solidFill>
                  <a:schemeClr val="tx1"/>
                </a:solidFill>
                <a:effectLst/>
                <a:latin typeface="Arial" panose="020B0604020202020204" pitchFamily="34" charset="0"/>
              </a:rPr>
              <a:t>KFF Health Tracking Poll (March 15-22, 2022)</a:t>
            </a:r>
            <a:endParaRPr lang="en-US" sz="1200" dirty="0">
              <a:solidFill>
                <a:schemeClr val="tx1"/>
              </a:solidFill>
            </a:endParaRPr>
          </a:p>
        </p:txBody>
      </p:sp>
      <p:sp>
        <p:nvSpPr>
          <p:cNvPr id="2" name="Title 1">
            <a:extLst>
              <a:ext uri="{FF2B5EF4-FFF2-40B4-BE49-F238E27FC236}">
                <a16:creationId xmlns:a16="http://schemas.microsoft.com/office/drawing/2014/main" id="{38C1D9A0-B83C-48CE-B5E6-EFDB16F6C1CC}"/>
              </a:ext>
            </a:extLst>
          </p:cNvPr>
          <p:cNvSpPr>
            <a:spLocks noGrp="1"/>
          </p:cNvSpPr>
          <p:nvPr>
            <p:ph type="title"/>
          </p:nvPr>
        </p:nvSpPr>
        <p:spPr>
          <a:xfrm>
            <a:off x="468314" y="528290"/>
            <a:ext cx="11264900" cy="860136"/>
          </a:xfrm>
        </p:spPr>
        <p:txBody>
          <a:bodyPr/>
          <a:lstStyle/>
          <a:p>
            <a:pPr algn="ctr"/>
            <a:r>
              <a:rPr lang="en-US" sz="3000" b="0" i="0" u="none" strike="noStrike" dirty="0">
                <a:solidFill>
                  <a:srgbClr val="363636"/>
                </a:solidFill>
                <a:effectLst/>
                <a:latin typeface="Arial" panose="020B0604020202020204" pitchFamily="34" charset="0"/>
              </a:rPr>
              <a:t>Many Democrats, Independents, and Republicans </a:t>
            </a:r>
            <a:r>
              <a:rPr lang="en-US" sz="3000" dirty="0">
                <a:solidFill>
                  <a:srgbClr val="363636"/>
                </a:solidFill>
                <a:latin typeface="Arial" panose="020B0604020202020204" pitchFamily="34" charset="0"/>
              </a:rPr>
              <a:t>Say Prescription Drug Policies Should Be Top Priorities for Congress</a:t>
            </a:r>
            <a:endParaRPr lang="en-US" sz="3000" b="0" i="0" u="none" strike="noStrike" dirty="0">
              <a:solidFill>
                <a:srgbClr val="363636"/>
              </a:solidFill>
              <a:effectLst/>
              <a:latin typeface="Arial" panose="020B0604020202020204" pitchFamily="34" charset="0"/>
            </a:endParaRPr>
          </a:p>
        </p:txBody>
      </p:sp>
      <p:sp>
        <p:nvSpPr>
          <p:cNvPr id="8" name="TextBox 7">
            <a:extLst>
              <a:ext uri="{FF2B5EF4-FFF2-40B4-BE49-F238E27FC236}">
                <a16:creationId xmlns:a16="http://schemas.microsoft.com/office/drawing/2014/main" id="{00E5F904-9054-431A-8194-035D4B0A66C5}"/>
              </a:ext>
            </a:extLst>
          </p:cNvPr>
          <p:cNvSpPr txBox="1"/>
          <p:nvPr/>
        </p:nvSpPr>
        <p:spPr>
          <a:xfrm>
            <a:off x="581893" y="1629165"/>
            <a:ext cx="11079678" cy="400110"/>
          </a:xfrm>
          <a:prstGeom prst="rect">
            <a:avLst/>
          </a:prstGeom>
          <a:solidFill>
            <a:schemeClr val="bg1">
              <a:lumMod val="85000"/>
            </a:schemeClr>
          </a:solidFill>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000" i="1" dirty="0"/>
              <a:t>Percent who say each of the following should be a </a:t>
            </a:r>
            <a:r>
              <a:rPr lang="en-US" sz="2000" b="1" i="1" dirty="0"/>
              <a:t>top priority </a:t>
            </a:r>
            <a:r>
              <a:rPr lang="en-US" sz="2000" i="1" dirty="0"/>
              <a:t>for Congress:</a:t>
            </a:r>
          </a:p>
        </p:txBody>
      </p:sp>
      <p:pic>
        <p:nvPicPr>
          <p:cNvPr id="5" name="Picture 4" descr="Chart, bar chart&#10;&#10;Description automatically generated">
            <a:extLst>
              <a:ext uri="{FF2B5EF4-FFF2-40B4-BE49-F238E27FC236}">
                <a16:creationId xmlns:a16="http://schemas.microsoft.com/office/drawing/2014/main" id="{86BBBB55-AA5C-476E-AA87-6CF7E2EE769A}"/>
              </a:ext>
            </a:extLst>
          </p:cNvPr>
          <p:cNvPicPr>
            <a:picLocks noChangeAspect="1"/>
          </p:cNvPicPr>
          <p:nvPr/>
        </p:nvPicPr>
        <p:blipFill rotWithShape="1">
          <a:blip r:embed="rId2"/>
          <a:srcRect l="1460" t="32381" r="1501" b="13766"/>
          <a:stretch/>
        </p:blipFill>
        <p:spPr>
          <a:xfrm>
            <a:off x="522514" y="2173186"/>
            <a:ext cx="11400311" cy="3693226"/>
          </a:xfrm>
          <a:prstGeom prst="rect">
            <a:avLst/>
          </a:prstGeom>
        </p:spPr>
      </p:pic>
    </p:spTree>
    <p:extLst>
      <p:ext uri="{BB962C8B-B14F-4D97-AF65-F5344CB8AC3E}">
        <p14:creationId xmlns:p14="http://schemas.microsoft.com/office/powerpoint/2010/main" val="983074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FA3469-6432-4A4C-A030-56DD308B785D}"/>
              </a:ext>
            </a:extLst>
          </p:cNvPr>
          <p:cNvSpPr>
            <a:spLocks noGrp="1"/>
          </p:cNvSpPr>
          <p:nvPr>
            <p:ph type="body" sz="quarter" idx="10"/>
          </p:nvPr>
        </p:nvSpPr>
        <p:spPr/>
        <p:txBody>
          <a:bodyPr/>
          <a:lstStyle/>
          <a:p>
            <a:endParaRPr lang="en-US" dirty="0">
              <a:solidFill>
                <a:schemeClr val="tx1"/>
              </a:solidFill>
            </a:endParaRPr>
          </a:p>
          <a:p>
            <a:endParaRPr lang="en-US" sz="1200" dirty="0">
              <a:solidFill>
                <a:schemeClr val="tx1"/>
              </a:solidFill>
            </a:endParaRPr>
          </a:p>
          <a:p>
            <a:r>
              <a:rPr lang="en-US" sz="1200" dirty="0">
                <a:solidFill>
                  <a:schemeClr val="tx1"/>
                </a:solidFill>
              </a:rPr>
              <a:t>SOURCE: </a:t>
            </a:r>
            <a:r>
              <a:rPr lang="en-US" sz="1200" b="0" i="0" dirty="0">
                <a:solidFill>
                  <a:schemeClr val="tx1"/>
                </a:solidFill>
                <a:effectLst/>
                <a:latin typeface="Arial" panose="020B0604020202020204" pitchFamily="34" charset="0"/>
              </a:rPr>
              <a:t>KFF Health Tracking Poll (Sept. 23-Oct. 4, 2021)</a:t>
            </a:r>
            <a:endParaRPr lang="en-US" sz="1200" dirty="0">
              <a:solidFill>
                <a:schemeClr val="tx1"/>
              </a:solidFill>
            </a:endParaRPr>
          </a:p>
        </p:txBody>
      </p:sp>
      <p:sp>
        <p:nvSpPr>
          <p:cNvPr id="2" name="Title 1">
            <a:extLst>
              <a:ext uri="{FF2B5EF4-FFF2-40B4-BE49-F238E27FC236}">
                <a16:creationId xmlns:a16="http://schemas.microsoft.com/office/drawing/2014/main" id="{38C1D9A0-B83C-48CE-B5E6-EFDB16F6C1CC}"/>
              </a:ext>
            </a:extLst>
          </p:cNvPr>
          <p:cNvSpPr>
            <a:spLocks noGrp="1"/>
          </p:cNvSpPr>
          <p:nvPr>
            <p:ph type="title"/>
          </p:nvPr>
        </p:nvSpPr>
        <p:spPr>
          <a:xfrm>
            <a:off x="468314" y="409532"/>
            <a:ext cx="11264900" cy="860136"/>
          </a:xfrm>
        </p:spPr>
        <p:txBody>
          <a:bodyPr/>
          <a:lstStyle/>
          <a:p>
            <a:pPr algn="ctr"/>
            <a:r>
              <a:rPr lang="en-US" sz="3000" i="0" u="none" strike="noStrike" dirty="0">
                <a:solidFill>
                  <a:schemeClr val="tx1">
                    <a:lumMod val="50000"/>
                  </a:schemeClr>
                </a:solidFill>
                <a:effectLst/>
                <a:latin typeface="Arial" panose="020B0604020202020204" pitchFamily="34" charset="0"/>
              </a:rPr>
              <a:t>Overall Favorability Towards Drug Price Negotiation Remains Unchanged After Public Hears Arguments on Both Sides</a:t>
            </a:r>
          </a:p>
        </p:txBody>
      </p:sp>
      <p:graphicFrame>
        <p:nvGraphicFramePr>
          <p:cNvPr id="4" name="Table 4">
            <a:extLst>
              <a:ext uri="{FF2B5EF4-FFF2-40B4-BE49-F238E27FC236}">
                <a16:creationId xmlns:a16="http://schemas.microsoft.com/office/drawing/2014/main" id="{754114EF-8B79-48AC-919A-D4C7362C5AE6}"/>
              </a:ext>
            </a:extLst>
          </p:cNvPr>
          <p:cNvGraphicFramePr>
            <a:graphicFrameLocks noGrp="1"/>
          </p:cNvGraphicFramePr>
          <p:nvPr>
            <p:extLst>
              <p:ext uri="{D42A27DB-BD31-4B8C-83A1-F6EECF244321}">
                <p14:modId xmlns:p14="http://schemas.microsoft.com/office/powerpoint/2010/main" val="1640768145"/>
              </p:ext>
            </p:extLst>
          </p:nvPr>
        </p:nvGraphicFramePr>
        <p:xfrm>
          <a:off x="344386" y="1361643"/>
          <a:ext cx="11566566" cy="1143000"/>
        </p:xfrm>
        <a:graphic>
          <a:graphicData uri="http://schemas.openxmlformats.org/drawingml/2006/table">
            <a:tbl>
              <a:tblPr firstRow="1" bandRow="1">
                <a:tableStyleId>{5C22544A-7EE6-4342-B048-85BDC9FD1C3A}</a:tableStyleId>
              </a:tblPr>
              <a:tblGrid>
                <a:gridCol w="5783283">
                  <a:extLst>
                    <a:ext uri="{9D8B030D-6E8A-4147-A177-3AD203B41FA5}">
                      <a16:colId xmlns:a16="http://schemas.microsoft.com/office/drawing/2014/main" val="2268236136"/>
                    </a:ext>
                  </a:extLst>
                </a:gridCol>
                <a:gridCol w="5783283">
                  <a:extLst>
                    <a:ext uri="{9D8B030D-6E8A-4147-A177-3AD203B41FA5}">
                      <a16:colId xmlns:a16="http://schemas.microsoft.com/office/drawing/2014/main" val="606146408"/>
                    </a:ext>
                  </a:extLst>
                </a:gridCol>
              </a:tblGrid>
              <a:tr h="370840">
                <a:tc gridSpan="2">
                  <a:txBody>
                    <a:bodyPr/>
                    <a:lstStyle/>
                    <a:p>
                      <a:pPr algn="ctr">
                        <a:lnSpc>
                          <a:spcPct val="90000"/>
                        </a:lnSpc>
                      </a:pPr>
                      <a:r>
                        <a:rPr lang="en-US" sz="1400" dirty="0">
                          <a:solidFill>
                            <a:schemeClr val="tx1"/>
                          </a:solidFill>
                        </a:rPr>
                        <a:t>Do you favor or oppose allowing the federal government to negotiate with drug companies to get a lower price on prescription drugs for people with Medicare and private insurance?</a:t>
                      </a:r>
                    </a:p>
                  </a:txBody>
                  <a:tcPr>
                    <a:solidFill>
                      <a:schemeClr val="accent5"/>
                    </a:solidFill>
                  </a:tcPr>
                </a:tc>
                <a:tc hMerge="1">
                  <a:txBody>
                    <a:bodyPr/>
                    <a:lstStyle/>
                    <a:p>
                      <a:endParaRPr lang="en-US" dirty="0"/>
                    </a:p>
                  </a:txBody>
                  <a:tcPr/>
                </a:tc>
                <a:extLst>
                  <a:ext uri="{0D108BD9-81ED-4DB2-BD59-A6C34878D82A}">
                    <a16:rowId xmlns:a16="http://schemas.microsoft.com/office/drawing/2014/main" val="3743470016"/>
                  </a:ext>
                </a:extLst>
              </a:tr>
              <a:tr h="370840">
                <a:tc>
                  <a:txBody>
                    <a:bodyPr/>
                    <a:lstStyle/>
                    <a:p>
                      <a:pPr algn="l">
                        <a:lnSpc>
                          <a:spcPct val="90000"/>
                        </a:lnSpc>
                      </a:pPr>
                      <a:r>
                        <a:rPr lang="en-US" sz="1400" b="1" dirty="0">
                          <a:solidFill>
                            <a:schemeClr val="tx1"/>
                          </a:solidFill>
                        </a:rPr>
                        <a:t>Argument against: </a:t>
                      </a:r>
                      <a:r>
                        <a:rPr lang="en-US" sz="1400" dirty="0">
                          <a:solidFill>
                            <a:schemeClr val="tx1"/>
                          </a:solidFill>
                        </a:rPr>
                        <a:t>This would have the government too involved and will lead to fewer new drugs being available in the future</a:t>
                      </a:r>
                    </a:p>
                  </a:txBody>
                  <a:tcPr>
                    <a:solidFill>
                      <a:schemeClr val="bg1">
                        <a:lumMod val="85000"/>
                      </a:schemeClr>
                    </a:solidFill>
                  </a:tcPr>
                </a:tc>
                <a:tc>
                  <a:txBody>
                    <a:bodyPr/>
                    <a:lstStyle/>
                    <a:p>
                      <a:pPr>
                        <a:lnSpc>
                          <a:spcPct val="90000"/>
                        </a:lnSpc>
                      </a:pPr>
                      <a:r>
                        <a:rPr lang="en-US" sz="1400" b="1" dirty="0">
                          <a:solidFill>
                            <a:schemeClr val="tx1"/>
                          </a:solidFill>
                        </a:rPr>
                        <a:t>Argument in favor: </a:t>
                      </a:r>
                      <a:r>
                        <a:rPr lang="en-US" sz="1400" dirty="0">
                          <a:solidFill>
                            <a:schemeClr val="tx1"/>
                          </a:solidFill>
                        </a:rPr>
                        <a:t>This is needed because Americans pay higher prices than people in other countries, many can’t afford their prescriptions, and drug company profits are too high</a:t>
                      </a:r>
                    </a:p>
                  </a:txBody>
                  <a:tcPr>
                    <a:solidFill>
                      <a:schemeClr val="bg1">
                        <a:lumMod val="85000"/>
                      </a:schemeClr>
                    </a:solidFill>
                  </a:tcPr>
                </a:tc>
                <a:extLst>
                  <a:ext uri="{0D108BD9-81ED-4DB2-BD59-A6C34878D82A}">
                    <a16:rowId xmlns:a16="http://schemas.microsoft.com/office/drawing/2014/main" val="2690540543"/>
                  </a:ext>
                </a:extLst>
              </a:tr>
            </a:tbl>
          </a:graphicData>
        </a:graphic>
      </p:graphicFrame>
      <p:pic>
        <p:nvPicPr>
          <p:cNvPr id="11" name="Picture 10" descr="A screenshot of a computer&#10;&#10;Description automatically generated with medium confidence">
            <a:extLst>
              <a:ext uri="{FF2B5EF4-FFF2-40B4-BE49-F238E27FC236}">
                <a16:creationId xmlns:a16="http://schemas.microsoft.com/office/drawing/2014/main" id="{EE3EB386-60A7-43EA-AA5B-53DD2D9B0B4E}"/>
              </a:ext>
            </a:extLst>
          </p:cNvPr>
          <p:cNvPicPr>
            <a:picLocks noChangeAspect="1"/>
          </p:cNvPicPr>
          <p:nvPr/>
        </p:nvPicPr>
        <p:blipFill>
          <a:blip r:embed="rId2"/>
          <a:stretch>
            <a:fillRect/>
          </a:stretch>
        </p:blipFill>
        <p:spPr>
          <a:xfrm>
            <a:off x="1380585" y="2505694"/>
            <a:ext cx="9427655" cy="4050903"/>
          </a:xfrm>
          <a:prstGeom prst="rect">
            <a:avLst/>
          </a:prstGeom>
        </p:spPr>
      </p:pic>
      <p:cxnSp>
        <p:nvCxnSpPr>
          <p:cNvPr id="13" name="Straight Connector 12">
            <a:extLst>
              <a:ext uri="{FF2B5EF4-FFF2-40B4-BE49-F238E27FC236}">
                <a16:creationId xmlns:a16="http://schemas.microsoft.com/office/drawing/2014/main" id="{1AFD74C3-A1E6-4E56-957E-96136F95B0A4}"/>
              </a:ext>
            </a:extLst>
          </p:cNvPr>
          <p:cNvCxnSpPr/>
          <p:nvPr/>
        </p:nvCxnSpPr>
        <p:spPr>
          <a:xfrm>
            <a:off x="985651" y="3761503"/>
            <a:ext cx="10592790" cy="0"/>
          </a:xfrm>
          <a:prstGeom prst="line">
            <a:avLst/>
          </a:prstGeom>
          <a:ln w="19050">
            <a:solidFill>
              <a:schemeClr val="bg1">
                <a:lumMod val="65000"/>
              </a:schemeClr>
            </a:solidFill>
            <a:prstDash val="sysDash"/>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968169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468312" y="5814533"/>
            <a:ext cx="10240087" cy="686761"/>
          </a:xfrm>
        </p:spPr>
        <p:txBody>
          <a:bodyPr/>
          <a:lstStyle/>
          <a:p>
            <a:endParaRPr lang="en-US" sz="1200" dirty="0">
              <a:solidFill>
                <a:schemeClr val="tx1"/>
              </a:solidFill>
            </a:endParaRPr>
          </a:p>
          <a:p>
            <a:endParaRPr lang="en-US" sz="1200" dirty="0">
              <a:solidFill>
                <a:schemeClr val="tx1"/>
              </a:solidFill>
            </a:endParaRPr>
          </a:p>
          <a:p>
            <a:r>
              <a:rPr lang="en-US" sz="1200" dirty="0">
                <a:solidFill>
                  <a:schemeClr val="tx1"/>
                </a:solidFill>
              </a:rPr>
              <a:t>SOURCE: KFF, “Public Opinion on Prescription Drugs and Their Prices,” April 2022.</a:t>
            </a:r>
          </a:p>
        </p:txBody>
      </p:sp>
      <p:sp>
        <p:nvSpPr>
          <p:cNvPr id="25" name="Title 24"/>
          <p:cNvSpPr>
            <a:spLocks noGrp="1"/>
          </p:cNvSpPr>
          <p:nvPr>
            <p:ph type="title"/>
          </p:nvPr>
        </p:nvSpPr>
        <p:spPr>
          <a:xfrm>
            <a:off x="468314" y="480788"/>
            <a:ext cx="11264900" cy="860136"/>
          </a:xfrm>
        </p:spPr>
        <p:txBody>
          <a:bodyPr/>
          <a:lstStyle/>
          <a:p>
            <a:pPr algn="ctr"/>
            <a:r>
              <a:rPr lang="en-US" sz="3200" dirty="0">
                <a:solidFill>
                  <a:schemeClr val="tx1"/>
                </a:solidFill>
              </a:rPr>
              <a:t>Americans Are Concerned </a:t>
            </a:r>
            <a:br>
              <a:rPr lang="en-US" sz="3200" dirty="0">
                <a:solidFill>
                  <a:schemeClr val="tx1"/>
                </a:solidFill>
              </a:rPr>
            </a:br>
            <a:r>
              <a:rPr lang="en-US" sz="3200" dirty="0">
                <a:solidFill>
                  <a:schemeClr val="tx1"/>
                </a:solidFill>
              </a:rPr>
              <a:t>About the Cost of Prescription Drugs</a:t>
            </a:r>
          </a:p>
        </p:txBody>
      </p:sp>
      <p:sp>
        <p:nvSpPr>
          <p:cNvPr id="9" name="TextBox 8"/>
          <p:cNvSpPr txBox="1"/>
          <p:nvPr/>
        </p:nvSpPr>
        <p:spPr>
          <a:xfrm>
            <a:off x="359135" y="1696608"/>
            <a:ext cx="3428497" cy="1261627"/>
          </a:xfrm>
          <a:prstGeom prst="rect">
            <a:avLst/>
          </a:prstGeom>
          <a:noFill/>
        </p:spPr>
        <p:txBody>
          <a:bodyPr wrap="square" rtlCol="0">
            <a:spAutoFit/>
          </a:bodyPr>
          <a:lstStyle/>
          <a:p>
            <a:pPr algn="ctr" defTabSz="457063">
              <a:spcBef>
                <a:spcPts val="300"/>
              </a:spcBef>
              <a:spcAft>
                <a:spcPts val="800"/>
              </a:spcAft>
            </a:pPr>
            <a:r>
              <a:rPr lang="en-US" sz="2800" b="1" dirty="0">
                <a:solidFill>
                  <a:schemeClr val="accent3"/>
                </a:solidFill>
                <a:latin typeface="Arial" panose="020B0604020202020204"/>
              </a:rPr>
              <a:t>83%</a:t>
            </a:r>
            <a:r>
              <a:rPr lang="en-US" sz="2399" b="1" dirty="0">
                <a:solidFill>
                  <a:schemeClr val="accent3"/>
                </a:solidFill>
                <a:latin typeface="Arial" panose="020B0604020202020204"/>
              </a:rPr>
              <a:t> </a:t>
            </a:r>
            <a:r>
              <a:rPr lang="en-US" sz="2399" dirty="0">
                <a:solidFill>
                  <a:srgbClr val="333333"/>
                </a:solidFill>
                <a:latin typeface="Arial" panose="020B0604020202020204"/>
              </a:rPr>
              <a:t>of adults think the cost of prescription drugs is </a:t>
            </a:r>
            <a:r>
              <a:rPr lang="en-US" sz="2399" b="1" dirty="0">
                <a:solidFill>
                  <a:schemeClr val="accent3"/>
                </a:solidFill>
                <a:latin typeface="Arial" panose="020B0604020202020204"/>
              </a:rPr>
              <a:t>unreasonable</a:t>
            </a:r>
            <a:endParaRPr lang="en-US" sz="2399" b="1" dirty="0">
              <a:solidFill>
                <a:schemeClr val="accent3"/>
              </a:solidFill>
              <a:highlight>
                <a:srgbClr val="FF0000"/>
              </a:highlight>
              <a:latin typeface="Arial" panose="020B0604020202020204"/>
            </a:endParaRPr>
          </a:p>
        </p:txBody>
      </p:sp>
      <p:graphicFrame>
        <p:nvGraphicFramePr>
          <p:cNvPr id="5" name="Chart 4">
            <a:extLst>
              <a:ext uri="{FF2B5EF4-FFF2-40B4-BE49-F238E27FC236}">
                <a16:creationId xmlns:a16="http://schemas.microsoft.com/office/drawing/2014/main" id="{E7220E05-DBCE-452A-9AA4-312F2FEBD4FC}"/>
              </a:ext>
            </a:extLst>
          </p:cNvPr>
          <p:cNvGraphicFramePr/>
          <p:nvPr>
            <p:extLst>
              <p:ext uri="{D42A27DB-BD31-4B8C-83A1-F6EECF244321}">
                <p14:modId xmlns:p14="http://schemas.microsoft.com/office/powerpoint/2010/main" val="475421007"/>
              </p:ext>
            </p:extLst>
          </p:nvPr>
        </p:nvGraphicFramePr>
        <p:xfrm>
          <a:off x="359135" y="3089616"/>
          <a:ext cx="3488871" cy="292326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265F8407-A14A-4DB5-9887-CFC44F0F926B}"/>
              </a:ext>
            </a:extLst>
          </p:cNvPr>
          <p:cNvSpPr txBox="1"/>
          <p:nvPr/>
        </p:nvSpPr>
        <p:spPr>
          <a:xfrm>
            <a:off x="4107816" y="1673105"/>
            <a:ext cx="3690332" cy="2000035"/>
          </a:xfrm>
          <a:prstGeom prst="rect">
            <a:avLst/>
          </a:prstGeom>
          <a:noFill/>
        </p:spPr>
        <p:txBody>
          <a:bodyPr wrap="square" rtlCol="0">
            <a:spAutoFit/>
          </a:bodyPr>
          <a:lstStyle/>
          <a:p>
            <a:pPr algn="ctr" defTabSz="457063">
              <a:spcBef>
                <a:spcPts val="300"/>
              </a:spcBef>
              <a:spcAft>
                <a:spcPts val="800"/>
              </a:spcAft>
            </a:pPr>
            <a:r>
              <a:rPr lang="en-US" sz="2800" b="1" dirty="0">
                <a:solidFill>
                  <a:schemeClr val="accent3"/>
                </a:solidFill>
                <a:latin typeface="Arial" panose="020B0604020202020204"/>
              </a:rPr>
              <a:t>29%</a:t>
            </a:r>
            <a:r>
              <a:rPr lang="en-US" sz="2399" b="1" dirty="0">
                <a:solidFill>
                  <a:schemeClr val="accent3"/>
                </a:solidFill>
                <a:latin typeface="Arial" panose="020B0604020202020204"/>
              </a:rPr>
              <a:t> </a:t>
            </a:r>
            <a:r>
              <a:rPr lang="en-US" sz="2399" dirty="0">
                <a:solidFill>
                  <a:srgbClr val="333333"/>
                </a:solidFill>
                <a:latin typeface="Arial" panose="020B0604020202020204"/>
              </a:rPr>
              <a:t>say in the last year, they have </a:t>
            </a:r>
            <a:r>
              <a:rPr lang="en-US" sz="2399" b="1" dirty="0">
                <a:solidFill>
                  <a:schemeClr val="accent3"/>
                </a:solidFill>
                <a:latin typeface="Arial" panose="020B0604020202020204"/>
              </a:rPr>
              <a:t>not taken prescription medicines </a:t>
            </a:r>
            <a:r>
              <a:rPr lang="en-US" sz="2399" dirty="0">
                <a:solidFill>
                  <a:srgbClr val="333333"/>
                </a:solidFill>
                <a:latin typeface="Arial" panose="020B0604020202020204"/>
              </a:rPr>
              <a:t>as directed </a:t>
            </a:r>
            <a:r>
              <a:rPr lang="en-US" sz="2399" b="1" dirty="0">
                <a:solidFill>
                  <a:schemeClr val="accent3"/>
                </a:solidFill>
                <a:latin typeface="Arial" panose="020B0604020202020204"/>
              </a:rPr>
              <a:t>because of costs</a:t>
            </a:r>
            <a:endParaRPr lang="en-US" sz="2399" b="1" dirty="0">
              <a:solidFill>
                <a:schemeClr val="accent3"/>
              </a:solidFill>
              <a:highlight>
                <a:srgbClr val="FF0000"/>
              </a:highlight>
              <a:latin typeface="Arial" panose="020B0604020202020204"/>
            </a:endParaRPr>
          </a:p>
        </p:txBody>
      </p:sp>
      <p:sp>
        <p:nvSpPr>
          <p:cNvPr id="10" name="TextBox 9">
            <a:extLst>
              <a:ext uri="{FF2B5EF4-FFF2-40B4-BE49-F238E27FC236}">
                <a16:creationId xmlns:a16="http://schemas.microsoft.com/office/drawing/2014/main" id="{249479BF-D6BC-4DB6-9AD1-7B5F96ABDFE3}"/>
              </a:ext>
            </a:extLst>
          </p:cNvPr>
          <p:cNvSpPr txBox="1"/>
          <p:nvPr/>
        </p:nvSpPr>
        <p:spPr>
          <a:xfrm>
            <a:off x="8056377" y="1673105"/>
            <a:ext cx="3488871" cy="1630831"/>
          </a:xfrm>
          <a:prstGeom prst="rect">
            <a:avLst/>
          </a:prstGeom>
          <a:noFill/>
        </p:spPr>
        <p:txBody>
          <a:bodyPr wrap="square" rtlCol="0">
            <a:spAutoFit/>
          </a:bodyPr>
          <a:lstStyle/>
          <a:p>
            <a:pPr algn="ctr" defTabSz="457063">
              <a:spcBef>
                <a:spcPts val="300"/>
              </a:spcBef>
              <a:spcAft>
                <a:spcPts val="800"/>
              </a:spcAft>
            </a:pPr>
            <a:r>
              <a:rPr lang="en-US" sz="2800" b="1" dirty="0">
                <a:solidFill>
                  <a:schemeClr val="accent3"/>
                </a:solidFill>
                <a:latin typeface="Arial" panose="020B0604020202020204"/>
              </a:rPr>
              <a:t>26%</a:t>
            </a:r>
            <a:r>
              <a:rPr lang="en-US" sz="2399" b="1" dirty="0">
                <a:solidFill>
                  <a:schemeClr val="accent3"/>
                </a:solidFill>
                <a:latin typeface="Arial" panose="020B0604020202020204"/>
              </a:rPr>
              <a:t> </a:t>
            </a:r>
            <a:r>
              <a:rPr lang="en-US" sz="2399" dirty="0">
                <a:solidFill>
                  <a:srgbClr val="333333"/>
                </a:solidFill>
                <a:latin typeface="Arial" panose="020B0604020202020204"/>
              </a:rPr>
              <a:t>of adults say it is very </a:t>
            </a:r>
            <a:r>
              <a:rPr lang="en-US" sz="2399" b="1" dirty="0">
                <a:solidFill>
                  <a:schemeClr val="accent3"/>
                </a:solidFill>
                <a:latin typeface="Arial" panose="020B0604020202020204"/>
              </a:rPr>
              <a:t>difficult for them to afford </a:t>
            </a:r>
            <a:r>
              <a:rPr lang="en-US" sz="2399" dirty="0">
                <a:solidFill>
                  <a:srgbClr val="333333"/>
                </a:solidFill>
                <a:latin typeface="Arial" panose="020B0604020202020204"/>
              </a:rPr>
              <a:t>to pay for their prescription drugs</a:t>
            </a:r>
            <a:endParaRPr lang="en-US" sz="2399" dirty="0">
              <a:solidFill>
                <a:srgbClr val="333333"/>
              </a:solidFill>
              <a:highlight>
                <a:srgbClr val="FF0000"/>
              </a:highlight>
              <a:latin typeface="Arial" panose="020B0604020202020204"/>
            </a:endParaRPr>
          </a:p>
        </p:txBody>
      </p:sp>
      <p:graphicFrame>
        <p:nvGraphicFramePr>
          <p:cNvPr id="16" name="Chart 15">
            <a:extLst>
              <a:ext uri="{FF2B5EF4-FFF2-40B4-BE49-F238E27FC236}">
                <a16:creationId xmlns:a16="http://schemas.microsoft.com/office/drawing/2014/main" id="{E19E7195-246E-4D07-94D4-BB32A7EE249B}"/>
              </a:ext>
            </a:extLst>
          </p:cNvPr>
          <p:cNvGraphicFramePr/>
          <p:nvPr>
            <p:extLst>
              <p:ext uri="{D42A27DB-BD31-4B8C-83A1-F6EECF244321}">
                <p14:modId xmlns:p14="http://schemas.microsoft.com/office/powerpoint/2010/main" val="2262599622"/>
              </p:ext>
            </p:extLst>
          </p:nvPr>
        </p:nvGraphicFramePr>
        <p:xfrm>
          <a:off x="4295732" y="3089616"/>
          <a:ext cx="3488871" cy="29232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2FD650D1-0881-4596-9818-2EFDA7DABE43}"/>
              </a:ext>
            </a:extLst>
          </p:cNvPr>
          <p:cNvGraphicFramePr/>
          <p:nvPr>
            <p:extLst>
              <p:ext uri="{D42A27DB-BD31-4B8C-83A1-F6EECF244321}">
                <p14:modId xmlns:p14="http://schemas.microsoft.com/office/powerpoint/2010/main" val="4288862447"/>
              </p:ext>
            </p:extLst>
          </p:nvPr>
        </p:nvGraphicFramePr>
        <p:xfrm>
          <a:off x="8053721" y="2999593"/>
          <a:ext cx="3488871" cy="29232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43976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4B3B8D-F30F-432A-86B4-4D9640C99D1B}"/>
              </a:ext>
            </a:extLst>
          </p:cNvPr>
          <p:cNvSpPr>
            <a:spLocks noGrp="1"/>
          </p:cNvSpPr>
          <p:nvPr>
            <p:ph idx="1"/>
          </p:nvPr>
        </p:nvSpPr>
        <p:spPr>
          <a:xfrm>
            <a:off x="321340" y="1038099"/>
            <a:ext cx="11256669" cy="4024867"/>
          </a:xfrm>
        </p:spPr>
        <p:txBody>
          <a:bodyPr/>
          <a:lstStyle/>
          <a:p>
            <a:pPr marL="411480" indent="-411480">
              <a:spcAft>
                <a:spcPts val="1500"/>
              </a:spcAft>
              <a:buFont typeface="Wingdings" panose="05000000000000000000" pitchFamily="2" charset="2"/>
              <a:buChar char=""/>
            </a:pPr>
            <a:r>
              <a:rPr lang="en-US" sz="2200" dirty="0"/>
              <a:t>For the first time, </a:t>
            </a:r>
            <a:r>
              <a:rPr lang="en-US" sz="2200" b="1" dirty="0">
                <a:solidFill>
                  <a:schemeClr val="accent3"/>
                </a:solidFill>
              </a:rPr>
              <a:t>requires the federal government to negotiate prices </a:t>
            </a:r>
            <a:r>
              <a:rPr lang="en-US" sz="2200" dirty="0"/>
              <a:t>for some top-selling drugs covered under Medicare</a:t>
            </a:r>
          </a:p>
          <a:p>
            <a:pPr marL="411480" indent="-411480">
              <a:spcAft>
                <a:spcPts val="1500"/>
              </a:spcAft>
              <a:buFont typeface="Wingdings" panose="05000000000000000000" pitchFamily="2" charset="2"/>
              <a:buChar char=""/>
            </a:pPr>
            <a:r>
              <a:rPr lang="en-US" sz="2200" dirty="0"/>
              <a:t>Requires drug companies to pay </a:t>
            </a:r>
            <a:r>
              <a:rPr lang="en-US" sz="2200" b="1" dirty="0">
                <a:solidFill>
                  <a:schemeClr val="accent3"/>
                </a:solidFill>
              </a:rPr>
              <a:t>rebates if prices rise faster than inflation </a:t>
            </a:r>
            <a:r>
              <a:rPr lang="en-US" sz="2200" dirty="0"/>
              <a:t>for drugs used by Medicare beneficiaries</a:t>
            </a:r>
          </a:p>
          <a:p>
            <a:pPr marL="411480" indent="-411480">
              <a:spcAft>
                <a:spcPts val="1500"/>
              </a:spcAft>
              <a:buFont typeface="Wingdings" panose="05000000000000000000" pitchFamily="2" charset="2"/>
              <a:buChar char=""/>
            </a:pPr>
            <a:r>
              <a:rPr lang="en-US" sz="2200" b="1" dirty="0">
                <a:solidFill>
                  <a:schemeClr val="accent3"/>
                </a:solidFill>
              </a:rPr>
              <a:t>Eliminates 5% coinsurance </a:t>
            </a:r>
            <a:r>
              <a:rPr lang="en-US" sz="2200" dirty="0"/>
              <a:t>for catastrophic coverage in Medicare</a:t>
            </a:r>
            <a:r>
              <a:rPr lang="en-US" sz="2200" dirty="0">
                <a:solidFill>
                  <a:schemeClr val="tx1"/>
                </a:solidFill>
              </a:rPr>
              <a:t> Part D in 2024, adds a </a:t>
            </a:r>
            <a:r>
              <a:rPr lang="en-US" sz="2200" b="1" dirty="0">
                <a:solidFill>
                  <a:schemeClr val="accent3"/>
                </a:solidFill>
              </a:rPr>
              <a:t>$2,000 cap on Part D out-of-pocket spending </a:t>
            </a:r>
            <a:r>
              <a:rPr lang="en-US" sz="2200" dirty="0"/>
              <a:t>in 2025, and limits annual increases in Part D premiums for 2024-2030</a:t>
            </a:r>
          </a:p>
          <a:p>
            <a:pPr marL="411480" indent="-411480">
              <a:spcAft>
                <a:spcPts val="1500"/>
              </a:spcAft>
              <a:buFont typeface="Wingdings" panose="05000000000000000000" pitchFamily="2" charset="2"/>
              <a:buChar char=""/>
            </a:pPr>
            <a:r>
              <a:rPr lang="en-US" sz="2200" dirty="0"/>
              <a:t>Limits monthly cost sharing for </a:t>
            </a:r>
            <a:r>
              <a:rPr lang="en-US" sz="2200" b="1" dirty="0">
                <a:solidFill>
                  <a:schemeClr val="accent3"/>
                </a:solidFill>
              </a:rPr>
              <a:t>insulin products to $35 </a:t>
            </a:r>
            <a:r>
              <a:rPr lang="en-US" sz="2200" dirty="0"/>
              <a:t>for people with Medicare</a:t>
            </a:r>
            <a:endParaRPr lang="en-US" sz="2200" dirty="0">
              <a:solidFill>
                <a:schemeClr val="tx1"/>
              </a:solidFill>
            </a:endParaRPr>
          </a:p>
          <a:p>
            <a:pPr marL="411480" indent="-411480">
              <a:spcAft>
                <a:spcPts val="1500"/>
              </a:spcAft>
              <a:buFont typeface="Wingdings" panose="05000000000000000000" pitchFamily="2" charset="2"/>
              <a:buChar char=""/>
            </a:pPr>
            <a:r>
              <a:rPr lang="en-US" sz="2200" b="1" dirty="0">
                <a:solidFill>
                  <a:schemeClr val="accent3"/>
                </a:solidFill>
              </a:rPr>
              <a:t>Expands eligibility </a:t>
            </a:r>
            <a:r>
              <a:rPr lang="en-US" sz="2200" dirty="0"/>
              <a:t>for </a:t>
            </a:r>
            <a:r>
              <a:rPr lang="en-US" sz="2200" b="1" dirty="0">
                <a:solidFill>
                  <a:schemeClr val="accent3"/>
                </a:solidFill>
              </a:rPr>
              <a:t>Medicare Part D Low-Income Subsidy </a:t>
            </a:r>
            <a:r>
              <a:rPr lang="en-US" sz="2200" dirty="0"/>
              <a:t>full benefits</a:t>
            </a:r>
          </a:p>
          <a:p>
            <a:pPr marL="411480" indent="-411480">
              <a:spcAft>
                <a:spcPts val="1500"/>
              </a:spcAft>
              <a:buFont typeface="Wingdings" panose="05000000000000000000" pitchFamily="2" charset="2"/>
              <a:buChar char=""/>
            </a:pPr>
            <a:r>
              <a:rPr lang="en-US" sz="2200" b="1" dirty="0">
                <a:solidFill>
                  <a:schemeClr val="accent3"/>
                </a:solidFill>
              </a:rPr>
              <a:t>Eliminates cost sharing for adult vaccines </a:t>
            </a:r>
            <a:r>
              <a:rPr lang="en-US" sz="2200" dirty="0"/>
              <a:t>covered under Medicare Part D and improves access to adult vaccines under Medicaid and CHIP</a:t>
            </a:r>
          </a:p>
          <a:p>
            <a:pPr marL="411480" indent="-411480">
              <a:spcAft>
                <a:spcPts val="1500"/>
              </a:spcAft>
              <a:buFont typeface="Wingdings" panose="05000000000000000000" pitchFamily="2" charset="2"/>
              <a:buChar char=""/>
            </a:pPr>
            <a:r>
              <a:rPr lang="en-US" sz="2200" dirty="0"/>
              <a:t>Further </a:t>
            </a:r>
            <a:r>
              <a:rPr lang="en-US" sz="2200" b="1" dirty="0">
                <a:solidFill>
                  <a:schemeClr val="accent3"/>
                </a:solidFill>
              </a:rPr>
              <a:t>delays implementation </a:t>
            </a:r>
            <a:r>
              <a:rPr lang="en-US" sz="2200" dirty="0"/>
              <a:t>of the Trump Administration’s </a:t>
            </a:r>
            <a:r>
              <a:rPr lang="en-US" sz="2200" b="1" dirty="0">
                <a:solidFill>
                  <a:schemeClr val="accent3"/>
                </a:solidFill>
              </a:rPr>
              <a:t>drug rebate rule</a:t>
            </a:r>
            <a:endParaRPr lang="en-US" sz="2200" b="1" u="sng" dirty="0">
              <a:solidFill>
                <a:schemeClr val="accent3"/>
              </a:solidFill>
            </a:endParaRPr>
          </a:p>
        </p:txBody>
      </p:sp>
      <p:sp>
        <p:nvSpPr>
          <p:cNvPr id="4" name="Title 3">
            <a:extLst>
              <a:ext uri="{FF2B5EF4-FFF2-40B4-BE49-F238E27FC236}">
                <a16:creationId xmlns:a16="http://schemas.microsoft.com/office/drawing/2014/main" id="{674781B3-A369-4501-A07C-DEB37374D51F}"/>
              </a:ext>
            </a:extLst>
          </p:cNvPr>
          <p:cNvSpPr>
            <a:spLocks noGrp="1"/>
          </p:cNvSpPr>
          <p:nvPr>
            <p:ph type="title"/>
          </p:nvPr>
        </p:nvSpPr>
        <p:spPr>
          <a:xfrm>
            <a:off x="468314" y="468914"/>
            <a:ext cx="11264900" cy="860136"/>
          </a:xfrm>
        </p:spPr>
        <p:txBody>
          <a:bodyPr/>
          <a:lstStyle/>
          <a:p>
            <a:pPr algn="ctr"/>
            <a:r>
              <a:rPr lang="en-US" sz="3000" dirty="0"/>
              <a:t>Prescription Drug Provisions in the Inflation Reduction Act</a:t>
            </a:r>
          </a:p>
        </p:txBody>
      </p:sp>
    </p:spTree>
    <p:extLst>
      <p:ext uri="{BB962C8B-B14F-4D97-AF65-F5344CB8AC3E}">
        <p14:creationId xmlns:p14="http://schemas.microsoft.com/office/powerpoint/2010/main" val="2778122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281176-6D4F-4C61-8D3C-2701848B2C11}"/>
              </a:ext>
            </a:extLst>
          </p:cNvPr>
          <p:cNvSpPr>
            <a:spLocks noGrp="1"/>
          </p:cNvSpPr>
          <p:nvPr>
            <p:ph type="title"/>
          </p:nvPr>
        </p:nvSpPr>
        <p:spPr>
          <a:xfrm>
            <a:off x="468314" y="461983"/>
            <a:ext cx="11264900" cy="860136"/>
          </a:xfrm>
        </p:spPr>
        <p:txBody>
          <a:bodyPr/>
          <a:lstStyle/>
          <a:p>
            <a:pPr algn="ctr"/>
            <a:r>
              <a:rPr lang="en-US" sz="3000" dirty="0">
                <a:solidFill>
                  <a:srgbClr val="333333"/>
                </a:solidFill>
              </a:rPr>
              <a:t>Implementation Timeline of the Prescription Drug Provisions in the Inflation Reduction Act</a:t>
            </a:r>
          </a:p>
        </p:txBody>
      </p:sp>
      <p:sp>
        <p:nvSpPr>
          <p:cNvPr id="2" name="TextBox 1">
            <a:extLst>
              <a:ext uri="{FF2B5EF4-FFF2-40B4-BE49-F238E27FC236}">
                <a16:creationId xmlns:a16="http://schemas.microsoft.com/office/drawing/2014/main" id="{D5A4744E-6737-429E-B76C-B09C5683FD19}"/>
              </a:ext>
            </a:extLst>
          </p:cNvPr>
          <p:cNvSpPr txBox="1"/>
          <p:nvPr/>
        </p:nvSpPr>
        <p:spPr>
          <a:xfrm>
            <a:off x="5260606" y="2092344"/>
            <a:ext cx="6583680" cy="369332"/>
          </a:xfrm>
          <a:prstGeom prst="homePlate">
            <a:avLst/>
          </a:prstGeom>
          <a:solidFill>
            <a:srgbClr val="E7ECF5"/>
          </a:solidFill>
        </p:spPr>
        <p:txBody>
          <a:bodyPr wrap="square" rtlCol="0">
            <a:spAutoFit/>
          </a:bodyPr>
          <a:lstStyle/>
          <a:p>
            <a:pPr algn="ctr"/>
            <a:r>
              <a:rPr lang="en-US" b="1" dirty="0">
                <a:solidFill>
                  <a:schemeClr val="accent2"/>
                </a:solidFill>
              </a:rPr>
              <a:t>Implements negotiated prices for certain high-cost drugs:</a:t>
            </a:r>
            <a:endParaRPr lang="en-US" sz="2000" b="1" dirty="0">
              <a:solidFill>
                <a:schemeClr val="accent2"/>
              </a:solidFill>
            </a:endParaRPr>
          </a:p>
        </p:txBody>
      </p:sp>
      <p:cxnSp>
        <p:nvCxnSpPr>
          <p:cNvPr id="7" name="Straight Connector 6">
            <a:extLst>
              <a:ext uri="{FF2B5EF4-FFF2-40B4-BE49-F238E27FC236}">
                <a16:creationId xmlns:a16="http://schemas.microsoft.com/office/drawing/2014/main" id="{650114C7-0EF7-45D6-9E62-55D4463BA447}"/>
              </a:ext>
            </a:extLst>
          </p:cNvPr>
          <p:cNvCxnSpPr>
            <a:cxnSpLocks/>
          </p:cNvCxnSpPr>
          <p:nvPr/>
        </p:nvCxnSpPr>
        <p:spPr>
          <a:xfrm>
            <a:off x="7025476" y="3746742"/>
            <a:ext cx="1463040" cy="0"/>
          </a:xfrm>
          <a:prstGeom prst="line">
            <a:avLst/>
          </a:prstGeom>
          <a:ln w="38100">
            <a:solidFill>
              <a:schemeClr val="accent3"/>
            </a:solidFill>
            <a:prstDash val="sysDot"/>
          </a:ln>
        </p:spPr>
        <p:style>
          <a:lnRef idx="1">
            <a:schemeClr val="dk1"/>
          </a:lnRef>
          <a:fillRef idx="0">
            <a:schemeClr val="dk1"/>
          </a:fillRef>
          <a:effectRef idx="0">
            <a:schemeClr val="dk1"/>
          </a:effectRef>
          <a:fontRef idx="minor">
            <a:schemeClr val="tx1"/>
          </a:fontRef>
        </p:style>
      </p:cxnSp>
      <p:sp>
        <p:nvSpPr>
          <p:cNvPr id="3" name="TextBox 2">
            <a:extLst>
              <a:ext uri="{FF2B5EF4-FFF2-40B4-BE49-F238E27FC236}">
                <a16:creationId xmlns:a16="http://schemas.microsoft.com/office/drawing/2014/main" id="{879119ED-F84E-4DD9-A592-DB3FDF3234C0}"/>
              </a:ext>
            </a:extLst>
          </p:cNvPr>
          <p:cNvSpPr txBox="1"/>
          <p:nvPr/>
        </p:nvSpPr>
        <p:spPr>
          <a:xfrm>
            <a:off x="10175951" y="2479934"/>
            <a:ext cx="1646996" cy="923330"/>
          </a:xfrm>
          <a:prstGeom prst="rect">
            <a:avLst/>
          </a:prstGeom>
          <a:noFill/>
        </p:spPr>
        <p:txBody>
          <a:bodyPr wrap="square" rtlCol="0">
            <a:spAutoFit/>
          </a:bodyPr>
          <a:lstStyle/>
          <a:p>
            <a:pPr marL="0" lvl="0" indent="0" algn="ctr"/>
            <a:r>
              <a:rPr lang="en-US" dirty="0">
                <a:sym typeface="Wingdings" panose="05000000000000000000" pitchFamily="2" charset="2"/>
              </a:rPr>
              <a:t></a:t>
            </a:r>
            <a:r>
              <a:rPr lang="en-US" sz="1800" dirty="0"/>
              <a:t>20 Medicare Part B and Part D drugs</a:t>
            </a:r>
            <a:endParaRPr lang="en-US" dirty="0"/>
          </a:p>
        </p:txBody>
      </p:sp>
      <p:sp>
        <p:nvSpPr>
          <p:cNvPr id="8" name="TextBox 7">
            <a:extLst>
              <a:ext uri="{FF2B5EF4-FFF2-40B4-BE49-F238E27FC236}">
                <a16:creationId xmlns:a16="http://schemas.microsoft.com/office/drawing/2014/main" id="{3D7FDA0A-357E-4A7A-88A7-3691762F20D2}"/>
              </a:ext>
            </a:extLst>
          </p:cNvPr>
          <p:cNvSpPr txBox="1"/>
          <p:nvPr/>
        </p:nvSpPr>
        <p:spPr>
          <a:xfrm>
            <a:off x="3493797" y="1996416"/>
            <a:ext cx="1834184" cy="1408078"/>
          </a:xfrm>
          <a:prstGeom prst="rect">
            <a:avLst/>
          </a:prstGeom>
          <a:noFill/>
        </p:spPr>
        <p:txBody>
          <a:bodyPr wrap="square" rtlCol="0">
            <a:spAutoFit/>
          </a:bodyPr>
          <a:lstStyle/>
          <a:p>
            <a:pPr marL="0" lvl="0" indent="0" algn="ctr">
              <a:lnSpc>
                <a:spcPct val="95000"/>
              </a:lnSpc>
              <a:spcAft>
                <a:spcPct val="15000"/>
              </a:spcAft>
              <a:buFont typeface="Arial" panose="020B0604020202020204" pitchFamily="34" charset="0"/>
              <a:buNone/>
            </a:pPr>
            <a:r>
              <a:rPr lang="en-US" sz="1800" b="0" i="0" dirty="0"/>
              <a:t>Adds $2,000 out-of-pocket cap in Part D and other drug benefit changes</a:t>
            </a:r>
            <a:endParaRPr lang="en-US" sz="1800" dirty="0"/>
          </a:p>
        </p:txBody>
      </p:sp>
      <p:sp>
        <p:nvSpPr>
          <p:cNvPr id="10" name="TextBox 9">
            <a:extLst>
              <a:ext uri="{FF2B5EF4-FFF2-40B4-BE49-F238E27FC236}">
                <a16:creationId xmlns:a16="http://schemas.microsoft.com/office/drawing/2014/main" id="{806152CE-692A-4DCF-8566-9C1DC80A3F1E}"/>
              </a:ext>
            </a:extLst>
          </p:cNvPr>
          <p:cNvSpPr txBox="1"/>
          <p:nvPr/>
        </p:nvSpPr>
        <p:spPr>
          <a:xfrm>
            <a:off x="2133041" y="5653352"/>
            <a:ext cx="9636664" cy="369332"/>
          </a:xfrm>
          <a:prstGeom prst="homePlate">
            <a:avLst/>
          </a:prstGeom>
          <a:noFill/>
        </p:spPr>
        <p:txBody>
          <a:bodyPr wrap="square" rtlCol="0">
            <a:spAutoFit/>
          </a:bodyPr>
          <a:lstStyle/>
          <a:p>
            <a:pPr lvl="0" algn="ctr">
              <a:lnSpc>
                <a:spcPct val="100000"/>
              </a:lnSpc>
              <a:spcAft>
                <a:spcPts val="1200"/>
              </a:spcAft>
            </a:pPr>
            <a:r>
              <a:rPr lang="en-US" sz="1800" dirty="0"/>
              <a:t>2024-2030: Limits Medicare Part D premium growth to no more than 6% per year</a:t>
            </a:r>
          </a:p>
        </p:txBody>
      </p:sp>
      <p:cxnSp>
        <p:nvCxnSpPr>
          <p:cNvPr id="11" name="Straight Connector 10">
            <a:extLst>
              <a:ext uri="{FF2B5EF4-FFF2-40B4-BE49-F238E27FC236}">
                <a16:creationId xmlns:a16="http://schemas.microsoft.com/office/drawing/2014/main" id="{4AAD043C-1677-49BA-A434-317F7E194131}"/>
              </a:ext>
            </a:extLst>
          </p:cNvPr>
          <p:cNvCxnSpPr>
            <a:cxnSpLocks/>
          </p:cNvCxnSpPr>
          <p:nvPr/>
        </p:nvCxnSpPr>
        <p:spPr>
          <a:xfrm>
            <a:off x="2204619" y="5852793"/>
            <a:ext cx="519781" cy="0"/>
          </a:xfrm>
          <a:prstGeom prst="line">
            <a:avLst/>
          </a:prstGeom>
          <a:ln w="38100">
            <a:solidFill>
              <a:schemeClr val="accent3"/>
            </a:solidFill>
            <a:prstDash val="sysDot"/>
            <a:headEnd type="oval" w="lg" len="lg"/>
            <a:tailEnd type="none" w="med" len="med"/>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EDB0ADDD-93F0-4245-98CD-256B0E5D7F9A}"/>
              </a:ext>
            </a:extLst>
          </p:cNvPr>
          <p:cNvCxnSpPr>
            <a:cxnSpLocks/>
          </p:cNvCxnSpPr>
          <p:nvPr/>
        </p:nvCxnSpPr>
        <p:spPr>
          <a:xfrm>
            <a:off x="11082814" y="5852793"/>
            <a:ext cx="448370" cy="0"/>
          </a:xfrm>
          <a:prstGeom prst="line">
            <a:avLst/>
          </a:prstGeom>
          <a:ln w="38100">
            <a:solidFill>
              <a:schemeClr val="accent3"/>
            </a:solidFill>
            <a:prstDash val="sysDot"/>
            <a:headEnd type="none" w="med" len="med"/>
            <a:tailEnd type="oval" w="lg" len="lg"/>
          </a:ln>
        </p:spPr>
        <p:style>
          <a:lnRef idx="1">
            <a:schemeClr val="dk1"/>
          </a:lnRef>
          <a:fillRef idx="0">
            <a:schemeClr val="dk1"/>
          </a:fillRef>
          <a:effectRef idx="0">
            <a:schemeClr val="dk1"/>
          </a:effectRef>
          <a:fontRef idx="minor">
            <a:schemeClr val="tx1"/>
          </a:fontRef>
        </p:style>
      </p:cxnSp>
      <p:sp>
        <p:nvSpPr>
          <p:cNvPr id="14" name="Arrow: Chevron 13">
            <a:extLst>
              <a:ext uri="{FF2B5EF4-FFF2-40B4-BE49-F238E27FC236}">
                <a16:creationId xmlns:a16="http://schemas.microsoft.com/office/drawing/2014/main" id="{60B6BE76-7FF3-4C94-8E2A-C269C3FB8B95}"/>
              </a:ext>
            </a:extLst>
          </p:cNvPr>
          <p:cNvSpPr/>
          <p:nvPr/>
        </p:nvSpPr>
        <p:spPr>
          <a:xfrm>
            <a:off x="308760" y="1441235"/>
            <a:ext cx="1613177" cy="559415"/>
          </a:xfrm>
          <a:prstGeom prst="chevron">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2800" dirty="0">
                <a:solidFill>
                  <a:schemeClr val="bg1"/>
                </a:solidFill>
              </a:rPr>
              <a:t>2023</a:t>
            </a:r>
          </a:p>
        </p:txBody>
      </p:sp>
      <p:sp>
        <p:nvSpPr>
          <p:cNvPr id="15" name="Arrow: Chevron 14">
            <a:extLst>
              <a:ext uri="{FF2B5EF4-FFF2-40B4-BE49-F238E27FC236}">
                <a16:creationId xmlns:a16="http://schemas.microsoft.com/office/drawing/2014/main" id="{A507DEDA-EF4F-4E7C-9923-403DBC93297E}"/>
              </a:ext>
            </a:extLst>
          </p:cNvPr>
          <p:cNvSpPr/>
          <p:nvPr/>
        </p:nvSpPr>
        <p:spPr>
          <a:xfrm>
            <a:off x="1984168" y="1441235"/>
            <a:ext cx="1613177" cy="559415"/>
          </a:xfrm>
          <a:prstGeom prst="chevron">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2800" dirty="0">
                <a:solidFill>
                  <a:schemeClr val="bg1"/>
                </a:solidFill>
              </a:rPr>
              <a:t>2024</a:t>
            </a:r>
          </a:p>
        </p:txBody>
      </p:sp>
      <p:sp>
        <p:nvSpPr>
          <p:cNvPr id="16" name="Arrow: Chevron 15">
            <a:extLst>
              <a:ext uri="{FF2B5EF4-FFF2-40B4-BE49-F238E27FC236}">
                <a16:creationId xmlns:a16="http://schemas.microsoft.com/office/drawing/2014/main" id="{32DA5510-8568-498E-88DB-BA1C23197862}"/>
              </a:ext>
            </a:extLst>
          </p:cNvPr>
          <p:cNvSpPr/>
          <p:nvPr/>
        </p:nvSpPr>
        <p:spPr>
          <a:xfrm>
            <a:off x="3635826" y="1441235"/>
            <a:ext cx="1613177" cy="559415"/>
          </a:xfrm>
          <a:prstGeom prst="chevron">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2800" dirty="0">
                <a:solidFill>
                  <a:schemeClr val="bg1"/>
                </a:solidFill>
              </a:rPr>
              <a:t>2025</a:t>
            </a:r>
          </a:p>
        </p:txBody>
      </p:sp>
      <p:sp>
        <p:nvSpPr>
          <p:cNvPr id="18" name="Arrow: Chevron 17">
            <a:extLst>
              <a:ext uri="{FF2B5EF4-FFF2-40B4-BE49-F238E27FC236}">
                <a16:creationId xmlns:a16="http://schemas.microsoft.com/office/drawing/2014/main" id="{D22EF19E-92FC-417E-9200-E8D849F69D3D}"/>
              </a:ext>
            </a:extLst>
          </p:cNvPr>
          <p:cNvSpPr/>
          <p:nvPr/>
        </p:nvSpPr>
        <p:spPr>
          <a:xfrm>
            <a:off x="10242455" y="1441235"/>
            <a:ext cx="1613177" cy="559415"/>
          </a:xfrm>
          <a:prstGeom prst="chevron">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2800" dirty="0">
                <a:solidFill>
                  <a:schemeClr val="bg1"/>
                </a:solidFill>
              </a:rPr>
              <a:t>2029</a:t>
            </a:r>
          </a:p>
        </p:txBody>
      </p:sp>
      <p:sp>
        <p:nvSpPr>
          <p:cNvPr id="19" name="Arrow: Chevron 18">
            <a:extLst>
              <a:ext uri="{FF2B5EF4-FFF2-40B4-BE49-F238E27FC236}">
                <a16:creationId xmlns:a16="http://schemas.microsoft.com/office/drawing/2014/main" id="{85EA3E07-0D41-4BAD-9732-4A4B172F3D9C}"/>
              </a:ext>
            </a:extLst>
          </p:cNvPr>
          <p:cNvSpPr/>
          <p:nvPr/>
        </p:nvSpPr>
        <p:spPr>
          <a:xfrm>
            <a:off x="8590797" y="1441235"/>
            <a:ext cx="1613177" cy="559415"/>
          </a:xfrm>
          <a:prstGeom prst="chevron">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2800" dirty="0">
                <a:solidFill>
                  <a:schemeClr val="bg1"/>
                </a:solidFill>
              </a:rPr>
              <a:t>2028</a:t>
            </a:r>
          </a:p>
        </p:txBody>
      </p:sp>
      <p:sp>
        <p:nvSpPr>
          <p:cNvPr id="20" name="Arrow: Chevron 19">
            <a:extLst>
              <a:ext uri="{FF2B5EF4-FFF2-40B4-BE49-F238E27FC236}">
                <a16:creationId xmlns:a16="http://schemas.microsoft.com/office/drawing/2014/main" id="{9FC9AC52-6A57-4FF7-85AB-A541AE3CB3CA}"/>
              </a:ext>
            </a:extLst>
          </p:cNvPr>
          <p:cNvSpPr/>
          <p:nvPr/>
        </p:nvSpPr>
        <p:spPr>
          <a:xfrm>
            <a:off x="6939140" y="1441235"/>
            <a:ext cx="1613177" cy="559415"/>
          </a:xfrm>
          <a:prstGeom prst="chevron">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2800" dirty="0">
                <a:solidFill>
                  <a:schemeClr val="bg1"/>
                </a:solidFill>
              </a:rPr>
              <a:t>2027</a:t>
            </a:r>
          </a:p>
        </p:txBody>
      </p:sp>
      <p:sp>
        <p:nvSpPr>
          <p:cNvPr id="21" name="Arrow: Chevron 20">
            <a:extLst>
              <a:ext uri="{FF2B5EF4-FFF2-40B4-BE49-F238E27FC236}">
                <a16:creationId xmlns:a16="http://schemas.microsoft.com/office/drawing/2014/main" id="{022C23E0-0439-476F-B121-AF88A5DA58AA}"/>
              </a:ext>
            </a:extLst>
          </p:cNvPr>
          <p:cNvSpPr/>
          <p:nvPr/>
        </p:nvSpPr>
        <p:spPr>
          <a:xfrm>
            <a:off x="5287483" y="1441235"/>
            <a:ext cx="1613177" cy="559415"/>
          </a:xfrm>
          <a:prstGeom prst="chevron">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2800" dirty="0">
                <a:solidFill>
                  <a:schemeClr val="bg1"/>
                </a:solidFill>
              </a:rPr>
              <a:t>2026</a:t>
            </a:r>
          </a:p>
        </p:txBody>
      </p:sp>
      <p:sp>
        <p:nvSpPr>
          <p:cNvPr id="22" name="TextBox 21">
            <a:extLst>
              <a:ext uri="{FF2B5EF4-FFF2-40B4-BE49-F238E27FC236}">
                <a16:creationId xmlns:a16="http://schemas.microsoft.com/office/drawing/2014/main" id="{2B9CD7B2-6BF2-43E6-9CD1-6116DC7E84E1}"/>
              </a:ext>
            </a:extLst>
          </p:cNvPr>
          <p:cNvSpPr txBox="1"/>
          <p:nvPr/>
        </p:nvSpPr>
        <p:spPr>
          <a:xfrm>
            <a:off x="8556978" y="2461676"/>
            <a:ext cx="1646996" cy="923330"/>
          </a:xfrm>
          <a:prstGeom prst="rect">
            <a:avLst/>
          </a:prstGeom>
          <a:noFill/>
        </p:spPr>
        <p:txBody>
          <a:bodyPr wrap="square" rtlCol="0">
            <a:spAutoFit/>
          </a:bodyPr>
          <a:lstStyle/>
          <a:p>
            <a:pPr marL="0" lvl="0" indent="0" algn="ctr"/>
            <a:r>
              <a:rPr lang="en-US" dirty="0">
                <a:sym typeface="Wingdings" panose="05000000000000000000" pitchFamily="2" charset="2"/>
              </a:rPr>
              <a:t></a:t>
            </a:r>
            <a:r>
              <a:rPr lang="en-US" dirty="0"/>
              <a:t>15</a:t>
            </a:r>
            <a:r>
              <a:rPr lang="en-US" sz="1800" dirty="0"/>
              <a:t> Medicare Part B and Part D drugs</a:t>
            </a:r>
            <a:endParaRPr lang="en-US" dirty="0"/>
          </a:p>
        </p:txBody>
      </p:sp>
      <p:sp>
        <p:nvSpPr>
          <p:cNvPr id="23" name="TextBox 22">
            <a:extLst>
              <a:ext uri="{FF2B5EF4-FFF2-40B4-BE49-F238E27FC236}">
                <a16:creationId xmlns:a16="http://schemas.microsoft.com/office/drawing/2014/main" id="{46956800-DBA1-4138-9873-792AA0020C35}"/>
              </a:ext>
            </a:extLst>
          </p:cNvPr>
          <p:cNvSpPr txBox="1"/>
          <p:nvPr/>
        </p:nvSpPr>
        <p:spPr>
          <a:xfrm>
            <a:off x="6937570" y="2472759"/>
            <a:ext cx="1646996" cy="646331"/>
          </a:xfrm>
          <a:prstGeom prst="rect">
            <a:avLst/>
          </a:prstGeom>
          <a:noFill/>
        </p:spPr>
        <p:txBody>
          <a:bodyPr wrap="square" rtlCol="0">
            <a:spAutoFit/>
          </a:bodyPr>
          <a:lstStyle/>
          <a:p>
            <a:pPr marL="0" lvl="0" indent="0" algn="ctr"/>
            <a:r>
              <a:rPr lang="en-US" dirty="0">
                <a:sym typeface="Wingdings" panose="05000000000000000000" pitchFamily="2" charset="2"/>
              </a:rPr>
              <a:t></a:t>
            </a:r>
            <a:r>
              <a:rPr lang="en-US" dirty="0"/>
              <a:t>15</a:t>
            </a:r>
            <a:r>
              <a:rPr lang="en-US" sz="1800" dirty="0"/>
              <a:t> Medicare Part D drugs</a:t>
            </a:r>
            <a:endParaRPr lang="en-US" dirty="0"/>
          </a:p>
        </p:txBody>
      </p:sp>
      <p:sp>
        <p:nvSpPr>
          <p:cNvPr id="24" name="TextBox 23">
            <a:extLst>
              <a:ext uri="{FF2B5EF4-FFF2-40B4-BE49-F238E27FC236}">
                <a16:creationId xmlns:a16="http://schemas.microsoft.com/office/drawing/2014/main" id="{78FC2073-3780-41BB-910D-7FDD232628A3}"/>
              </a:ext>
            </a:extLst>
          </p:cNvPr>
          <p:cNvSpPr txBox="1"/>
          <p:nvPr/>
        </p:nvSpPr>
        <p:spPr>
          <a:xfrm>
            <a:off x="5213849" y="2473487"/>
            <a:ext cx="1646996" cy="646331"/>
          </a:xfrm>
          <a:prstGeom prst="rect">
            <a:avLst/>
          </a:prstGeom>
          <a:noFill/>
        </p:spPr>
        <p:txBody>
          <a:bodyPr wrap="square" rtlCol="0">
            <a:spAutoFit/>
          </a:bodyPr>
          <a:lstStyle/>
          <a:p>
            <a:pPr marL="0" lvl="0" indent="0" algn="ctr"/>
            <a:r>
              <a:rPr lang="en-US" dirty="0">
                <a:sym typeface="Wingdings" panose="05000000000000000000" pitchFamily="2" charset="2"/>
              </a:rPr>
              <a:t></a:t>
            </a:r>
            <a:r>
              <a:rPr lang="en-US" dirty="0"/>
              <a:t>10</a:t>
            </a:r>
            <a:r>
              <a:rPr lang="en-US" sz="1800" dirty="0"/>
              <a:t> Medicare Part D drugs</a:t>
            </a:r>
            <a:endParaRPr lang="en-US" dirty="0"/>
          </a:p>
        </p:txBody>
      </p:sp>
      <p:sp>
        <p:nvSpPr>
          <p:cNvPr id="25" name="TextBox 24">
            <a:extLst>
              <a:ext uri="{FF2B5EF4-FFF2-40B4-BE49-F238E27FC236}">
                <a16:creationId xmlns:a16="http://schemas.microsoft.com/office/drawing/2014/main" id="{136223E4-EAF0-430A-8761-EBEAF557E8AB}"/>
              </a:ext>
            </a:extLst>
          </p:cNvPr>
          <p:cNvSpPr txBox="1"/>
          <p:nvPr/>
        </p:nvSpPr>
        <p:spPr>
          <a:xfrm>
            <a:off x="1833402" y="1996416"/>
            <a:ext cx="1834184" cy="1477328"/>
          </a:xfrm>
          <a:prstGeom prst="rect">
            <a:avLst/>
          </a:prstGeom>
          <a:noFill/>
        </p:spPr>
        <p:txBody>
          <a:bodyPr wrap="square" rtlCol="0">
            <a:spAutoFit/>
          </a:bodyPr>
          <a:lstStyle/>
          <a:p>
            <a:pPr marL="0" lvl="0" indent="0" algn="ctr">
              <a:lnSpc>
                <a:spcPct val="100000"/>
              </a:lnSpc>
              <a:spcBef>
                <a:spcPct val="0"/>
              </a:spcBef>
              <a:spcAft>
                <a:spcPts val="3600"/>
              </a:spcAft>
              <a:buNone/>
            </a:pPr>
            <a:r>
              <a:rPr lang="en-US" sz="1800" dirty="0"/>
              <a:t>Eliminates 5% coinsurance </a:t>
            </a:r>
            <a:br>
              <a:rPr lang="en-US" sz="1800" dirty="0"/>
            </a:br>
            <a:r>
              <a:rPr lang="en-US" sz="1800" dirty="0"/>
              <a:t>for Part D catastrophic coverage</a:t>
            </a:r>
          </a:p>
        </p:txBody>
      </p:sp>
      <p:sp>
        <p:nvSpPr>
          <p:cNvPr id="26" name="TextBox 25">
            <a:extLst>
              <a:ext uri="{FF2B5EF4-FFF2-40B4-BE49-F238E27FC236}">
                <a16:creationId xmlns:a16="http://schemas.microsoft.com/office/drawing/2014/main" id="{2581F41A-BA2D-42F6-8724-D890EB3E54CC}"/>
              </a:ext>
            </a:extLst>
          </p:cNvPr>
          <p:cNvSpPr txBox="1"/>
          <p:nvPr/>
        </p:nvSpPr>
        <p:spPr>
          <a:xfrm>
            <a:off x="114359" y="1996416"/>
            <a:ext cx="1834184" cy="1754326"/>
          </a:xfrm>
          <a:prstGeom prst="rect">
            <a:avLst/>
          </a:prstGeom>
          <a:noFill/>
        </p:spPr>
        <p:txBody>
          <a:bodyPr wrap="square" rtlCol="0">
            <a:spAutoFit/>
          </a:bodyPr>
          <a:lstStyle/>
          <a:p>
            <a:pPr marL="0" lvl="0" indent="0" algn="ctr">
              <a:lnSpc>
                <a:spcPct val="100000"/>
              </a:lnSpc>
              <a:spcAft>
                <a:spcPts val="1200"/>
              </a:spcAft>
              <a:buNone/>
            </a:pPr>
            <a:r>
              <a:rPr lang="en-US" sz="1800" b="0" u="none" dirty="0"/>
              <a:t>Requires drug companies to pay rebates if drug prices rise faster than inflation</a:t>
            </a:r>
            <a:endParaRPr lang="en-US" sz="1800" dirty="0"/>
          </a:p>
        </p:txBody>
      </p:sp>
      <p:sp>
        <p:nvSpPr>
          <p:cNvPr id="27" name="TextBox 26">
            <a:extLst>
              <a:ext uri="{FF2B5EF4-FFF2-40B4-BE49-F238E27FC236}">
                <a16:creationId xmlns:a16="http://schemas.microsoft.com/office/drawing/2014/main" id="{9F2098E5-E80A-42C7-85E5-FAF316F79E66}"/>
              </a:ext>
            </a:extLst>
          </p:cNvPr>
          <p:cNvSpPr txBox="1"/>
          <p:nvPr/>
        </p:nvSpPr>
        <p:spPr>
          <a:xfrm>
            <a:off x="6784139" y="3768158"/>
            <a:ext cx="1910837" cy="1754326"/>
          </a:xfrm>
          <a:prstGeom prst="rect">
            <a:avLst/>
          </a:prstGeom>
          <a:noFill/>
        </p:spPr>
        <p:txBody>
          <a:bodyPr wrap="square" rtlCol="0">
            <a:spAutoFit/>
          </a:bodyPr>
          <a:lstStyle/>
          <a:p>
            <a:pPr algn="ctr"/>
            <a:r>
              <a:rPr lang="en-US" sz="1800" dirty="0"/>
              <a:t>Further delays implementation of the Trump Administration’s drug rebate rule to 2032</a:t>
            </a:r>
          </a:p>
        </p:txBody>
      </p:sp>
      <p:sp>
        <p:nvSpPr>
          <p:cNvPr id="29" name="TextBox 28">
            <a:extLst>
              <a:ext uri="{FF2B5EF4-FFF2-40B4-BE49-F238E27FC236}">
                <a16:creationId xmlns:a16="http://schemas.microsoft.com/office/drawing/2014/main" id="{0140F430-B0F6-498C-98F8-828C04C05ECF}"/>
              </a:ext>
            </a:extLst>
          </p:cNvPr>
          <p:cNvSpPr txBox="1"/>
          <p:nvPr/>
        </p:nvSpPr>
        <p:spPr>
          <a:xfrm>
            <a:off x="1775498" y="3768158"/>
            <a:ext cx="2023323" cy="2031325"/>
          </a:xfrm>
          <a:prstGeom prst="rect">
            <a:avLst/>
          </a:prstGeom>
          <a:noFill/>
        </p:spPr>
        <p:txBody>
          <a:bodyPr wrap="square">
            <a:spAutoFit/>
          </a:bodyPr>
          <a:lstStyle/>
          <a:p>
            <a:pPr marL="0" lvl="0" indent="0" algn="ctr">
              <a:lnSpc>
                <a:spcPct val="100000"/>
              </a:lnSpc>
              <a:spcBef>
                <a:spcPts val="1200"/>
              </a:spcBef>
              <a:spcAft>
                <a:spcPts val="0"/>
              </a:spcAft>
              <a:buNone/>
            </a:pPr>
            <a:r>
              <a:rPr lang="en-US" sz="1800" b="0" u="none" dirty="0"/>
              <a:t>Expands </a:t>
            </a:r>
            <a:br>
              <a:rPr lang="en-US" sz="1800" b="0" u="none" dirty="0"/>
            </a:br>
            <a:r>
              <a:rPr lang="en-US" sz="1800" b="0" u="none" dirty="0"/>
              <a:t>eligibility</a:t>
            </a:r>
            <a:br>
              <a:rPr lang="en-US" sz="1800" b="0" u="none" dirty="0"/>
            </a:br>
            <a:r>
              <a:rPr lang="en-US" sz="1800" b="0" u="none" dirty="0"/>
              <a:t>for Part D </a:t>
            </a:r>
            <a:br>
              <a:rPr lang="en-US" sz="1800" b="0" u="none" dirty="0"/>
            </a:br>
            <a:r>
              <a:rPr lang="en-US" sz="1800" b="0" u="none" dirty="0"/>
              <a:t>Low-Income Subsidy full benefits up to 150% FPL</a:t>
            </a:r>
            <a:endParaRPr lang="en-US" sz="1800" dirty="0"/>
          </a:p>
        </p:txBody>
      </p:sp>
      <p:sp>
        <p:nvSpPr>
          <p:cNvPr id="30" name="TextBox 29">
            <a:extLst>
              <a:ext uri="{FF2B5EF4-FFF2-40B4-BE49-F238E27FC236}">
                <a16:creationId xmlns:a16="http://schemas.microsoft.com/office/drawing/2014/main" id="{0B43D724-687B-461F-9DF6-46E5D29A8B8A}"/>
              </a:ext>
            </a:extLst>
          </p:cNvPr>
          <p:cNvSpPr txBox="1"/>
          <p:nvPr/>
        </p:nvSpPr>
        <p:spPr>
          <a:xfrm>
            <a:off x="71919" y="5015659"/>
            <a:ext cx="1901404" cy="1754326"/>
          </a:xfrm>
          <a:prstGeom prst="rect">
            <a:avLst/>
          </a:prstGeom>
          <a:noFill/>
        </p:spPr>
        <p:txBody>
          <a:bodyPr wrap="square" lIns="0" rIns="0" rtlCol="0">
            <a:spAutoFit/>
          </a:bodyPr>
          <a:lstStyle/>
          <a:p>
            <a:pPr marL="0" lvl="0" indent="0" algn="ctr">
              <a:lnSpc>
                <a:spcPct val="100000"/>
              </a:lnSpc>
              <a:spcAft>
                <a:spcPts val="1200"/>
              </a:spcAft>
              <a:buNone/>
            </a:pPr>
            <a:r>
              <a:rPr lang="en-US" sz="1800" dirty="0"/>
              <a:t>Reduces costs and improves coverage </a:t>
            </a:r>
            <a:r>
              <a:rPr lang="en-US" sz="1800" b="0" u="none" dirty="0"/>
              <a:t>for </a:t>
            </a:r>
            <a:br>
              <a:rPr lang="en-US" sz="1800" b="0" u="none" dirty="0"/>
            </a:br>
            <a:r>
              <a:rPr lang="en-US" sz="1800" b="0" u="none" dirty="0"/>
              <a:t>adult vaccines in Medicare Part D</a:t>
            </a:r>
            <a:r>
              <a:rPr lang="en-US" dirty="0"/>
              <a:t>, Medicaid &amp; CHIP</a:t>
            </a:r>
            <a:endParaRPr lang="en-US" sz="1800" dirty="0"/>
          </a:p>
        </p:txBody>
      </p:sp>
      <p:cxnSp>
        <p:nvCxnSpPr>
          <p:cNvPr id="28" name="Straight Connector 27">
            <a:extLst>
              <a:ext uri="{FF2B5EF4-FFF2-40B4-BE49-F238E27FC236}">
                <a16:creationId xmlns:a16="http://schemas.microsoft.com/office/drawing/2014/main" id="{A6AD60E3-300D-46E3-8637-FDC688779367}"/>
              </a:ext>
            </a:extLst>
          </p:cNvPr>
          <p:cNvCxnSpPr>
            <a:cxnSpLocks/>
          </p:cNvCxnSpPr>
          <p:nvPr/>
        </p:nvCxnSpPr>
        <p:spPr>
          <a:xfrm>
            <a:off x="268690" y="3746742"/>
            <a:ext cx="1463040" cy="0"/>
          </a:xfrm>
          <a:prstGeom prst="line">
            <a:avLst/>
          </a:prstGeom>
          <a:ln w="38100">
            <a:solidFill>
              <a:schemeClr val="accent3"/>
            </a:solidFill>
            <a:prstDash val="sysDot"/>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BA997E2-2A81-4409-8178-019CCD8E8CAC}"/>
              </a:ext>
            </a:extLst>
          </p:cNvPr>
          <p:cNvCxnSpPr>
            <a:cxnSpLocks/>
          </p:cNvCxnSpPr>
          <p:nvPr/>
        </p:nvCxnSpPr>
        <p:spPr>
          <a:xfrm>
            <a:off x="235272" y="5015659"/>
            <a:ext cx="1471183" cy="0"/>
          </a:xfrm>
          <a:prstGeom prst="line">
            <a:avLst/>
          </a:prstGeom>
          <a:ln w="38100">
            <a:solidFill>
              <a:schemeClr val="accent3"/>
            </a:solidFill>
            <a:prstDash val="sysDot"/>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E97477A4-D838-4402-A8C7-4FFAB74669DC}"/>
              </a:ext>
            </a:extLst>
          </p:cNvPr>
          <p:cNvCxnSpPr>
            <a:cxnSpLocks/>
          </p:cNvCxnSpPr>
          <p:nvPr/>
        </p:nvCxnSpPr>
        <p:spPr>
          <a:xfrm>
            <a:off x="2023163" y="3746742"/>
            <a:ext cx="1463040" cy="0"/>
          </a:xfrm>
          <a:prstGeom prst="line">
            <a:avLst/>
          </a:prstGeom>
          <a:ln w="38100">
            <a:solidFill>
              <a:schemeClr val="accent3"/>
            </a:solidFill>
            <a:prstDash val="sysDot"/>
          </a:ln>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7FF22B35-D769-4D2F-96F3-17D88A66EA4D}"/>
              </a:ext>
            </a:extLst>
          </p:cNvPr>
          <p:cNvSpPr txBox="1"/>
          <p:nvPr/>
        </p:nvSpPr>
        <p:spPr>
          <a:xfrm>
            <a:off x="166229" y="3768158"/>
            <a:ext cx="1609268" cy="1200329"/>
          </a:xfrm>
          <a:prstGeom prst="rect">
            <a:avLst/>
          </a:prstGeom>
          <a:noFill/>
        </p:spPr>
        <p:txBody>
          <a:bodyPr wrap="square">
            <a:spAutoFit/>
          </a:bodyPr>
          <a:lstStyle/>
          <a:p>
            <a:pPr marL="0" lvl="0" indent="0" algn="ctr">
              <a:lnSpc>
                <a:spcPct val="100000"/>
              </a:lnSpc>
              <a:spcAft>
                <a:spcPts val="1200"/>
              </a:spcAft>
              <a:buNone/>
            </a:pPr>
            <a:r>
              <a:rPr lang="en-US" sz="1800" dirty="0"/>
              <a:t>Limits insulin </a:t>
            </a:r>
            <a:r>
              <a:rPr lang="en-US" dirty="0"/>
              <a:t>copays to $35/month in Part D</a:t>
            </a:r>
            <a:endParaRPr lang="en-US" sz="1800" dirty="0"/>
          </a:p>
        </p:txBody>
      </p:sp>
    </p:spTree>
    <p:extLst>
      <p:ext uri="{BB962C8B-B14F-4D97-AF65-F5344CB8AC3E}">
        <p14:creationId xmlns:p14="http://schemas.microsoft.com/office/powerpoint/2010/main" val="3474629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1969" y="1905000"/>
            <a:ext cx="9301243" cy="3365738"/>
          </a:xfrm>
          <a:prstGeom prst="rect">
            <a:avLst/>
          </a:prstGeom>
        </p:spPr>
        <p:txBody>
          <a:bodyPr lIns="91440" tIns="45720" rIns="91440" bIns="45720" anchor="t"/>
          <a:lstStyle/>
          <a:p>
            <a:pPr marL="160020" indent="0">
              <a:spcBef>
                <a:spcPts val="300"/>
              </a:spcBef>
              <a:spcAft>
                <a:spcPts val="800"/>
              </a:spcAft>
              <a:buClr>
                <a:schemeClr val="accent3"/>
              </a:buClr>
              <a:buSzPct val="120000"/>
              <a:buNone/>
            </a:pPr>
            <a:r>
              <a:rPr lang="en-US" sz="1800" dirty="0">
                <a:solidFill>
                  <a:schemeClr val="tx1"/>
                </a:solidFill>
              </a:rPr>
              <a:t>The Secretary selects drugs to be negotiated from the </a:t>
            </a:r>
            <a:r>
              <a:rPr lang="en-US" sz="1800" b="1" dirty="0">
                <a:solidFill>
                  <a:schemeClr val="accent3"/>
                </a:solidFill>
              </a:rPr>
              <a:t>50 “negotiation-eligible” drugs with the highest total Medicare Part D spending </a:t>
            </a:r>
            <a:r>
              <a:rPr lang="en-US" sz="1800" dirty="0">
                <a:solidFill>
                  <a:schemeClr val="tx1"/>
                </a:solidFill>
              </a:rPr>
              <a:t>and the </a:t>
            </a:r>
            <a:r>
              <a:rPr lang="en-US" sz="1800" b="1" dirty="0">
                <a:solidFill>
                  <a:schemeClr val="accent3"/>
                </a:solidFill>
              </a:rPr>
              <a:t>50 “negotiation-eligible” drugs with the highest total Medicare Part B spending</a:t>
            </a:r>
          </a:p>
          <a:p>
            <a:pPr marL="160020" indent="0">
              <a:spcBef>
                <a:spcPts val="300"/>
              </a:spcBef>
              <a:spcAft>
                <a:spcPts val="300"/>
              </a:spcAft>
              <a:buClr>
                <a:schemeClr val="accent3"/>
              </a:buClr>
              <a:buSzPct val="120000"/>
              <a:buNone/>
            </a:pPr>
            <a:r>
              <a:rPr lang="en-US" sz="1800" dirty="0">
                <a:solidFill>
                  <a:schemeClr val="tx1"/>
                </a:solidFill>
              </a:rPr>
              <a:t>“Negotiation eligible drugs” include </a:t>
            </a:r>
            <a:r>
              <a:rPr lang="en-US" sz="1800" b="1" dirty="0">
                <a:solidFill>
                  <a:schemeClr val="accent3"/>
                </a:solidFill>
              </a:rPr>
              <a:t>brand-name drugs or biologics </a:t>
            </a:r>
            <a:r>
              <a:rPr lang="en-US" sz="1800" dirty="0">
                <a:solidFill>
                  <a:schemeClr val="tx1"/>
                </a:solidFill>
              </a:rPr>
              <a:t>and exclude the following drugs:</a:t>
            </a:r>
          </a:p>
          <a:p>
            <a:pPr marL="463550" indent="-247650">
              <a:spcAft>
                <a:spcPts val="0"/>
              </a:spcAft>
              <a:buClr>
                <a:schemeClr val="accent3"/>
              </a:buClr>
              <a:buSzPct val="120000"/>
              <a:buFont typeface="Wingdings" panose="05000000000000000000" pitchFamily="2" charset="2"/>
              <a:buChar char="§"/>
            </a:pPr>
            <a:r>
              <a:rPr lang="en-US" sz="1800" dirty="0">
                <a:solidFill>
                  <a:schemeClr val="tx1"/>
                </a:solidFill>
              </a:rPr>
              <a:t>Drugs that have a generic or biosimilar available</a:t>
            </a:r>
          </a:p>
          <a:p>
            <a:pPr marL="463550" indent="-247650">
              <a:spcAft>
                <a:spcPts val="0"/>
              </a:spcAft>
              <a:buClr>
                <a:schemeClr val="accent3"/>
              </a:buClr>
              <a:buSzPct val="120000"/>
              <a:buFont typeface="Wingdings" panose="05000000000000000000" pitchFamily="2" charset="2"/>
              <a:buChar char="§"/>
            </a:pPr>
            <a:r>
              <a:rPr lang="en-US" sz="1800" dirty="0">
                <a:solidFill>
                  <a:schemeClr val="tx1"/>
                </a:solidFill>
              </a:rPr>
              <a:t>Drugs less than 9 years (for small-molecule drugs) or 13 years (for biological products) from their FDA-approval or licensure date</a:t>
            </a:r>
          </a:p>
          <a:p>
            <a:pPr marL="463550" indent="-247650">
              <a:spcAft>
                <a:spcPts val="0"/>
              </a:spcAft>
              <a:buClr>
                <a:schemeClr val="accent3"/>
              </a:buClr>
              <a:buSzPct val="120000"/>
              <a:buFont typeface="Wingdings" panose="05000000000000000000" pitchFamily="2" charset="2"/>
              <a:buChar char="§"/>
            </a:pPr>
            <a:r>
              <a:rPr lang="en-US" sz="1800" dirty="0">
                <a:solidFill>
                  <a:schemeClr val="tx1"/>
                </a:solidFill>
              </a:rPr>
              <a:t>Certain “small biotech drugs” (from 2026 to 2028)</a:t>
            </a:r>
          </a:p>
          <a:p>
            <a:pPr marL="463550" indent="-247650">
              <a:spcAft>
                <a:spcPts val="0"/>
              </a:spcAft>
              <a:buClr>
                <a:schemeClr val="accent3"/>
              </a:buClr>
              <a:buSzPct val="120000"/>
              <a:buFont typeface="Wingdings" panose="05000000000000000000" pitchFamily="2" charset="2"/>
              <a:buChar char="§"/>
            </a:pPr>
            <a:r>
              <a:rPr lang="en-US" sz="1800" dirty="0">
                <a:solidFill>
                  <a:schemeClr val="tx1"/>
                </a:solidFill>
              </a:rPr>
              <a:t>Drugs that account for Medicare spending of less than $200 million in 2021 </a:t>
            </a:r>
          </a:p>
          <a:p>
            <a:pPr marL="463550" indent="-247650">
              <a:spcAft>
                <a:spcPts val="0"/>
              </a:spcAft>
              <a:buClr>
                <a:schemeClr val="accent3"/>
              </a:buClr>
              <a:buSzPct val="120000"/>
              <a:buFont typeface="Wingdings" panose="05000000000000000000" pitchFamily="2" charset="2"/>
              <a:buChar char="§"/>
            </a:pPr>
            <a:r>
              <a:rPr lang="en-US" sz="1800" dirty="0">
                <a:solidFill>
                  <a:schemeClr val="tx1"/>
                </a:solidFill>
              </a:rPr>
              <a:t>Drugs with an orphan designation as the only FDA-approved indication</a:t>
            </a:r>
          </a:p>
        </p:txBody>
      </p:sp>
      <p:sp>
        <p:nvSpPr>
          <p:cNvPr id="4" name="Title 3"/>
          <p:cNvSpPr>
            <a:spLocks noGrp="1"/>
          </p:cNvSpPr>
          <p:nvPr>
            <p:ph type="title"/>
          </p:nvPr>
        </p:nvSpPr>
        <p:spPr>
          <a:xfrm>
            <a:off x="-1" y="552041"/>
            <a:ext cx="12188825" cy="860136"/>
          </a:xfrm>
        </p:spPr>
        <p:txBody>
          <a:bodyPr/>
          <a:lstStyle/>
          <a:p>
            <a:pPr algn="ctr"/>
            <a:r>
              <a:rPr lang="en-US" sz="3000" dirty="0">
                <a:solidFill>
                  <a:srgbClr val="333333"/>
                </a:solidFill>
              </a:rPr>
              <a:t>Requires the Secretary of HHS to </a:t>
            </a:r>
            <a:r>
              <a:rPr lang="en-US" sz="3000" dirty="0">
                <a:solidFill>
                  <a:srgbClr val="393D40"/>
                </a:solidFill>
              </a:rPr>
              <a:t>Negotiate</a:t>
            </a:r>
            <a:r>
              <a:rPr lang="en-US" sz="3000" dirty="0">
                <a:solidFill>
                  <a:srgbClr val="333333"/>
                </a:solidFill>
              </a:rPr>
              <a:t> </a:t>
            </a:r>
            <a:r>
              <a:rPr lang="en-US" sz="3000" dirty="0"/>
              <a:t>Medicare</a:t>
            </a:r>
            <a:r>
              <a:rPr lang="en-US" sz="3000" dirty="0">
                <a:solidFill>
                  <a:schemeClr val="accent2">
                    <a:lumMod val="60000"/>
                    <a:lumOff val="40000"/>
                  </a:schemeClr>
                </a:solidFill>
              </a:rPr>
              <a:t> </a:t>
            </a:r>
            <a:r>
              <a:rPr lang="en-US" sz="3000" dirty="0">
                <a:solidFill>
                  <a:srgbClr val="333333"/>
                </a:solidFill>
              </a:rPr>
              <a:t>Drug Prices</a:t>
            </a:r>
            <a:endParaRPr lang="en-US" sz="3000" i="1" dirty="0">
              <a:solidFill>
                <a:srgbClr val="333333"/>
              </a:solidFill>
            </a:endParaRPr>
          </a:p>
        </p:txBody>
      </p:sp>
      <p:sp>
        <p:nvSpPr>
          <p:cNvPr id="6" name="TextBox 5">
            <a:extLst>
              <a:ext uri="{FF2B5EF4-FFF2-40B4-BE49-F238E27FC236}">
                <a16:creationId xmlns:a16="http://schemas.microsoft.com/office/drawing/2014/main" id="{9C33B644-5AC8-42AC-989F-DB4CA2E86898}"/>
              </a:ext>
            </a:extLst>
          </p:cNvPr>
          <p:cNvSpPr txBox="1"/>
          <p:nvPr/>
        </p:nvSpPr>
        <p:spPr>
          <a:xfrm>
            <a:off x="237500" y="5339867"/>
            <a:ext cx="2361581" cy="923330"/>
          </a:xfrm>
          <a:prstGeom prst="homePlate">
            <a:avLst/>
          </a:prstGeom>
          <a:solidFill>
            <a:schemeClr val="accent3"/>
          </a:solidFill>
          <a:effectLst>
            <a:outerShdw blurRad="50800" dist="38100" dir="2700000" algn="tl" rotWithShape="0">
              <a:prstClr val="black">
                <a:alpha val="40000"/>
              </a:prstClr>
            </a:outerShdw>
          </a:effectLst>
        </p:spPr>
        <p:txBody>
          <a:bodyPr wrap="square" rtlCol="0">
            <a:spAutoFit/>
          </a:bodyPr>
          <a:lstStyle/>
          <a:p>
            <a:r>
              <a:rPr lang="en-US" dirty="0">
                <a:solidFill>
                  <a:schemeClr val="bg1"/>
                </a:solidFill>
              </a:rPr>
              <a:t>How many drugs will be subject to negotiation?</a:t>
            </a:r>
          </a:p>
        </p:txBody>
      </p:sp>
      <p:sp>
        <p:nvSpPr>
          <p:cNvPr id="7" name="TextBox 6">
            <a:extLst>
              <a:ext uri="{FF2B5EF4-FFF2-40B4-BE49-F238E27FC236}">
                <a16:creationId xmlns:a16="http://schemas.microsoft.com/office/drawing/2014/main" id="{E95F2235-E66B-49A5-8362-B57D43D0670B}"/>
              </a:ext>
            </a:extLst>
          </p:cNvPr>
          <p:cNvSpPr txBox="1"/>
          <p:nvPr/>
        </p:nvSpPr>
        <p:spPr>
          <a:xfrm>
            <a:off x="237500" y="2038753"/>
            <a:ext cx="2361581" cy="646331"/>
          </a:xfrm>
          <a:prstGeom prst="homePlate">
            <a:avLst/>
          </a:prstGeom>
          <a:solidFill>
            <a:schemeClr val="accent3"/>
          </a:solidFill>
          <a:effectLst>
            <a:outerShdw blurRad="50800" dist="38100" dir="2700000" algn="tl" rotWithShape="0">
              <a:prstClr val="black">
                <a:alpha val="40000"/>
              </a:prstClr>
            </a:outerShdw>
          </a:effectLst>
        </p:spPr>
        <p:txBody>
          <a:bodyPr wrap="square" rtlCol="0">
            <a:spAutoFit/>
          </a:bodyPr>
          <a:lstStyle/>
          <a:p>
            <a:r>
              <a:rPr lang="en-US" dirty="0">
                <a:solidFill>
                  <a:schemeClr val="bg1"/>
                </a:solidFill>
              </a:rPr>
              <a:t>Which drugs qualify for negotiation?</a:t>
            </a:r>
          </a:p>
        </p:txBody>
      </p:sp>
      <p:sp>
        <p:nvSpPr>
          <p:cNvPr id="8" name="TextBox 7">
            <a:extLst>
              <a:ext uri="{FF2B5EF4-FFF2-40B4-BE49-F238E27FC236}">
                <a16:creationId xmlns:a16="http://schemas.microsoft.com/office/drawing/2014/main" id="{692FDD6D-CD2E-43CD-A24B-7697672C7EB2}"/>
              </a:ext>
            </a:extLst>
          </p:cNvPr>
          <p:cNvSpPr txBox="1"/>
          <p:nvPr/>
        </p:nvSpPr>
        <p:spPr>
          <a:xfrm>
            <a:off x="543799" y="1152799"/>
            <a:ext cx="11131921" cy="707886"/>
          </a:xfrm>
          <a:prstGeom prst="rect">
            <a:avLst/>
          </a:prstGeom>
          <a:solidFill>
            <a:schemeClr val="accent5"/>
          </a:solidFill>
          <a:ln w="38100">
            <a:solidFill>
              <a:schemeClr val="accent2"/>
            </a:solidFill>
          </a:ln>
        </p:spPr>
        <p:txBody>
          <a:bodyPr wrap="square">
            <a:spAutoFit/>
          </a:bodyPr>
          <a:lstStyle/>
          <a:p>
            <a:pPr algn="ctr">
              <a:spcBef>
                <a:spcPts val="300"/>
              </a:spcBef>
              <a:spcAft>
                <a:spcPts val="800"/>
              </a:spcAft>
              <a:buClr>
                <a:schemeClr val="accent3"/>
              </a:buClr>
              <a:buSzPct val="120000"/>
            </a:pPr>
            <a:r>
              <a:rPr lang="en-US" sz="2000" dirty="0">
                <a:solidFill>
                  <a:schemeClr val="tx1"/>
                </a:solidFill>
              </a:rPr>
              <a:t>Modifies the current law “non-interference” clause to require the HHS Secretary to negotiate drug price with manufacturers for some</a:t>
            </a:r>
            <a:r>
              <a:rPr lang="en-US" sz="2000" dirty="0">
                <a:solidFill>
                  <a:schemeClr val="accent2">
                    <a:lumMod val="60000"/>
                    <a:lumOff val="40000"/>
                  </a:schemeClr>
                </a:solidFill>
              </a:rPr>
              <a:t> </a:t>
            </a:r>
            <a:r>
              <a:rPr lang="en-US" sz="2000" dirty="0">
                <a:solidFill>
                  <a:schemeClr val="tx1"/>
                </a:solidFill>
              </a:rPr>
              <a:t>drugs covered under Medicare Part B and Part D </a:t>
            </a:r>
          </a:p>
        </p:txBody>
      </p:sp>
      <p:sp>
        <p:nvSpPr>
          <p:cNvPr id="10" name="TextBox 9">
            <a:extLst>
              <a:ext uri="{FF2B5EF4-FFF2-40B4-BE49-F238E27FC236}">
                <a16:creationId xmlns:a16="http://schemas.microsoft.com/office/drawing/2014/main" id="{7131ACA0-0545-4D47-9AB0-C81B43B7ED78}"/>
              </a:ext>
            </a:extLst>
          </p:cNvPr>
          <p:cNvSpPr txBox="1"/>
          <p:nvPr/>
        </p:nvSpPr>
        <p:spPr>
          <a:xfrm>
            <a:off x="2431968" y="5270737"/>
            <a:ext cx="8756731" cy="1341393"/>
          </a:xfrm>
          <a:prstGeom prst="rect">
            <a:avLst/>
          </a:prstGeom>
          <a:noFill/>
        </p:spPr>
        <p:txBody>
          <a:bodyPr wrap="square">
            <a:spAutoFit/>
          </a:bodyPr>
          <a:lstStyle/>
          <a:p>
            <a:pPr marL="160020" indent="0">
              <a:spcBef>
                <a:spcPts val="300"/>
              </a:spcBef>
              <a:spcAft>
                <a:spcPts val="800"/>
              </a:spcAft>
              <a:buClr>
                <a:schemeClr val="accent3"/>
              </a:buClr>
              <a:buSzPct val="120000"/>
              <a:buNone/>
            </a:pPr>
            <a:r>
              <a:rPr lang="en-US" sz="1800" dirty="0">
                <a:solidFill>
                  <a:schemeClr val="tx1"/>
                </a:solidFill>
              </a:rPr>
              <a:t>The number of drugs subject to price negotiation will be </a:t>
            </a:r>
            <a:r>
              <a:rPr lang="en-US" sz="1800" b="1" dirty="0">
                <a:solidFill>
                  <a:schemeClr val="accent3"/>
                </a:solidFill>
              </a:rPr>
              <a:t>10 Part D </a:t>
            </a:r>
            <a:r>
              <a:rPr lang="en-US" sz="1800" dirty="0">
                <a:solidFill>
                  <a:schemeClr val="tx1"/>
                </a:solidFill>
              </a:rPr>
              <a:t>drugs for </a:t>
            </a:r>
            <a:r>
              <a:rPr lang="en-US" sz="1800" b="1" dirty="0">
                <a:solidFill>
                  <a:schemeClr val="accent3"/>
                </a:solidFill>
              </a:rPr>
              <a:t>2026</a:t>
            </a:r>
            <a:r>
              <a:rPr lang="en-US" sz="1800" b="1" dirty="0">
                <a:solidFill>
                  <a:schemeClr val="tx1"/>
                </a:solidFill>
              </a:rPr>
              <a:t>, </a:t>
            </a:r>
            <a:br>
              <a:rPr lang="en-US" sz="1800" b="1" dirty="0">
                <a:solidFill>
                  <a:schemeClr val="tx1"/>
                </a:solidFill>
              </a:rPr>
            </a:br>
            <a:r>
              <a:rPr lang="en-US" sz="1800" b="1" dirty="0">
                <a:solidFill>
                  <a:schemeClr val="accent3"/>
                </a:solidFill>
              </a:rPr>
              <a:t>15 Part D </a:t>
            </a:r>
            <a:r>
              <a:rPr lang="en-US" sz="1800" dirty="0">
                <a:solidFill>
                  <a:schemeClr val="tx1"/>
                </a:solidFill>
              </a:rPr>
              <a:t>drugs for </a:t>
            </a:r>
            <a:r>
              <a:rPr lang="en-US" sz="1800" b="1" dirty="0">
                <a:solidFill>
                  <a:schemeClr val="accent3"/>
                </a:solidFill>
              </a:rPr>
              <a:t>2027</a:t>
            </a:r>
            <a:r>
              <a:rPr lang="en-US" sz="1800" b="1" dirty="0">
                <a:solidFill>
                  <a:schemeClr val="tx1"/>
                </a:solidFill>
              </a:rPr>
              <a:t>, </a:t>
            </a:r>
            <a:r>
              <a:rPr lang="en-US" sz="1800" b="1" dirty="0">
                <a:solidFill>
                  <a:schemeClr val="accent3"/>
                </a:solidFill>
              </a:rPr>
              <a:t>15 Part D and Part B </a:t>
            </a:r>
            <a:r>
              <a:rPr lang="en-US" sz="1800" dirty="0">
                <a:solidFill>
                  <a:schemeClr val="tx1"/>
                </a:solidFill>
              </a:rPr>
              <a:t>drugs for </a:t>
            </a:r>
            <a:r>
              <a:rPr lang="en-US" sz="1800" b="1" dirty="0">
                <a:solidFill>
                  <a:schemeClr val="accent3"/>
                </a:solidFill>
              </a:rPr>
              <a:t>2028</a:t>
            </a:r>
            <a:r>
              <a:rPr lang="en-US" sz="1800" b="1" dirty="0">
                <a:solidFill>
                  <a:schemeClr val="tx1"/>
                </a:solidFill>
              </a:rPr>
              <a:t>, </a:t>
            </a:r>
            <a:r>
              <a:rPr lang="en-US" sz="1800" dirty="0">
                <a:solidFill>
                  <a:schemeClr val="tx1"/>
                </a:solidFill>
              </a:rPr>
              <a:t>and </a:t>
            </a:r>
            <a:br>
              <a:rPr lang="en-US" sz="1800" dirty="0">
                <a:solidFill>
                  <a:schemeClr val="tx1"/>
                </a:solidFill>
              </a:rPr>
            </a:br>
            <a:r>
              <a:rPr lang="en-US" sz="1800" b="1" dirty="0">
                <a:solidFill>
                  <a:schemeClr val="accent3"/>
                </a:solidFill>
              </a:rPr>
              <a:t>20 Part D and Part B </a:t>
            </a:r>
            <a:r>
              <a:rPr lang="en-US" sz="1800" dirty="0">
                <a:solidFill>
                  <a:schemeClr val="tx1"/>
                </a:solidFill>
              </a:rPr>
              <a:t>drugs for </a:t>
            </a:r>
            <a:r>
              <a:rPr lang="en-US" sz="1800" b="1" dirty="0">
                <a:solidFill>
                  <a:schemeClr val="accent3"/>
                </a:solidFill>
              </a:rPr>
              <a:t>2029 and later years</a:t>
            </a:r>
          </a:p>
          <a:p>
            <a:pPr marL="160020" indent="0">
              <a:spcBef>
                <a:spcPts val="300"/>
              </a:spcBef>
              <a:spcAft>
                <a:spcPts val="800"/>
              </a:spcAft>
              <a:buClr>
                <a:schemeClr val="accent3"/>
              </a:buClr>
              <a:buSzPct val="120000"/>
              <a:buNone/>
            </a:pPr>
            <a:r>
              <a:rPr lang="en-US" sz="1800" dirty="0"/>
              <a:t>The number of drugs with negotiated prices available will </a:t>
            </a:r>
            <a:r>
              <a:rPr lang="en-US" sz="1800" b="1" dirty="0">
                <a:solidFill>
                  <a:schemeClr val="accent3"/>
                </a:solidFill>
              </a:rPr>
              <a:t>accumulate over time</a:t>
            </a:r>
            <a:endParaRPr lang="en-US" sz="1800" dirty="0"/>
          </a:p>
        </p:txBody>
      </p:sp>
      <p:sp>
        <p:nvSpPr>
          <p:cNvPr id="11" name="TextBox 10">
            <a:extLst>
              <a:ext uri="{FF2B5EF4-FFF2-40B4-BE49-F238E27FC236}">
                <a16:creationId xmlns:a16="http://schemas.microsoft.com/office/drawing/2014/main" id="{62A706CE-3895-44C0-A2AD-540F7180AF9C}"/>
              </a:ext>
            </a:extLst>
          </p:cNvPr>
          <p:cNvSpPr txBox="1"/>
          <p:nvPr/>
        </p:nvSpPr>
        <p:spPr>
          <a:xfrm>
            <a:off x="237500" y="3528369"/>
            <a:ext cx="2361581" cy="923330"/>
          </a:xfrm>
          <a:prstGeom prst="homePlate">
            <a:avLst/>
          </a:prstGeom>
          <a:solidFill>
            <a:schemeClr val="accent3"/>
          </a:solidFill>
          <a:effectLst>
            <a:outerShdw blurRad="50800" dist="38100" dir="2700000" algn="tl" rotWithShape="0">
              <a:prstClr val="black">
                <a:alpha val="40000"/>
              </a:prstClr>
            </a:outerShdw>
          </a:effectLst>
        </p:spPr>
        <p:txBody>
          <a:bodyPr wrap="square" rtlCol="0">
            <a:spAutoFit/>
          </a:bodyPr>
          <a:lstStyle/>
          <a:p>
            <a:r>
              <a:rPr lang="en-US" dirty="0">
                <a:solidFill>
                  <a:schemeClr val="bg1"/>
                </a:solidFill>
              </a:rPr>
              <a:t>Which drugs are excluded from negotiation?</a:t>
            </a:r>
          </a:p>
        </p:txBody>
      </p:sp>
    </p:spTree>
    <p:extLst>
      <p:ext uri="{BB962C8B-B14F-4D97-AF65-F5344CB8AC3E}">
        <p14:creationId xmlns:p14="http://schemas.microsoft.com/office/powerpoint/2010/main" val="1843339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27E9D64-A498-4C27-AB0D-FC2C5A0C55A4}"/>
              </a:ext>
            </a:extLst>
          </p:cNvPr>
          <p:cNvSpPr/>
          <p:nvPr/>
        </p:nvSpPr>
        <p:spPr>
          <a:xfrm>
            <a:off x="187537" y="4199277"/>
            <a:ext cx="11887200" cy="394496"/>
          </a:xfrm>
          <a:prstGeom prst="rect">
            <a:avLst/>
          </a:prstGeom>
          <a:solidFill>
            <a:schemeClr val="accent5"/>
          </a:solidFill>
          <a:ln>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 name="Rectangle 1">
            <a:extLst>
              <a:ext uri="{FF2B5EF4-FFF2-40B4-BE49-F238E27FC236}">
                <a16:creationId xmlns:a16="http://schemas.microsoft.com/office/drawing/2014/main" id="{085BBC19-D393-48F3-97F5-72614F865EF7}"/>
              </a:ext>
            </a:extLst>
          </p:cNvPr>
          <p:cNvSpPr/>
          <p:nvPr/>
        </p:nvSpPr>
        <p:spPr>
          <a:xfrm>
            <a:off x="179802" y="1149295"/>
            <a:ext cx="11887200" cy="394496"/>
          </a:xfrm>
          <a:prstGeom prst="rect">
            <a:avLst/>
          </a:prstGeom>
          <a:solidFill>
            <a:schemeClr val="accent5"/>
          </a:solidFill>
          <a:ln>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Content Placeholder 2"/>
          <p:cNvSpPr>
            <a:spLocks noGrp="1"/>
          </p:cNvSpPr>
          <p:nvPr>
            <p:ph idx="1"/>
          </p:nvPr>
        </p:nvSpPr>
        <p:spPr>
          <a:xfrm>
            <a:off x="187537" y="1156847"/>
            <a:ext cx="11545675" cy="4024867"/>
          </a:xfrm>
          <a:prstGeom prst="rect">
            <a:avLst/>
          </a:prstGeom>
        </p:spPr>
        <p:txBody>
          <a:bodyPr lIns="91440" tIns="45720" rIns="91440" bIns="45720" anchor="t"/>
          <a:lstStyle/>
          <a:p>
            <a:pPr marL="160020" lvl="0" indent="0">
              <a:spcBef>
                <a:spcPts val="300"/>
              </a:spcBef>
              <a:spcAft>
                <a:spcPts val="600"/>
              </a:spcAft>
              <a:buClr>
                <a:schemeClr val="accent3"/>
              </a:buClr>
              <a:buSzPct val="120000"/>
              <a:buNone/>
            </a:pPr>
            <a:r>
              <a:rPr lang="en-US" sz="1800" b="1" dirty="0">
                <a:solidFill>
                  <a:schemeClr val="tx1"/>
                </a:solidFill>
              </a:rPr>
              <a:t>The upper limit for the negotiated price of a drug (the “maximum fair price”) is equal to </a:t>
            </a:r>
            <a:r>
              <a:rPr lang="en-US" sz="1800" b="1" i="1" dirty="0">
                <a:solidFill>
                  <a:schemeClr val="tx1"/>
                </a:solidFill>
              </a:rPr>
              <a:t>the </a:t>
            </a:r>
            <a:r>
              <a:rPr lang="en-US" sz="1800" b="1" i="1" dirty="0">
                <a:solidFill>
                  <a:schemeClr val="tx1"/>
                </a:solidFill>
                <a:effectLst/>
                <a:latin typeface="Arial" panose="020B0604020202020204" pitchFamily="34" charset="0"/>
                <a:ea typeface="MS PGothic" panose="020B0600070205080204" pitchFamily="34" charset="-128"/>
                <a:cs typeface="Times New Roman" panose="02020603050405020304" pitchFamily="18" charset="0"/>
              </a:rPr>
              <a:t>lower of</a:t>
            </a:r>
            <a:r>
              <a:rPr lang="en-US" sz="1800" b="1" dirty="0">
                <a:solidFill>
                  <a:schemeClr val="tx1"/>
                </a:solidFill>
                <a:effectLst/>
                <a:latin typeface="Arial" panose="020B0604020202020204" pitchFamily="34" charset="0"/>
                <a:ea typeface="MS PGothic" panose="020B0600070205080204" pitchFamily="34" charset="-128"/>
                <a:cs typeface="Times New Roman" panose="02020603050405020304" pitchFamily="18" charset="0"/>
              </a:rPr>
              <a:t>: </a:t>
            </a:r>
          </a:p>
          <a:p>
            <a:pPr marL="502920">
              <a:spcBef>
                <a:spcPts val="600"/>
              </a:spcBef>
              <a:spcAft>
                <a:spcPts val="300"/>
              </a:spcAft>
              <a:buClr>
                <a:schemeClr val="accent3"/>
              </a:buClr>
              <a:buSzPct val="120000"/>
              <a:buFont typeface="Wingdings" panose="05000000000000000000" pitchFamily="2" charset="2"/>
              <a:buChar char="§"/>
            </a:pPr>
            <a:r>
              <a:rPr lang="en-US" sz="1800" dirty="0">
                <a:solidFill>
                  <a:schemeClr val="tx1"/>
                </a:solidFill>
                <a:ea typeface="MS PGothic" panose="020B0600070205080204" pitchFamily="34" charset="-128"/>
                <a:cs typeface="Times New Roman" panose="02020603050405020304" pitchFamily="18" charset="0"/>
              </a:rPr>
              <a:t>T</a:t>
            </a:r>
            <a:r>
              <a:rPr lang="en-US" sz="1800" dirty="0">
                <a:solidFill>
                  <a:schemeClr val="tx1"/>
                </a:solidFill>
                <a:effectLst/>
                <a:latin typeface="Arial" panose="020B0604020202020204" pitchFamily="34" charset="0"/>
                <a:ea typeface="MS PGothic" panose="020B0600070205080204" pitchFamily="34" charset="-128"/>
                <a:cs typeface="Times New Roman" panose="02020603050405020304" pitchFamily="18" charset="0"/>
              </a:rPr>
              <a:t>he drug’s enrollment-weighted negotiated price (net of all price concessions) for a Part D drug;</a:t>
            </a:r>
          </a:p>
          <a:p>
            <a:pPr marL="502920">
              <a:spcBef>
                <a:spcPts val="600"/>
              </a:spcBef>
              <a:spcAft>
                <a:spcPts val="300"/>
              </a:spcAft>
              <a:buClr>
                <a:schemeClr val="accent3"/>
              </a:buClr>
              <a:buSzPct val="120000"/>
              <a:buFont typeface="Wingdings" panose="05000000000000000000" pitchFamily="2" charset="2"/>
              <a:buChar char="§"/>
            </a:pPr>
            <a:r>
              <a:rPr lang="en-US" sz="1800" dirty="0">
                <a:solidFill>
                  <a:schemeClr val="tx1"/>
                </a:solidFill>
                <a:ea typeface="MS PGothic" panose="020B0600070205080204" pitchFamily="34" charset="-128"/>
                <a:cs typeface="Times New Roman" panose="02020603050405020304" pitchFamily="18" charset="0"/>
              </a:rPr>
              <a:t>T</a:t>
            </a:r>
            <a:r>
              <a:rPr lang="en-US" sz="1800" dirty="0">
                <a:solidFill>
                  <a:schemeClr val="tx1"/>
                </a:solidFill>
                <a:effectLst/>
                <a:latin typeface="Arial" panose="020B0604020202020204" pitchFamily="34" charset="0"/>
                <a:ea typeface="MS PGothic" panose="020B0600070205080204" pitchFamily="34" charset="-128"/>
                <a:cs typeface="Times New Roman" panose="02020603050405020304" pitchFamily="18" charset="0"/>
              </a:rPr>
              <a:t>he average sales price for a Part B drug; or</a:t>
            </a:r>
          </a:p>
          <a:p>
            <a:pPr marL="502920">
              <a:spcBef>
                <a:spcPts val="600"/>
              </a:spcBef>
              <a:spcAft>
                <a:spcPts val="300"/>
              </a:spcAft>
              <a:buClr>
                <a:schemeClr val="accent3"/>
              </a:buClr>
              <a:buSzPct val="120000"/>
              <a:buFont typeface="Wingdings" panose="05000000000000000000" pitchFamily="2" charset="2"/>
              <a:buChar char="§"/>
            </a:pPr>
            <a:r>
              <a:rPr lang="en-US" sz="1800" dirty="0">
                <a:solidFill>
                  <a:schemeClr val="tx1"/>
                </a:solidFill>
              </a:rPr>
              <a:t>A percentage of the non-federal average manufacturer price (i.e., the average price wholesalers pay manufacturers for drugs distributed to non-federal purchasers), depending on FDA approval date:</a:t>
            </a:r>
          </a:p>
          <a:p>
            <a:pPr marL="902970" lvl="1">
              <a:spcBef>
                <a:spcPts val="300"/>
              </a:spcBef>
              <a:spcAft>
                <a:spcPts val="600"/>
              </a:spcAft>
              <a:buClr>
                <a:schemeClr val="accent3"/>
              </a:buClr>
              <a:buSzPct val="120000"/>
              <a:buFont typeface="Wingdings" panose="05000000000000000000" pitchFamily="2" charset="2"/>
              <a:buChar char="§"/>
            </a:pPr>
            <a:r>
              <a:rPr lang="en-US" b="1" dirty="0">
                <a:solidFill>
                  <a:schemeClr val="tx1"/>
                </a:solidFill>
              </a:rPr>
              <a:t>75%</a:t>
            </a:r>
            <a:r>
              <a:rPr lang="en-US" dirty="0">
                <a:solidFill>
                  <a:schemeClr val="tx1"/>
                </a:solidFill>
              </a:rPr>
              <a:t> for small-molecule drugs more than 9 years but less than 12 years beyond FDA approval; </a:t>
            </a:r>
          </a:p>
          <a:p>
            <a:pPr marL="902970" lvl="1">
              <a:spcBef>
                <a:spcPts val="300"/>
              </a:spcBef>
              <a:spcAft>
                <a:spcPts val="600"/>
              </a:spcAft>
              <a:buClr>
                <a:schemeClr val="accent3"/>
              </a:buClr>
              <a:buSzPct val="120000"/>
              <a:buFont typeface="Wingdings" panose="05000000000000000000" pitchFamily="2" charset="2"/>
              <a:buChar char="§"/>
            </a:pPr>
            <a:r>
              <a:rPr lang="en-US" b="1" dirty="0">
                <a:solidFill>
                  <a:schemeClr val="tx1"/>
                </a:solidFill>
              </a:rPr>
              <a:t>65%</a:t>
            </a:r>
            <a:r>
              <a:rPr lang="en-US" dirty="0">
                <a:solidFill>
                  <a:schemeClr val="tx1"/>
                </a:solidFill>
              </a:rPr>
              <a:t> for drugs between 12 and 16 years beyond FDA approval; and </a:t>
            </a:r>
          </a:p>
          <a:p>
            <a:pPr marL="902970" lvl="1">
              <a:spcBef>
                <a:spcPts val="300"/>
              </a:spcBef>
              <a:spcAft>
                <a:spcPts val="800"/>
              </a:spcAft>
              <a:buClr>
                <a:schemeClr val="accent3"/>
              </a:buClr>
              <a:buSzPct val="120000"/>
              <a:buFont typeface="Wingdings" panose="05000000000000000000" pitchFamily="2" charset="2"/>
              <a:buChar char="§"/>
            </a:pPr>
            <a:r>
              <a:rPr lang="en-US" b="1" dirty="0">
                <a:solidFill>
                  <a:schemeClr val="tx1"/>
                </a:solidFill>
              </a:rPr>
              <a:t>40% </a:t>
            </a:r>
            <a:r>
              <a:rPr lang="en-US" dirty="0">
                <a:solidFill>
                  <a:schemeClr val="tx1"/>
                </a:solidFill>
              </a:rPr>
              <a:t>for drugs more than 16 years beyond FDA approval</a:t>
            </a:r>
            <a:endParaRPr lang="en-US" b="1" dirty="0">
              <a:solidFill>
                <a:schemeClr val="tx1"/>
              </a:solidFill>
            </a:endParaRPr>
          </a:p>
          <a:p>
            <a:pPr marL="160020" lvl="0" indent="0">
              <a:spcBef>
                <a:spcPts val="600"/>
              </a:spcBef>
              <a:spcAft>
                <a:spcPts val="600"/>
              </a:spcAft>
              <a:buClr>
                <a:schemeClr val="accent3"/>
              </a:buClr>
              <a:buSzPct val="120000"/>
              <a:buNone/>
            </a:pPr>
            <a:r>
              <a:rPr lang="en-US" sz="1800" b="1" dirty="0">
                <a:solidFill>
                  <a:schemeClr val="tx1"/>
                </a:solidFill>
              </a:rPr>
              <a:t>Financial penalties would be imposed on drug manufacturers for non-compliance</a:t>
            </a:r>
          </a:p>
          <a:p>
            <a:pPr marL="560070">
              <a:spcBef>
                <a:spcPts val="600"/>
              </a:spcBef>
              <a:spcAft>
                <a:spcPts val="600"/>
              </a:spcAft>
              <a:buClr>
                <a:schemeClr val="accent3"/>
              </a:buClr>
              <a:buSzPct val="120000"/>
              <a:buFont typeface="Wingdings" panose="05000000000000000000" pitchFamily="2" charset="2"/>
              <a:buChar char="§"/>
            </a:pPr>
            <a:r>
              <a:rPr lang="en-US" sz="1800" dirty="0">
                <a:solidFill>
                  <a:schemeClr val="tx1"/>
                </a:solidFill>
              </a:rPr>
              <a:t>An excise tax would be imposed on prior year sales of a given drug for manufacturers that do not negotiate with the Secretary, starting at 65%, increasing by 10% every quarter up to 95%</a:t>
            </a:r>
          </a:p>
          <a:p>
            <a:pPr marL="960120" lvl="1">
              <a:spcBef>
                <a:spcPts val="300"/>
              </a:spcBef>
              <a:spcAft>
                <a:spcPts val="600"/>
              </a:spcAft>
              <a:buClr>
                <a:schemeClr val="accent3"/>
              </a:buClr>
              <a:buSzPct val="120000"/>
              <a:buFont typeface="Wingdings" panose="05000000000000000000" pitchFamily="2" charset="2"/>
              <a:buChar char="§"/>
            </a:pPr>
            <a:r>
              <a:rPr lang="en-US" i="1" dirty="0">
                <a:solidFill>
                  <a:schemeClr val="tx1"/>
                </a:solidFill>
              </a:rPr>
              <a:t>The excise tax would be suspended if manufacturers choose to have their drugs no longer covered by Medicare or Medicaid</a:t>
            </a:r>
          </a:p>
          <a:p>
            <a:pPr marL="560070">
              <a:spcBef>
                <a:spcPts val="300"/>
              </a:spcBef>
              <a:spcAft>
                <a:spcPts val="600"/>
              </a:spcAft>
              <a:buClr>
                <a:schemeClr val="accent3"/>
              </a:buClr>
              <a:buSzPct val="120000"/>
              <a:buFont typeface="Wingdings" panose="05000000000000000000" pitchFamily="2" charset="2"/>
              <a:buChar char="§"/>
            </a:pPr>
            <a:r>
              <a:rPr lang="en-US" sz="1800" dirty="0">
                <a:solidFill>
                  <a:schemeClr val="tx1"/>
                </a:solidFill>
              </a:rPr>
              <a:t>A civil monetary penalty would be imposed on drug manufactures for not offering the agreed-upon maximum fair price of up to 10x difference between price charged and negotiated price</a:t>
            </a:r>
          </a:p>
          <a:p>
            <a:pPr marL="960120" lvl="1">
              <a:spcBef>
                <a:spcPts val="300"/>
              </a:spcBef>
              <a:spcAft>
                <a:spcPts val="1200"/>
              </a:spcAft>
              <a:buClr>
                <a:schemeClr val="accent3"/>
              </a:buClr>
              <a:buSzPct val="120000"/>
              <a:buFont typeface="Wingdings" panose="05000000000000000000" pitchFamily="2" charset="2"/>
              <a:buChar char="§"/>
            </a:pPr>
            <a:endParaRPr lang="en-US" sz="1750" dirty="0">
              <a:solidFill>
                <a:schemeClr val="tx1"/>
              </a:solidFill>
            </a:endParaRPr>
          </a:p>
        </p:txBody>
      </p:sp>
      <p:sp>
        <p:nvSpPr>
          <p:cNvPr id="4" name="Title 3"/>
          <p:cNvSpPr>
            <a:spLocks noGrp="1"/>
          </p:cNvSpPr>
          <p:nvPr>
            <p:ph type="title"/>
          </p:nvPr>
        </p:nvSpPr>
        <p:spPr>
          <a:xfrm>
            <a:off x="468314" y="519714"/>
            <a:ext cx="11264900" cy="860136"/>
          </a:xfrm>
        </p:spPr>
        <p:txBody>
          <a:bodyPr/>
          <a:lstStyle/>
          <a:p>
            <a:pPr algn="ctr"/>
            <a:r>
              <a:rPr lang="en-US" sz="3000" dirty="0"/>
              <a:t>Establishing the Negotiated “Maximum Fair Price” for Medicare</a:t>
            </a:r>
            <a:endParaRPr lang="en-US" sz="3000" i="1" dirty="0"/>
          </a:p>
        </p:txBody>
      </p:sp>
    </p:spTree>
    <p:extLst>
      <p:ext uri="{BB962C8B-B14F-4D97-AF65-F5344CB8AC3E}">
        <p14:creationId xmlns:p14="http://schemas.microsoft.com/office/powerpoint/2010/main" val="3216011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7"/>
          <p:cNvSpPr>
            <a:spLocks noGrp="1"/>
          </p:cNvSpPr>
          <p:nvPr>
            <p:ph type="title"/>
          </p:nvPr>
        </p:nvSpPr>
        <p:spPr>
          <a:xfrm>
            <a:off x="468314" y="535711"/>
            <a:ext cx="11264900" cy="860136"/>
          </a:xfrm>
        </p:spPr>
        <p:txBody>
          <a:bodyPr/>
          <a:lstStyle/>
          <a:p>
            <a:pPr algn="ctr"/>
            <a:r>
              <a:rPr lang="en-US" sz="3000" dirty="0"/>
              <a:t>Requires Drug Manufacturers to Pay Rebates For Drug Price Increases Above Inflation</a:t>
            </a:r>
          </a:p>
        </p:txBody>
      </p:sp>
      <p:sp>
        <p:nvSpPr>
          <p:cNvPr id="2" name="Rectangle: Rounded Corners 1">
            <a:extLst>
              <a:ext uri="{FF2B5EF4-FFF2-40B4-BE49-F238E27FC236}">
                <a16:creationId xmlns:a16="http://schemas.microsoft.com/office/drawing/2014/main" id="{83FED293-95E9-4113-833B-443561832080}"/>
              </a:ext>
            </a:extLst>
          </p:cNvPr>
          <p:cNvSpPr/>
          <p:nvPr/>
        </p:nvSpPr>
        <p:spPr>
          <a:xfrm>
            <a:off x="636750" y="1598713"/>
            <a:ext cx="10823763" cy="1555667"/>
          </a:xfrm>
          <a:prstGeom prst="roundRect">
            <a:avLst/>
          </a:prstGeom>
          <a:solidFill>
            <a:schemeClr val="accent5"/>
          </a:solidFill>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7158D8F5-20EC-4B9F-8431-C4DC5A2D60A7}"/>
              </a:ext>
            </a:extLst>
          </p:cNvPr>
          <p:cNvSpPr txBox="1">
            <a:spLocks/>
          </p:cNvSpPr>
          <p:nvPr/>
        </p:nvSpPr>
        <p:spPr>
          <a:xfrm>
            <a:off x="695300" y="1707320"/>
            <a:ext cx="10693133" cy="4903942"/>
          </a:xfrm>
          <a:prstGeom prst="rect">
            <a:avLst/>
          </a:prstGeom>
        </p:spPr>
        <p:txBody>
          <a:bodyPr lIns="91440" tIns="45720" rIns="91440" bIns="45720" anchor="t"/>
          <a:lstStyle>
            <a:lvl1pPr marL="342900" indent="-3429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1pPr>
            <a:lvl2pPr marL="742950" indent="-28575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2pPr>
            <a:lvl3pPr marL="11430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3pPr>
            <a:lvl4pPr marL="16002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4pPr>
            <a:lvl5pPr marL="2057400" indent="-228600" algn="l" defTabSz="457200" rtl="0" eaLnBrk="1" latinLnBrk="0" hangingPunct="1">
              <a:spcBef>
                <a:spcPct val="20000"/>
              </a:spcBef>
              <a:buClr>
                <a:srgbClr val="0076C4"/>
              </a:buClr>
              <a:buFont typeface="Arial"/>
              <a:buChar char="»"/>
              <a:defRPr sz="1800" kern="1200">
                <a:solidFill>
                  <a:srgbClr val="5556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02920">
              <a:spcBef>
                <a:spcPts val="300"/>
              </a:spcBef>
              <a:spcAft>
                <a:spcPts val="300"/>
              </a:spcAft>
              <a:buClr>
                <a:schemeClr val="accent2"/>
              </a:buClr>
              <a:buSzPct val="120000"/>
              <a:buFont typeface="Wingdings" panose="05000000000000000000" pitchFamily="2" charset="2"/>
              <a:buChar char="§"/>
            </a:pPr>
            <a:r>
              <a:rPr lang="en-US" sz="2000" b="1" dirty="0">
                <a:solidFill>
                  <a:schemeClr val="tx1"/>
                </a:solidFill>
              </a:rPr>
              <a:t>Requires drug manufacturers to pay a rebate if drug prices increase faster than the rate of inflation (CPI-U) for:</a:t>
            </a:r>
          </a:p>
          <a:p>
            <a:pPr marL="902970" lvl="1">
              <a:spcBef>
                <a:spcPts val="300"/>
              </a:spcBef>
              <a:spcAft>
                <a:spcPts val="300"/>
              </a:spcAft>
              <a:buClr>
                <a:schemeClr val="accent2"/>
              </a:buClr>
              <a:buSzPct val="120000"/>
              <a:buFont typeface="Wingdings" panose="05000000000000000000" pitchFamily="2" charset="2"/>
              <a:buChar char="§"/>
            </a:pPr>
            <a:r>
              <a:rPr lang="en-US" dirty="0">
                <a:solidFill>
                  <a:schemeClr val="tx1"/>
                </a:solidFill>
              </a:rPr>
              <a:t>Single-source drugs and biologicals covered under Medicare Part B </a:t>
            </a:r>
          </a:p>
          <a:p>
            <a:pPr marL="902970" lvl="1">
              <a:spcBef>
                <a:spcPts val="300"/>
              </a:spcBef>
              <a:spcAft>
                <a:spcPts val="800"/>
              </a:spcAft>
              <a:buClr>
                <a:schemeClr val="accent2"/>
              </a:buClr>
              <a:buSzPct val="120000"/>
              <a:buFont typeface="Wingdings" panose="05000000000000000000" pitchFamily="2" charset="2"/>
              <a:buChar char="§"/>
            </a:pPr>
            <a:r>
              <a:rPr lang="en-US" dirty="0">
                <a:solidFill>
                  <a:schemeClr val="tx1"/>
                </a:solidFill>
              </a:rPr>
              <a:t>All covered drugs under Medicare Part D except those where average annual cost is &lt;$100</a:t>
            </a:r>
            <a:endParaRPr lang="en-US" sz="2000" dirty="0">
              <a:solidFill>
                <a:schemeClr val="tx1"/>
              </a:solidFill>
            </a:endParaRPr>
          </a:p>
          <a:p>
            <a:pPr marL="502920">
              <a:spcBef>
                <a:spcPts val="1200"/>
              </a:spcBef>
              <a:spcAft>
                <a:spcPts val="800"/>
              </a:spcAft>
              <a:buClr>
                <a:schemeClr val="accent2"/>
              </a:buClr>
              <a:buSzPct val="120000"/>
              <a:buFont typeface="Wingdings" panose="05000000000000000000" pitchFamily="2" charset="2"/>
              <a:buChar char="§"/>
            </a:pPr>
            <a:r>
              <a:rPr lang="en-US" dirty="0">
                <a:solidFill>
                  <a:schemeClr val="tx1"/>
                </a:solidFill>
              </a:rPr>
              <a:t>2021 is the base year for measuring cumulative price changes relative to inflation</a:t>
            </a:r>
          </a:p>
          <a:p>
            <a:pPr marL="502920">
              <a:spcBef>
                <a:spcPts val="300"/>
              </a:spcBef>
              <a:spcAft>
                <a:spcPts val="800"/>
              </a:spcAft>
              <a:buClr>
                <a:schemeClr val="accent2"/>
              </a:buClr>
              <a:buSzPct val="120000"/>
              <a:buFont typeface="Wingdings" panose="05000000000000000000" pitchFamily="2" charset="2"/>
              <a:buChar char="§"/>
            </a:pPr>
            <a:r>
              <a:rPr lang="en-US" dirty="0">
                <a:solidFill>
                  <a:schemeClr val="tx1"/>
                </a:solidFill>
              </a:rPr>
              <a:t>The rebate amount is based on units sold in Medicare multiplied by the amount that a drug’s price in a given year exceeds the inflation-adjusted price</a:t>
            </a:r>
            <a:endParaRPr lang="en-US" strike="sngStrike" dirty="0">
              <a:solidFill>
                <a:schemeClr val="tx1"/>
              </a:solidFill>
            </a:endParaRPr>
          </a:p>
          <a:p>
            <a:pPr marL="502920">
              <a:spcBef>
                <a:spcPts val="300"/>
              </a:spcBef>
              <a:spcAft>
                <a:spcPts val="800"/>
              </a:spcAft>
              <a:buClr>
                <a:schemeClr val="accent2"/>
              </a:buClr>
              <a:buSzPct val="120000"/>
              <a:buFont typeface="Wingdings" panose="05000000000000000000" pitchFamily="2" charset="2"/>
              <a:buChar char="§"/>
            </a:pPr>
            <a:r>
              <a:rPr lang="en-US" dirty="0">
                <a:solidFill>
                  <a:schemeClr val="tx1"/>
                </a:solidFill>
              </a:rPr>
              <a:t>Price changes are measured based on the average sales price (for Part B drugs) or the average manufacturer price (for Part D); these measures include prices charged in the commercial market</a:t>
            </a:r>
          </a:p>
          <a:p>
            <a:pPr marL="502920">
              <a:spcBef>
                <a:spcPts val="300"/>
              </a:spcBef>
              <a:spcAft>
                <a:spcPts val="800"/>
              </a:spcAft>
              <a:buClr>
                <a:schemeClr val="accent2"/>
              </a:buClr>
              <a:buSzPct val="120000"/>
              <a:buFont typeface="Wingdings" panose="05000000000000000000" pitchFamily="2" charset="2"/>
              <a:buChar char="§"/>
            </a:pPr>
            <a:r>
              <a:rPr lang="en-US" dirty="0">
                <a:solidFill>
                  <a:schemeClr val="tx1"/>
                </a:solidFill>
              </a:rPr>
              <a:t>Rebates paid by manufacturers would be deposited in the Medicare Supplementary Medical Insurance (SMI) trust fund</a:t>
            </a:r>
          </a:p>
          <a:p>
            <a:pPr marL="502920">
              <a:spcBef>
                <a:spcPts val="300"/>
              </a:spcBef>
              <a:spcAft>
                <a:spcPts val="800"/>
              </a:spcAft>
              <a:buClr>
                <a:schemeClr val="accent2"/>
              </a:buClr>
              <a:buSzPct val="120000"/>
              <a:buFont typeface="Wingdings" panose="05000000000000000000" pitchFamily="2" charset="2"/>
              <a:buChar char="§"/>
            </a:pPr>
            <a:r>
              <a:rPr lang="en-US" dirty="0">
                <a:solidFill>
                  <a:schemeClr val="tx1"/>
                </a:solidFill>
              </a:rPr>
              <a:t>Manufacturers that do not pay the required rebate would face a penalty of at least 125% of the original rebate amount</a:t>
            </a:r>
          </a:p>
        </p:txBody>
      </p:sp>
    </p:spTree>
    <p:extLst>
      <p:ext uri="{BB962C8B-B14F-4D97-AF65-F5344CB8AC3E}">
        <p14:creationId xmlns:p14="http://schemas.microsoft.com/office/powerpoint/2010/main" val="2238758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1FF41E-D136-434F-92FE-DAE9892AAE3B}"/>
              </a:ext>
            </a:extLst>
          </p:cNvPr>
          <p:cNvSpPr txBox="1"/>
          <p:nvPr/>
        </p:nvSpPr>
        <p:spPr>
          <a:xfrm>
            <a:off x="468312" y="1423633"/>
            <a:ext cx="11264900" cy="755437"/>
          </a:xfrm>
          <a:prstGeom prst="rect">
            <a:avLst/>
          </a:prstGeom>
          <a:solidFill>
            <a:schemeClr val="accent5"/>
          </a:solidFill>
          <a:effectLst>
            <a:outerShdw blurRad="50800" dist="38100" dir="2700000" algn="tl" rotWithShape="0">
              <a:prstClr val="black">
                <a:alpha val="40000"/>
              </a:prstClr>
            </a:outerShdw>
          </a:effectLst>
        </p:spPr>
        <p:txBody>
          <a:bodyPr rtlCol="0" anchor="ctr">
            <a:normAutofit/>
          </a:bodyPr>
          <a:lstStyle/>
          <a:p>
            <a:pPr algn="ctr">
              <a:spcBef>
                <a:spcPct val="20000"/>
              </a:spcBef>
              <a:buClr>
                <a:srgbClr val="0076C4"/>
              </a:buClr>
            </a:pPr>
            <a:r>
              <a:rPr lang="en-US" b="1" i="1" kern="1200" dirty="0">
                <a:solidFill>
                  <a:schemeClr val="accent2"/>
                </a:solidFill>
                <a:latin typeface="+mn-lt"/>
                <a:ea typeface="+mn-ea"/>
                <a:cs typeface="+mn-cs"/>
              </a:rPr>
              <a:t>Changes would lower beneficiary spending, reduce Medicare’s liability for high drug costs, and increase Part D plan and manufacturer liability for high drug costs</a:t>
            </a:r>
            <a:endParaRPr lang="en-US" b="1" kern="1200" dirty="0">
              <a:solidFill>
                <a:schemeClr val="accent2"/>
              </a:solidFill>
              <a:latin typeface="+mn-lt"/>
              <a:ea typeface="+mn-ea"/>
              <a:cs typeface="+mn-cs"/>
            </a:endParaRPr>
          </a:p>
        </p:txBody>
      </p:sp>
      <p:sp>
        <p:nvSpPr>
          <p:cNvPr id="4" name="Title 3">
            <a:extLst>
              <a:ext uri="{FF2B5EF4-FFF2-40B4-BE49-F238E27FC236}">
                <a16:creationId xmlns:a16="http://schemas.microsoft.com/office/drawing/2014/main" id="{A6E8318B-5957-4078-B4F8-3F4F0A48EBEB}"/>
              </a:ext>
            </a:extLst>
          </p:cNvPr>
          <p:cNvSpPr>
            <a:spLocks noGrp="1"/>
          </p:cNvSpPr>
          <p:nvPr>
            <p:ph type="title"/>
          </p:nvPr>
        </p:nvSpPr>
        <p:spPr>
          <a:xfrm>
            <a:off x="468314" y="445161"/>
            <a:ext cx="11264900" cy="860136"/>
          </a:xfrm>
        </p:spPr>
        <p:txBody>
          <a:bodyPr vert="horz" lIns="91440" tIns="45720" rIns="91440" bIns="45720" rtlCol="0" anchor="t">
            <a:noAutofit/>
          </a:bodyPr>
          <a:lstStyle/>
          <a:p>
            <a:pPr algn="ctr"/>
            <a:r>
              <a:rPr lang="en-US" sz="3000" kern="1200" dirty="0">
                <a:latin typeface="+mj-lt"/>
                <a:ea typeface="+mj-ea"/>
                <a:cs typeface="+mj-cs"/>
              </a:rPr>
              <a:t>Capping Medicare Part D Out-of-Pocket Spending and </a:t>
            </a:r>
            <a:br>
              <a:rPr lang="en-US" sz="3000" kern="1200" dirty="0">
                <a:latin typeface="+mj-lt"/>
                <a:ea typeface="+mj-ea"/>
                <a:cs typeface="+mj-cs"/>
              </a:rPr>
            </a:br>
            <a:r>
              <a:rPr lang="en-US" sz="3000" kern="1200" dirty="0">
                <a:latin typeface="+mj-lt"/>
                <a:ea typeface="+mj-ea"/>
                <a:cs typeface="+mj-cs"/>
              </a:rPr>
              <a:t>Other Part </a:t>
            </a:r>
            <a:r>
              <a:rPr lang="en-US" sz="3000" dirty="0"/>
              <a:t>D Benefit Changes</a:t>
            </a:r>
            <a:endParaRPr lang="en-US" sz="3000" kern="1200" dirty="0">
              <a:latin typeface="+mj-lt"/>
              <a:ea typeface="+mj-ea"/>
              <a:cs typeface="+mj-cs"/>
            </a:endParaRPr>
          </a:p>
        </p:txBody>
      </p:sp>
      <p:sp>
        <p:nvSpPr>
          <p:cNvPr id="2" name="TextBox 1">
            <a:extLst>
              <a:ext uri="{FF2B5EF4-FFF2-40B4-BE49-F238E27FC236}">
                <a16:creationId xmlns:a16="http://schemas.microsoft.com/office/drawing/2014/main" id="{C530A21B-C46D-4133-A2A9-388BA641EBFD}"/>
              </a:ext>
            </a:extLst>
          </p:cNvPr>
          <p:cNvSpPr txBox="1"/>
          <p:nvPr/>
        </p:nvSpPr>
        <p:spPr>
          <a:xfrm>
            <a:off x="456479" y="2300912"/>
            <a:ext cx="2743200" cy="307777"/>
          </a:xfrm>
          <a:prstGeom prst="rect">
            <a:avLst/>
          </a:prstGeom>
          <a:solidFill>
            <a:schemeClr val="accent5"/>
          </a:solidFill>
          <a:effectLst>
            <a:outerShdw blurRad="50800" dist="38100" dir="2700000" algn="tl" rotWithShape="0">
              <a:prstClr val="black">
                <a:alpha val="40000"/>
              </a:prstClr>
            </a:outerShdw>
          </a:effectLst>
        </p:spPr>
        <p:txBody>
          <a:bodyPr wrap="square" lIns="0" tIns="0" rIns="0" bIns="0" rtlCol="0">
            <a:spAutoFit/>
          </a:bodyPr>
          <a:lstStyle/>
          <a:p>
            <a:pPr algn="ctr"/>
            <a:r>
              <a:rPr lang="en-US" sz="2000" b="1" dirty="0">
                <a:solidFill>
                  <a:schemeClr val="accent2"/>
                </a:solidFill>
              </a:rPr>
              <a:t>Beneficiaries</a:t>
            </a:r>
          </a:p>
        </p:txBody>
      </p:sp>
      <p:sp>
        <p:nvSpPr>
          <p:cNvPr id="6" name="TextBox 5">
            <a:extLst>
              <a:ext uri="{FF2B5EF4-FFF2-40B4-BE49-F238E27FC236}">
                <a16:creationId xmlns:a16="http://schemas.microsoft.com/office/drawing/2014/main" id="{FA8314D2-2509-47E7-B7AB-1E1F2EC6465C}"/>
              </a:ext>
            </a:extLst>
          </p:cNvPr>
          <p:cNvSpPr txBox="1"/>
          <p:nvPr/>
        </p:nvSpPr>
        <p:spPr>
          <a:xfrm>
            <a:off x="3284858" y="2300912"/>
            <a:ext cx="2743200" cy="307777"/>
          </a:xfrm>
          <a:prstGeom prst="rect">
            <a:avLst/>
          </a:prstGeom>
          <a:solidFill>
            <a:schemeClr val="accent5"/>
          </a:solidFill>
          <a:effectLst>
            <a:outerShdw blurRad="50800" dist="38100" dir="2700000" algn="tl" rotWithShape="0">
              <a:prstClr val="black">
                <a:alpha val="40000"/>
              </a:prstClr>
            </a:outerShdw>
          </a:effectLst>
        </p:spPr>
        <p:txBody>
          <a:bodyPr wrap="square" lIns="0" tIns="0" rIns="0" bIns="0" rtlCol="0">
            <a:spAutoFit/>
          </a:bodyPr>
          <a:lstStyle/>
          <a:p>
            <a:pPr algn="ctr"/>
            <a:r>
              <a:rPr lang="en-US" sz="2000" b="1" dirty="0">
                <a:solidFill>
                  <a:schemeClr val="accent2"/>
                </a:solidFill>
              </a:rPr>
              <a:t>Medicare</a:t>
            </a:r>
          </a:p>
        </p:txBody>
      </p:sp>
      <p:sp>
        <p:nvSpPr>
          <p:cNvPr id="8" name="TextBox 7">
            <a:extLst>
              <a:ext uri="{FF2B5EF4-FFF2-40B4-BE49-F238E27FC236}">
                <a16:creationId xmlns:a16="http://schemas.microsoft.com/office/drawing/2014/main" id="{2C799319-8CD3-4A82-B9B1-20905B805DA2}"/>
              </a:ext>
            </a:extLst>
          </p:cNvPr>
          <p:cNvSpPr txBox="1"/>
          <p:nvPr/>
        </p:nvSpPr>
        <p:spPr>
          <a:xfrm>
            <a:off x="6156799" y="2300912"/>
            <a:ext cx="2743200" cy="307777"/>
          </a:xfrm>
          <a:prstGeom prst="rect">
            <a:avLst/>
          </a:prstGeom>
          <a:solidFill>
            <a:schemeClr val="accent5"/>
          </a:solidFill>
          <a:effectLst>
            <a:outerShdw blurRad="50800" dist="38100" dir="2700000" algn="tl" rotWithShape="0">
              <a:prstClr val="black">
                <a:alpha val="40000"/>
              </a:prstClr>
            </a:outerShdw>
          </a:effectLst>
        </p:spPr>
        <p:txBody>
          <a:bodyPr wrap="square" lIns="0" tIns="0" rIns="0" bIns="0" rtlCol="0">
            <a:spAutoFit/>
          </a:bodyPr>
          <a:lstStyle/>
          <a:p>
            <a:pPr algn="ctr"/>
            <a:r>
              <a:rPr lang="en-US" sz="2000" b="1" dirty="0">
                <a:solidFill>
                  <a:schemeClr val="accent2"/>
                </a:solidFill>
              </a:rPr>
              <a:t>Part D Plans</a:t>
            </a:r>
          </a:p>
        </p:txBody>
      </p:sp>
      <p:sp>
        <p:nvSpPr>
          <p:cNvPr id="9" name="TextBox 8">
            <a:extLst>
              <a:ext uri="{FF2B5EF4-FFF2-40B4-BE49-F238E27FC236}">
                <a16:creationId xmlns:a16="http://schemas.microsoft.com/office/drawing/2014/main" id="{FEF60C8B-A91E-4215-A322-93BBD0028196}"/>
              </a:ext>
            </a:extLst>
          </p:cNvPr>
          <p:cNvSpPr txBox="1"/>
          <p:nvPr/>
        </p:nvSpPr>
        <p:spPr>
          <a:xfrm>
            <a:off x="8991427" y="2300912"/>
            <a:ext cx="2743200" cy="307777"/>
          </a:xfrm>
          <a:prstGeom prst="rect">
            <a:avLst/>
          </a:prstGeom>
          <a:solidFill>
            <a:schemeClr val="accent5"/>
          </a:solidFill>
          <a:effectLst>
            <a:outerShdw blurRad="50800" dist="38100" dir="2700000" algn="tl" rotWithShape="0">
              <a:prstClr val="black">
                <a:alpha val="40000"/>
              </a:prstClr>
            </a:outerShdw>
          </a:effectLst>
        </p:spPr>
        <p:txBody>
          <a:bodyPr wrap="square" lIns="0" tIns="0" rIns="0" bIns="0" rtlCol="0">
            <a:spAutoFit/>
          </a:bodyPr>
          <a:lstStyle/>
          <a:p>
            <a:pPr algn="ctr"/>
            <a:r>
              <a:rPr lang="en-US" sz="2000" b="1" dirty="0">
                <a:solidFill>
                  <a:schemeClr val="accent2"/>
                </a:solidFill>
              </a:rPr>
              <a:t>Drug Companies</a:t>
            </a:r>
          </a:p>
        </p:txBody>
      </p:sp>
      <p:sp>
        <p:nvSpPr>
          <p:cNvPr id="10" name="TextBox 9">
            <a:extLst>
              <a:ext uri="{FF2B5EF4-FFF2-40B4-BE49-F238E27FC236}">
                <a16:creationId xmlns:a16="http://schemas.microsoft.com/office/drawing/2014/main" id="{45C67251-1463-4E3A-A321-6F3B9DFFC1CB}"/>
              </a:ext>
            </a:extLst>
          </p:cNvPr>
          <p:cNvSpPr txBox="1"/>
          <p:nvPr/>
        </p:nvSpPr>
        <p:spPr>
          <a:xfrm>
            <a:off x="465046" y="2696877"/>
            <a:ext cx="2726067" cy="381335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a:spAutoFit/>
          </a:bodyPr>
          <a:lstStyle/>
          <a:p>
            <a:pPr marL="166688" lvl="0" indent="-166688">
              <a:lnSpc>
                <a:spcPct val="90000"/>
              </a:lnSpc>
              <a:spcAft>
                <a:spcPts val="600"/>
              </a:spcAft>
              <a:buFont typeface="Arial" panose="020B0604020202020204" pitchFamily="34" charset="0"/>
              <a:buChar char="•"/>
            </a:pPr>
            <a:r>
              <a:rPr lang="en-US" sz="1800" dirty="0">
                <a:solidFill>
                  <a:schemeClr val="accent2"/>
                </a:solidFill>
              </a:rPr>
              <a:t>Eliminates 5% coinsurance for catastrophic coverage in 2024</a:t>
            </a:r>
          </a:p>
          <a:p>
            <a:pPr marL="166688" lvl="0" indent="-166688">
              <a:lnSpc>
                <a:spcPct val="90000"/>
              </a:lnSpc>
              <a:spcAft>
                <a:spcPts val="600"/>
              </a:spcAft>
              <a:buFont typeface="Arial" panose="020B0604020202020204" pitchFamily="34" charset="0"/>
              <a:buChar char="•"/>
            </a:pPr>
            <a:r>
              <a:rPr lang="en-US" sz="1800" dirty="0">
                <a:solidFill>
                  <a:schemeClr val="accent2"/>
                </a:solidFill>
              </a:rPr>
              <a:t>Caps out-of-pocket drug spending at $2,000 beginning in 2025</a:t>
            </a:r>
          </a:p>
          <a:p>
            <a:pPr marL="166688" lvl="0" indent="-166688">
              <a:lnSpc>
                <a:spcPct val="90000"/>
              </a:lnSpc>
              <a:spcAft>
                <a:spcPts val="600"/>
              </a:spcAft>
              <a:buFont typeface="Arial" panose="020B0604020202020204" pitchFamily="34" charset="0"/>
              <a:buChar char="•"/>
            </a:pPr>
            <a:r>
              <a:rPr lang="en-US" sz="1800" dirty="0">
                <a:solidFill>
                  <a:schemeClr val="accent2"/>
                </a:solidFill>
              </a:rPr>
              <a:t>Allows spreading out of out-of-pocket costs over the year</a:t>
            </a:r>
          </a:p>
          <a:p>
            <a:pPr marL="166688" lvl="0" indent="-166688">
              <a:lnSpc>
                <a:spcPct val="90000"/>
              </a:lnSpc>
              <a:spcAft>
                <a:spcPts val="1200"/>
              </a:spcAft>
              <a:buFont typeface="Arial" panose="020B0604020202020204" pitchFamily="34" charset="0"/>
              <a:buChar char="•"/>
            </a:pPr>
            <a:r>
              <a:rPr lang="en-US" sz="1800" dirty="0">
                <a:solidFill>
                  <a:schemeClr val="accent2"/>
                </a:solidFill>
              </a:rPr>
              <a:t>Limits premium growth to no more than 6% per year for 2024-2030</a:t>
            </a:r>
          </a:p>
        </p:txBody>
      </p:sp>
      <p:sp>
        <p:nvSpPr>
          <p:cNvPr id="12" name="TextBox 11">
            <a:extLst>
              <a:ext uri="{FF2B5EF4-FFF2-40B4-BE49-F238E27FC236}">
                <a16:creationId xmlns:a16="http://schemas.microsoft.com/office/drawing/2014/main" id="{D17B7BA0-E0D9-4407-A5C3-312C10884074}"/>
              </a:ext>
            </a:extLst>
          </p:cNvPr>
          <p:cNvSpPr txBox="1"/>
          <p:nvPr/>
        </p:nvSpPr>
        <p:spPr>
          <a:xfrm>
            <a:off x="3284858" y="2696877"/>
            <a:ext cx="2743200" cy="1089529"/>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a:spAutoFit/>
          </a:bodyPr>
          <a:lstStyle/>
          <a:p>
            <a:pPr marL="166688" lvl="0" indent="-166688">
              <a:lnSpc>
                <a:spcPct val="90000"/>
              </a:lnSpc>
              <a:spcAft>
                <a:spcPts val="1200"/>
              </a:spcAft>
              <a:buFont typeface="Arial" panose="020B0604020202020204" pitchFamily="34" charset="0"/>
              <a:buChar char="•"/>
            </a:pPr>
            <a:r>
              <a:rPr lang="en-US" sz="1800" dirty="0">
                <a:solidFill>
                  <a:schemeClr val="accent2"/>
                </a:solidFill>
              </a:rPr>
              <a:t>Lowers share of costs above the out-of-pocket spending cap (“reinsurance”)</a:t>
            </a:r>
          </a:p>
        </p:txBody>
      </p:sp>
      <p:sp>
        <p:nvSpPr>
          <p:cNvPr id="14" name="TextBox 13">
            <a:extLst>
              <a:ext uri="{FF2B5EF4-FFF2-40B4-BE49-F238E27FC236}">
                <a16:creationId xmlns:a16="http://schemas.microsoft.com/office/drawing/2014/main" id="{65585BAF-47A3-47E5-B00F-F7E8843A1B35}"/>
              </a:ext>
            </a:extLst>
          </p:cNvPr>
          <p:cNvSpPr txBox="1"/>
          <p:nvPr/>
        </p:nvSpPr>
        <p:spPr>
          <a:xfrm>
            <a:off x="6156799" y="2696877"/>
            <a:ext cx="2743200" cy="1742015"/>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a:spAutoFit/>
          </a:bodyPr>
          <a:lstStyle/>
          <a:p>
            <a:pPr marL="166688" lvl="0" indent="-166688">
              <a:lnSpc>
                <a:spcPct val="90000"/>
              </a:lnSpc>
              <a:spcAft>
                <a:spcPts val="1200"/>
              </a:spcAft>
              <a:buFont typeface="Arial" panose="020B0604020202020204" pitchFamily="34" charset="0"/>
              <a:buChar char="•"/>
            </a:pPr>
            <a:r>
              <a:rPr lang="en-US" sz="1800" dirty="0">
                <a:solidFill>
                  <a:schemeClr val="accent2"/>
                </a:solidFill>
              </a:rPr>
              <a:t>Increases share of costs above the out-of-pocket spending cap</a:t>
            </a:r>
          </a:p>
          <a:p>
            <a:pPr marL="166688" lvl="0" indent="-166688">
              <a:lnSpc>
                <a:spcPct val="90000"/>
              </a:lnSpc>
              <a:spcAft>
                <a:spcPct val="15000"/>
              </a:spcAft>
              <a:buFont typeface="Arial" panose="020B0604020202020204" pitchFamily="34" charset="0"/>
              <a:buChar char="•"/>
            </a:pPr>
            <a:r>
              <a:rPr lang="en-US" sz="1800" dirty="0">
                <a:solidFill>
                  <a:schemeClr val="accent2"/>
                </a:solidFill>
              </a:rPr>
              <a:t>Modifies share of costs below the out-of-pocket spending cap</a:t>
            </a:r>
          </a:p>
        </p:txBody>
      </p:sp>
      <p:sp>
        <p:nvSpPr>
          <p:cNvPr id="16" name="TextBox 15">
            <a:extLst>
              <a:ext uri="{FF2B5EF4-FFF2-40B4-BE49-F238E27FC236}">
                <a16:creationId xmlns:a16="http://schemas.microsoft.com/office/drawing/2014/main" id="{FFA9D967-F446-479D-B7E9-0DFA8C7EAAAC}"/>
              </a:ext>
            </a:extLst>
          </p:cNvPr>
          <p:cNvSpPr txBox="1"/>
          <p:nvPr/>
        </p:nvSpPr>
        <p:spPr>
          <a:xfrm>
            <a:off x="8991427" y="2696877"/>
            <a:ext cx="2743200" cy="248991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a:spAutoFit/>
          </a:bodyPr>
          <a:lstStyle/>
          <a:p>
            <a:pPr marL="166688" lvl="0" indent="-166688">
              <a:lnSpc>
                <a:spcPct val="90000"/>
              </a:lnSpc>
              <a:spcAft>
                <a:spcPts val="1200"/>
              </a:spcAft>
              <a:buFont typeface="Arial" panose="020B0604020202020204" pitchFamily="34" charset="0"/>
              <a:buChar char="•"/>
            </a:pPr>
            <a:r>
              <a:rPr lang="en-US" sz="1800" dirty="0">
                <a:solidFill>
                  <a:schemeClr val="accent2"/>
                </a:solidFill>
              </a:rPr>
              <a:t>Requires a price discount on brand-name drugs above the out-of-pocket spending cap</a:t>
            </a:r>
          </a:p>
          <a:p>
            <a:pPr marL="166688" lvl="0" indent="-166688">
              <a:lnSpc>
                <a:spcPct val="90000"/>
              </a:lnSpc>
              <a:spcAft>
                <a:spcPts val="600"/>
              </a:spcAft>
              <a:buFont typeface="Arial" panose="020B0604020202020204" pitchFamily="34" charset="0"/>
              <a:buChar char="•"/>
            </a:pPr>
            <a:r>
              <a:rPr lang="en-US" sz="1800" dirty="0">
                <a:solidFill>
                  <a:schemeClr val="accent2"/>
                </a:solidFill>
              </a:rPr>
              <a:t>Modifies the price discount on brands below the out-of-pocket spending cap</a:t>
            </a:r>
          </a:p>
        </p:txBody>
      </p:sp>
    </p:spTree>
    <p:extLst>
      <p:ext uri="{BB962C8B-B14F-4D97-AF65-F5344CB8AC3E}">
        <p14:creationId xmlns:p14="http://schemas.microsoft.com/office/powerpoint/2010/main" val="945484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DE61C64-EC67-41CD-B0CC-60D671F86C60}"/>
              </a:ext>
            </a:extLst>
          </p:cNvPr>
          <p:cNvSpPr/>
          <p:nvPr/>
        </p:nvSpPr>
        <p:spPr>
          <a:xfrm>
            <a:off x="4535123" y="1413725"/>
            <a:ext cx="7223760" cy="4480560"/>
          </a:xfrm>
          <a:prstGeom prst="roundRect">
            <a:avLst/>
          </a:prstGeom>
          <a:solidFill>
            <a:schemeClr val="bg1">
              <a:lumMod val="95000"/>
            </a:schemeClr>
          </a:solidFill>
          <a:ln>
            <a:solidFill>
              <a:schemeClr val="bg1">
                <a:lumMod val="50000"/>
              </a:schemeClr>
            </a:solidFill>
            <a:prstDash val="sysDot"/>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5" name="Connector: Curved 4">
            <a:extLst>
              <a:ext uri="{FF2B5EF4-FFF2-40B4-BE49-F238E27FC236}">
                <a16:creationId xmlns:a16="http://schemas.microsoft.com/office/drawing/2014/main" id="{8DA773EF-E981-4EA4-AB1B-825DE914E814}"/>
              </a:ext>
            </a:extLst>
          </p:cNvPr>
          <p:cNvCxnSpPr>
            <a:cxnSpLocks/>
          </p:cNvCxnSpPr>
          <p:nvPr/>
        </p:nvCxnSpPr>
        <p:spPr>
          <a:xfrm>
            <a:off x="3445281" y="2305872"/>
            <a:ext cx="1078199" cy="10888"/>
          </a:xfrm>
          <a:prstGeom prst="curvedConnector3">
            <a:avLst>
              <a:gd name="adj1" fmla="val 50000"/>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graphicFrame>
        <p:nvGraphicFramePr>
          <p:cNvPr id="7" name="Content Placeholder 6">
            <a:extLst>
              <a:ext uri="{FF2B5EF4-FFF2-40B4-BE49-F238E27FC236}">
                <a16:creationId xmlns:a16="http://schemas.microsoft.com/office/drawing/2014/main" id="{0D455996-E2E2-4775-AFC8-B175E424B47D}"/>
              </a:ext>
            </a:extLst>
          </p:cNvPr>
          <p:cNvGraphicFramePr>
            <a:graphicFrameLocks noGrp="1"/>
          </p:cNvGraphicFramePr>
          <p:nvPr>
            <p:ph idx="4294967295"/>
            <p:extLst>
              <p:ext uri="{D42A27DB-BD31-4B8C-83A1-F6EECF244321}">
                <p14:modId xmlns:p14="http://schemas.microsoft.com/office/powerpoint/2010/main" val="1542750742"/>
              </p:ext>
            </p:extLst>
          </p:nvPr>
        </p:nvGraphicFramePr>
        <p:xfrm>
          <a:off x="1626923" y="5207000"/>
          <a:ext cx="2286000" cy="685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7DDA39B6-CED9-4063-9B74-7A3AE85AF593}"/>
              </a:ext>
            </a:extLst>
          </p:cNvPr>
          <p:cNvSpPr>
            <a:spLocks noGrp="1"/>
          </p:cNvSpPr>
          <p:nvPr>
            <p:ph type="body" sz="quarter" idx="4294967295"/>
          </p:nvPr>
        </p:nvSpPr>
        <p:spPr>
          <a:xfrm>
            <a:off x="676894" y="6008688"/>
            <a:ext cx="10275306" cy="687387"/>
          </a:xfrm>
          <a:prstGeom prst="rect">
            <a:avLst/>
          </a:prstGeom>
        </p:spPr>
        <p:txBody>
          <a:bodyPr/>
          <a:lstStyle/>
          <a:p>
            <a:pPr marL="0" indent="0">
              <a:buNone/>
            </a:pPr>
            <a:r>
              <a:rPr lang="en-US" sz="1200" dirty="0">
                <a:solidFill>
                  <a:srgbClr val="333333"/>
                </a:solidFill>
              </a:rPr>
              <a:t>NOTE: OOP is out-of-pocket. The out-of-pocket spending threshold will be $7,400 in 2023 and is projected to be $7,750 in 2024 and $8,100 in 2025, including what beneficiaries pay directly out of pocket and the value of the manufacturer discount on brand-name drugs in the coverage gap phase. These amounts translate to out-of-pocket spending of approximately $3,100, $3,250, and $3,400 (based on brand-name drug use only). </a:t>
            </a:r>
            <a:endParaRPr lang="en-US" sz="1200" dirty="0"/>
          </a:p>
        </p:txBody>
      </p:sp>
      <p:sp>
        <p:nvSpPr>
          <p:cNvPr id="4" name="Title 3">
            <a:extLst>
              <a:ext uri="{FF2B5EF4-FFF2-40B4-BE49-F238E27FC236}">
                <a16:creationId xmlns:a16="http://schemas.microsoft.com/office/drawing/2014/main" id="{1D9A2B13-8897-463D-9178-D2E59C51DDDC}"/>
              </a:ext>
            </a:extLst>
          </p:cNvPr>
          <p:cNvSpPr>
            <a:spLocks noGrp="1"/>
          </p:cNvSpPr>
          <p:nvPr>
            <p:ph type="title" idx="4294967295"/>
          </p:nvPr>
        </p:nvSpPr>
        <p:spPr>
          <a:xfrm>
            <a:off x="508291" y="446601"/>
            <a:ext cx="11264900" cy="621684"/>
          </a:xfrm>
        </p:spPr>
        <p:txBody>
          <a:bodyPr/>
          <a:lstStyle/>
          <a:p>
            <a:pPr algn="ctr"/>
            <a:r>
              <a:rPr lang="en-US" sz="3000" dirty="0">
                <a:solidFill>
                  <a:srgbClr val="333333"/>
                </a:solidFill>
                <a:latin typeface="Arial" panose="020B0604020202020204" pitchFamily="34" charset="0"/>
                <a:cs typeface="Arial" panose="020B0604020202020204" pitchFamily="34" charset="0"/>
              </a:rPr>
              <a:t>Changes to Medicare Part D for Brand-Name Drug Costs </a:t>
            </a:r>
            <a:endParaRPr lang="en-US" sz="3000" dirty="0"/>
          </a:p>
        </p:txBody>
      </p:sp>
      <p:graphicFrame>
        <p:nvGraphicFramePr>
          <p:cNvPr id="8" name="Content Placeholder 6">
            <a:extLst>
              <a:ext uri="{FF2B5EF4-FFF2-40B4-BE49-F238E27FC236}">
                <a16:creationId xmlns:a16="http://schemas.microsoft.com/office/drawing/2014/main" id="{D0EF2B9E-5018-4E8B-8D8E-624145A3B1E4}"/>
              </a:ext>
            </a:extLst>
          </p:cNvPr>
          <p:cNvGraphicFramePr>
            <a:graphicFrameLocks/>
          </p:cNvGraphicFramePr>
          <p:nvPr/>
        </p:nvGraphicFramePr>
        <p:xfrm>
          <a:off x="1626410" y="4314565"/>
          <a:ext cx="2286000" cy="112170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ontent Placeholder 6">
            <a:extLst>
              <a:ext uri="{FF2B5EF4-FFF2-40B4-BE49-F238E27FC236}">
                <a16:creationId xmlns:a16="http://schemas.microsoft.com/office/drawing/2014/main" id="{27454BC3-A0EB-4332-B0B2-2DA64960831B}"/>
              </a:ext>
            </a:extLst>
          </p:cNvPr>
          <p:cNvGraphicFramePr>
            <a:graphicFrameLocks/>
          </p:cNvGraphicFramePr>
          <p:nvPr/>
        </p:nvGraphicFramePr>
        <p:xfrm>
          <a:off x="1616785" y="3182729"/>
          <a:ext cx="2286000" cy="135725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ontent Placeholder 6">
            <a:extLst>
              <a:ext uri="{FF2B5EF4-FFF2-40B4-BE49-F238E27FC236}">
                <a16:creationId xmlns:a16="http://schemas.microsoft.com/office/drawing/2014/main" id="{37F9AECF-5215-44F5-8915-4F1202F7FE74}"/>
              </a:ext>
            </a:extLst>
          </p:cNvPr>
          <p:cNvGraphicFramePr>
            <a:graphicFrameLocks/>
          </p:cNvGraphicFramePr>
          <p:nvPr/>
        </p:nvGraphicFramePr>
        <p:xfrm>
          <a:off x="1626411" y="2330154"/>
          <a:ext cx="2286000" cy="1030180"/>
        </p:xfrm>
        <a:graphic>
          <a:graphicData uri="http://schemas.openxmlformats.org/drawingml/2006/chart">
            <c:chart xmlns:c="http://schemas.openxmlformats.org/drawingml/2006/chart" xmlns:r="http://schemas.openxmlformats.org/officeDocument/2006/relationships" r:id="rId6"/>
          </a:graphicData>
        </a:graphic>
      </p:graphicFrame>
      <p:sp>
        <p:nvSpPr>
          <p:cNvPr id="11" name="TextBox 10">
            <a:extLst>
              <a:ext uri="{FF2B5EF4-FFF2-40B4-BE49-F238E27FC236}">
                <a16:creationId xmlns:a16="http://schemas.microsoft.com/office/drawing/2014/main" id="{56A1EA6C-2F55-425A-ADC1-08CFF2B5F6A1}"/>
              </a:ext>
            </a:extLst>
          </p:cNvPr>
          <p:cNvSpPr txBox="1"/>
          <p:nvPr/>
        </p:nvSpPr>
        <p:spPr>
          <a:xfrm>
            <a:off x="638872" y="2597789"/>
            <a:ext cx="1510562" cy="480131"/>
          </a:xfrm>
          <a:prstGeom prst="rect">
            <a:avLst/>
          </a:prstGeom>
          <a:noFill/>
        </p:spPr>
        <p:txBody>
          <a:bodyPr wrap="square" rtlCol="0" anchor="b">
            <a:spAutoFit/>
          </a:bodyPr>
          <a:lstStyle/>
          <a:p>
            <a:pPr marL="0" marR="0" lvl="0" indent="0" algn="r" defTabSz="457200" rtl="0" eaLnBrk="1" fontAlgn="auto" latinLnBrk="0" hangingPunct="1">
              <a:lnSpc>
                <a:spcPct val="9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Catastrophic </a:t>
            </a:r>
          </a:p>
          <a:p>
            <a:pPr marL="0" marR="0" lvl="0" indent="0" algn="r" defTabSz="457200" rtl="0" eaLnBrk="1" fontAlgn="auto" latinLnBrk="0" hangingPunct="1">
              <a:lnSpc>
                <a:spcPct val="9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coverage</a:t>
            </a:r>
          </a:p>
        </p:txBody>
      </p:sp>
      <p:sp>
        <p:nvSpPr>
          <p:cNvPr id="12" name="TextBox 11">
            <a:extLst>
              <a:ext uri="{FF2B5EF4-FFF2-40B4-BE49-F238E27FC236}">
                <a16:creationId xmlns:a16="http://schemas.microsoft.com/office/drawing/2014/main" id="{D445C74A-0BD0-462E-A8E9-D12D43FBAAE8}"/>
              </a:ext>
            </a:extLst>
          </p:cNvPr>
          <p:cNvSpPr txBox="1"/>
          <p:nvPr/>
        </p:nvSpPr>
        <p:spPr>
          <a:xfrm>
            <a:off x="1068562" y="3679690"/>
            <a:ext cx="1050786" cy="480131"/>
          </a:xfrm>
          <a:prstGeom prst="rect">
            <a:avLst/>
          </a:prstGeom>
          <a:noFill/>
        </p:spPr>
        <p:txBody>
          <a:bodyPr wrap="square" rtlCol="0" anchor="b">
            <a:spAutoFit/>
          </a:bodyPr>
          <a:lstStyle/>
          <a:p>
            <a:pPr marL="0" marR="0" lvl="0" indent="0" algn="r" defTabSz="457200" rtl="0" eaLnBrk="1" fontAlgn="auto" latinLnBrk="0" hangingPunct="1">
              <a:lnSpc>
                <a:spcPct val="9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Coverage </a:t>
            </a:r>
          </a:p>
          <a:p>
            <a:pPr marL="0" marR="0" lvl="0" indent="0" algn="r" defTabSz="457200" rtl="0" eaLnBrk="1" fontAlgn="auto" latinLnBrk="0" hangingPunct="1">
              <a:lnSpc>
                <a:spcPct val="9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gap</a:t>
            </a:r>
          </a:p>
        </p:txBody>
      </p:sp>
      <p:sp>
        <p:nvSpPr>
          <p:cNvPr id="13" name="TextBox 12">
            <a:extLst>
              <a:ext uri="{FF2B5EF4-FFF2-40B4-BE49-F238E27FC236}">
                <a16:creationId xmlns:a16="http://schemas.microsoft.com/office/drawing/2014/main" id="{DBA862B0-CFF9-4A04-9C6D-6019BFE8801E}"/>
              </a:ext>
            </a:extLst>
          </p:cNvPr>
          <p:cNvSpPr txBox="1"/>
          <p:nvPr/>
        </p:nvSpPr>
        <p:spPr>
          <a:xfrm>
            <a:off x="621862" y="4711026"/>
            <a:ext cx="1527572" cy="480131"/>
          </a:xfrm>
          <a:prstGeom prst="rect">
            <a:avLst/>
          </a:prstGeom>
          <a:noFill/>
        </p:spPr>
        <p:txBody>
          <a:bodyPr wrap="square" rtlCol="0" anchor="b">
            <a:spAutoFit/>
          </a:bodyPr>
          <a:lstStyle/>
          <a:p>
            <a:pPr marL="0" marR="0" lvl="0" indent="0" algn="r" defTabSz="457200" rtl="0" eaLnBrk="1" fontAlgn="auto" latinLnBrk="0" hangingPunct="1">
              <a:lnSpc>
                <a:spcPct val="9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Initial </a:t>
            </a:r>
          </a:p>
          <a:p>
            <a:pPr marL="0" marR="0" lvl="0" indent="0" algn="r" defTabSz="457200" rtl="0" eaLnBrk="1" fontAlgn="auto" latinLnBrk="0" hangingPunct="1">
              <a:lnSpc>
                <a:spcPct val="9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coverage</a:t>
            </a:r>
          </a:p>
        </p:txBody>
      </p:sp>
      <p:sp>
        <p:nvSpPr>
          <p:cNvPr id="14" name="TextBox 13">
            <a:extLst>
              <a:ext uri="{FF2B5EF4-FFF2-40B4-BE49-F238E27FC236}">
                <a16:creationId xmlns:a16="http://schemas.microsoft.com/office/drawing/2014/main" id="{792DBF77-D62B-494A-B8EF-67DFEAE369AC}"/>
              </a:ext>
            </a:extLst>
          </p:cNvPr>
          <p:cNvSpPr txBox="1"/>
          <p:nvPr/>
        </p:nvSpPr>
        <p:spPr>
          <a:xfrm>
            <a:off x="307934" y="5373844"/>
            <a:ext cx="1841500" cy="307777"/>
          </a:xfrm>
          <a:prstGeom prst="rect">
            <a:avLst/>
          </a:prstGeom>
          <a:noFill/>
        </p:spPr>
        <p:txBody>
          <a:bodyPr wrap="square"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Deductible</a:t>
            </a:r>
          </a:p>
        </p:txBody>
      </p:sp>
      <p:sp>
        <p:nvSpPr>
          <p:cNvPr id="15" name="TextBox 14">
            <a:extLst>
              <a:ext uri="{FF2B5EF4-FFF2-40B4-BE49-F238E27FC236}">
                <a16:creationId xmlns:a16="http://schemas.microsoft.com/office/drawing/2014/main" id="{93DF4EDC-87DA-4495-8726-E446D1C09406}"/>
              </a:ext>
            </a:extLst>
          </p:cNvPr>
          <p:cNvSpPr txBox="1"/>
          <p:nvPr/>
        </p:nvSpPr>
        <p:spPr>
          <a:xfrm>
            <a:off x="511625" y="973111"/>
            <a:ext cx="11221590" cy="369332"/>
          </a:xfrm>
          <a:prstGeom prst="rect">
            <a:avLst/>
          </a:prstGeom>
          <a:noFill/>
        </p:spPr>
        <p:txBody>
          <a:bodyPr wrap="square" rtlCol="0">
            <a:spAutoFit/>
          </a:bodyPr>
          <a:lstStyle/>
          <a:p>
            <a:r>
              <a:rPr lang="en-US" i="1" dirty="0"/>
              <a:t>Share of </a:t>
            </a:r>
            <a:r>
              <a:rPr lang="en-US" b="1" i="1" dirty="0">
                <a:solidFill>
                  <a:schemeClr val="accent3"/>
                </a:solidFill>
              </a:rPr>
              <a:t>brand-name drug </a:t>
            </a:r>
            <a:r>
              <a:rPr lang="en-US" i="1" dirty="0"/>
              <a:t>costs paid by:</a:t>
            </a:r>
            <a:r>
              <a:rPr lang="en-US" dirty="0"/>
              <a:t> 	Enrollees      Part D Plans	   Drug manufacturers 	     Medicare</a:t>
            </a:r>
          </a:p>
        </p:txBody>
      </p:sp>
      <p:sp>
        <p:nvSpPr>
          <p:cNvPr id="16" name="TextBox 15">
            <a:extLst>
              <a:ext uri="{FF2B5EF4-FFF2-40B4-BE49-F238E27FC236}">
                <a16:creationId xmlns:a16="http://schemas.microsoft.com/office/drawing/2014/main" id="{D08C5561-2E50-4991-8C53-B995B12773F2}"/>
              </a:ext>
            </a:extLst>
          </p:cNvPr>
          <p:cNvSpPr txBox="1"/>
          <p:nvPr/>
        </p:nvSpPr>
        <p:spPr>
          <a:xfrm>
            <a:off x="1535945" y="1577546"/>
            <a:ext cx="2469170" cy="400110"/>
          </a:xfrm>
          <a:prstGeom prst="rect">
            <a:avLst/>
          </a:prstGeom>
          <a:solidFill>
            <a:schemeClr val="bg1">
              <a:lumMod val="85000"/>
            </a:schemeClr>
          </a:solidFill>
          <a:effectLst>
            <a:outerShdw blurRad="50800" dist="38100" dir="2700000" algn="tl" rotWithShape="0">
              <a:prstClr val="black">
                <a:alpha val="40000"/>
              </a:prstClr>
            </a:outerShdw>
          </a:effectLst>
        </p:spPr>
        <p:txBody>
          <a:bodyPr wrap="square" rtlCol="0">
            <a:spAutoFit/>
          </a:bodyPr>
          <a:lstStyle/>
          <a:p>
            <a:pPr algn="ctr"/>
            <a:r>
              <a:rPr lang="en-US" sz="2000" dirty="0"/>
              <a:t>Current law: 2023</a:t>
            </a:r>
          </a:p>
        </p:txBody>
      </p:sp>
      <p:sp>
        <p:nvSpPr>
          <p:cNvPr id="18" name="Oval 17">
            <a:extLst>
              <a:ext uri="{FF2B5EF4-FFF2-40B4-BE49-F238E27FC236}">
                <a16:creationId xmlns:a16="http://schemas.microsoft.com/office/drawing/2014/main" id="{3CC0EFA5-5FBF-4E8E-8663-338560FFA429}"/>
              </a:ext>
            </a:extLst>
          </p:cNvPr>
          <p:cNvSpPr/>
          <p:nvPr/>
        </p:nvSpPr>
        <p:spPr>
          <a:xfrm>
            <a:off x="4943490" y="1062626"/>
            <a:ext cx="182880" cy="184666"/>
          </a:xfrm>
          <a:prstGeom prst="ellipse">
            <a:avLst/>
          </a:prstGeom>
          <a:solidFill>
            <a:schemeClr val="tx2"/>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 name="TextBox 24">
            <a:extLst>
              <a:ext uri="{FF2B5EF4-FFF2-40B4-BE49-F238E27FC236}">
                <a16:creationId xmlns:a16="http://schemas.microsoft.com/office/drawing/2014/main" id="{F4FB0AB2-C3D7-4681-A9BD-4BA3D20B1E13}"/>
              </a:ext>
            </a:extLst>
          </p:cNvPr>
          <p:cNvSpPr txBox="1"/>
          <p:nvPr/>
        </p:nvSpPr>
        <p:spPr>
          <a:xfrm>
            <a:off x="3170" y="2842239"/>
            <a:ext cx="1274457" cy="923330"/>
          </a:xfrm>
          <a:prstGeom prst="rect">
            <a:avLst/>
          </a:prstGeom>
          <a:noFill/>
        </p:spPr>
        <p:txBody>
          <a:bodyPr wrap="square" rtlCol="0" anchor="b">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Arial" panose="020B0604020202020204" pitchFamily="34" charset="0"/>
              </a:rPr>
              <a:t>OOP spending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Arial" panose="020B0604020202020204" pitchFamily="34" charset="0"/>
              </a:rPr>
              <a:t>threshold</a:t>
            </a:r>
          </a:p>
        </p:txBody>
      </p:sp>
      <p:sp>
        <p:nvSpPr>
          <p:cNvPr id="27" name="TextBox 26">
            <a:extLst>
              <a:ext uri="{FF2B5EF4-FFF2-40B4-BE49-F238E27FC236}">
                <a16:creationId xmlns:a16="http://schemas.microsoft.com/office/drawing/2014/main" id="{2F93957D-5DB2-4DC8-991F-2DEDC495363E}"/>
              </a:ext>
            </a:extLst>
          </p:cNvPr>
          <p:cNvSpPr txBox="1"/>
          <p:nvPr/>
        </p:nvSpPr>
        <p:spPr>
          <a:xfrm>
            <a:off x="1933621" y="2043033"/>
            <a:ext cx="1595008" cy="461665"/>
          </a:xfrm>
          <a:prstGeom prst="rect">
            <a:avLst/>
          </a:prstGeom>
          <a:noFill/>
        </p:spPr>
        <p:txBody>
          <a:bodyPr wrap="square" rtlCol="0">
            <a:spAutoFit/>
          </a:bodyPr>
          <a:lstStyle/>
          <a:p>
            <a:pPr algn="ctr"/>
            <a:r>
              <a:rPr lang="en-US" sz="2400" b="1" dirty="0">
                <a:solidFill>
                  <a:schemeClr val="tx2"/>
                </a:solidFill>
              </a:rPr>
              <a:t>5%</a:t>
            </a:r>
            <a:r>
              <a:rPr lang="en-US" b="1" dirty="0">
                <a:solidFill>
                  <a:schemeClr val="tx2"/>
                </a:solidFill>
              </a:rPr>
              <a:t> enrollee</a:t>
            </a:r>
          </a:p>
        </p:txBody>
      </p:sp>
      <p:cxnSp>
        <p:nvCxnSpPr>
          <p:cNvPr id="30" name="Straight Connector 29">
            <a:extLst>
              <a:ext uri="{FF2B5EF4-FFF2-40B4-BE49-F238E27FC236}">
                <a16:creationId xmlns:a16="http://schemas.microsoft.com/office/drawing/2014/main" id="{9E642D65-8AED-4891-8633-B539D2504D09}"/>
              </a:ext>
            </a:extLst>
          </p:cNvPr>
          <p:cNvCxnSpPr>
            <a:cxnSpLocks/>
          </p:cNvCxnSpPr>
          <p:nvPr/>
        </p:nvCxnSpPr>
        <p:spPr>
          <a:xfrm>
            <a:off x="1245327" y="3272404"/>
            <a:ext cx="2342677" cy="0"/>
          </a:xfrm>
          <a:prstGeom prst="line">
            <a:avLst/>
          </a:prstGeom>
          <a:ln w="38100">
            <a:solidFill>
              <a:schemeClr val="bg2"/>
            </a:solidFill>
            <a:prstDash val="sysDot"/>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2D8611AA-B29B-4232-A068-411B5A4FC13D}"/>
              </a:ext>
            </a:extLst>
          </p:cNvPr>
          <p:cNvCxnSpPr>
            <a:cxnSpLocks/>
          </p:cNvCxnSpPr>
          <p:nvPr/>
        </p:nvCxnSpPr>
        <p:spPr>
          <a:xfrm>
            <a:off x="1485958" y="5317693"/>
            <a:ext cx="2342677" cy="0"/>
          </a:xfrm>
          <a:prstGeom prst="line">
            <a:avLst/>
          </a:prstGeom>
          <a:ln w="28575">
            <a:solidFill>
              <a:schemeClr val="tx1"/>
            </a:solidFill>
            <a:prstDash val="sysDot"/>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030014FC-33E7-43C7-960F-84911FE3CAF9}"/>
              </a:ext>
            </a:extLst>
          </p:cNvPr>
          <p:cNvCxnSpPr>
            <a:cxnSpLocks/>
          </p:cNvCxnSpPr>
          <p:nvPr/>
        </p:nvCxnSpPr>
        <p:spPr>
          <a:xfrm>
            <a:off x="1485958" y="4424074"/>
            <a:ext cx="2342677" cy="0"/>
          </a:xfrm>
          <a:prstGeom prst="line">
            <a:avLst/>
          </a:prstGeom>
          <a:ln w="28575">
            <a:solidFill>
              <a:schemeClr val="tx1"/>
            </a:solidFill>
            <a:prstDash val="sysDot"/>
          </a:ln>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36B214BC-B0B4-4B05-B64F-14681AF11E5B}"/>
              </a:ext>
            </a:extLst>
          </p:cNvPr>
          <p:cNvSpPr txBox="1"/>
          <p:nvPr/>
        </p:nvSpPr>
        <p:spPr>
          <a:xfrm>
            <a:off x="6657727" y="3104829"/>
            <a:ext cx="1032587" cy="369332"/>
          </a:xfrm>
          <a:prstGeom prst="rect">
            <a:avLst/>
          </a:prstGeom>
          <a:solidFill>
            <a:schemeClr val="bg2"/>
          </a:solidFill>
        </p:spPr>
        <p:txBody>
          <a:bodyPr wrap="square" rtlCol="0">
            <a:spAutoFit/>
          </a:bodyPr>
          <a:lstStyle/>
          <a:p>
            <a:pPr algn="ctr"/>
            <a:r>
              <a:rPr lang="en-US" dirty="0">
                <a:solidFill>
                  <a:schemeClr val="bg1"/>
                </a:solidFill>
              </a:rPr>
              <a:t>~$3,250</a:t>
            </a:r>
          </a:p>
        </p:txBody>
      </p:sp>
      <p:graphicFrame>
        <p:nvGraphicFramePr>
          <p:cNvPr id="35" name="Content Placeholder 6">
            <a:extLst>
              <a:ext uri="{FF2B5EF4-FFF2-40B4-BE49-F238E27FC236}">
                <a16:creationId xmlns:a16="http://schemas.microsoft.com/office/drawing/2014/main" id="{908649AA-B3A1-43BD-A257-E106106D49A1}"/>
              </a:ext>
            </a:extLst>
          </p:cNvPr>
          <p:cNvGraphicFramePr>
            <a:graphicFrameLocks/>
          </p:cNvGraphicFramePr>
          <p:nvPr/>
        </p:nvGraphicFramePr>
        <p:xfrm>
          <a:off x="8506205" y="5217251"/>
          <a:ext cx="2286000" cy="68676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7" name="Content Placeholder 6">
            <a:extLst>
              <a:ext uri="{FF2B5EF4-FFF2-40B4-BE49-F238E27FC236}">
                <a16:creationId xmlns:a16="http://schemas.microsoft.com/office/drawing/2014/main" id="{6F75AD06-6FEF-4EC5-BE12-CC0B871D70A4}"/>
              </a:ext>
            </a:extLst>
          </p:cNvPr>
          <p:cNvGraphicFramePr>
            <a:graphicFrameLocks/>
          </p:cNvGraphicFramePr>
          <p:nvPr/>
        </p:nvGraphicFramePr>
        <p:xfrm>
          <a:off x="8484110" y="3727464"/>
          <a:ext cx="2241562" cy="155852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8" name="Content Placeholder 6">
            <a:extLst>
              <a:ext uri="{FF2B5EF4-FFF2-40B4-BE49-F238E27FC236}">
                <a16:creationId xmlns:a16="http://schemas.microsoft.com/office/drawing/2014/main" id="{3F28BB5E-6206-41F4-B500-D6FE39D41C67}"/>
              </a:ext>
            </a:extLst>
          </p:cNvPr>
          <p:cNvGraphicFramePr>
            <a:graphicFrameLocks/>
          </p:cNvGraphicFramePr>
          <p:nvPr/>
        </p:nvGraphicFramePr>
        <p:xfrm>
          <a:off x="8506205" y="2314020"/>
          <a:ext cx="2286000" cy="1619679"/>
        </p:xfrm>
        <a:graphic>
          <a:graphicData uri="http://schemas.openxmlformats.org/drawingml/2006/chart">
            <c:chart xmlns:c="http://schemas.openxmlformats.org/drawingml/2006/chart" xmlns:r="http://schemas.openxmlformats.org/officeDocument/2006/relationships" r:id="rId9"/>
          </a:graphicData>
        </a:graphic>
      </p:graphicFrame>
      <p:sp>
        <p:nvSpPr>
          <p:cNvPr id="39" name="TextBox 38">
            <a:extLst>
              <a:ext uri="{FF2B5EF4-FFF2-40B4-BE49-F238E27FC236}">
                <a16:creationId xmlns:a16="http://schemas.microsoft.com/office/drawing/2014/main" id="{73A63787-37DC-4E5D-AC76-E7C15170BBF3}"/>
              </a:ext>
            </a:extLst>
          </p:cNvPr>
          <p:cNvSpPr txBox="1"/>
          <p:nvPr/>
        </p:nvSpPr>
        <p:spPr>
          <a:xfrm>
            <a:off x="7591882" y="2682997"/>
            <a:ext cx="1431446" cy="480131"/>
          </a:xfrm>
          <a:prstGeom prst="rect">
            <a:avLst/>
          </a:prstGeom>
          <a:noFill/>
        </p:spPr>
        <p:txBody>
          <a:bodyPr wrap="square" rtlCol="0" anchor="b">
            <a:spAutoFit/>
          </a:bodyPr>
          <a:lstStyle/>
          <a:p>
            <a:pPr marL="0" marR="0" lvl="0" indent="0" algn="r" defTabSz="457200" rtl="0" eaLnBrk="1" fontAlgn="auto" latinLnBrk="0" hangingPunct="1">
              <a:lnSpc>
                <a:spcPct val="9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Catastrophic </a:t>
            </a:r>
          </a:p>
          <a:p>
            <a:pPr marL="0" marR="0" lvl="0" indent="0" algn="r" defTabSz="457200" rtl="0" eaLnBrk="1" fontAlgn="auto" latinLnBrk="0" hangingPunct="1">
              <a:lnSpc>
                <a:spcPct val="9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coverage</a:t>
            </a:r>
          </a:p>
        </p:txBody>
      </p:sp>
      <p:sp>
        <p:nvSpPr>
          <p:cNvPr id="41" name="TextBox 40">
            <a:extLst>
              <a:ext uri="{FF2B5EF4-FFF2-40B4-BE49-F238E27FC236}">
                <a16:creationId xmlns:a16="http://schemas.microsoft.com/office/drawing/2014/main" id="{365312A3-8FCF-4C45-A38A-5AC9168D1966}"/>
              </a:ext>
            </a:extLst>
          </p:cNvPr>
          <p:cNvSpPr txBox="1"/>
          <p:nvPr/>
        </p:nvSpPr>
        <p:spPr>
          <a:xfrm>
            <a:off x="7640985" y="4384452"/>
            <a:ext cx="1336175" cy="480131"/>
          </a:xfrm>
          <a:prstGeom prst="rect">
            <a:avLst/>
          </a:prstGeom>
          <a:noFill/>
        </p:spPr>
        <p:txBody>
          <a:bodyPr wrap="square" rtlCol="0" anchor="b">
            <a:spAutoFit/>
          </a:bodyPr>
          <a:lstStyle/>
          <a:p>
            <a:pPr marL="0" marR="0" lvl="0" indent="0" algn="r" defTabSz="457200" rtl="0" eaLnBrk="1" fontAlgn="auto" latinLnBrk="0" hangingPunct="1">
              <a:lnSpc>
                <a:spcPct val="9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Initial </a:t>
            </a:r>
          </a:p>
          <a:p>
            <a:pPr marL="0" marR="0" lvl="0" indent="0" algn="r" defTabSz="457200" rtl="0" eaLnBrk="1" fontAlgn="auto" latinLnBrk="0" hangingPunct="1">
              <a:lnSpc>
                <a:spcPct val="9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coverage</a:t>
            </a:r>
          </a:p>
        </p:txBody>
      </p:sp>
      <p:sp>
        <p:nvSpPr>
          <p:cNvPr id="42" name="TextBox 41">
            <a:extLst>
              <a:ext uri="{FF2B5EF4-FFF2-40B4-BE49-F238E27FC236}">
                <a16:creationId xmlns:a16="http://schemas.microsoft.com/office/drawing/2014/main" id="{F6F52A2C-B7DB-4DC4-AFE3-48B14D876201}"/>
              </a:ext>
            </a:extLst>
          </p:cNvPr>
          <p:cNvSpPr txBox="1"/>
          <p:nvPr/>
        </p:nvSpPr>
        <p:spPr>
          <a:xfrm>
            <a:off x="7135660" y="5395618"/>
            <a:ext cx="1841500" cy="307777"/>
          </a:xfrm>
          <a:prstGeom prst="rect">
            <a:avLst/>
          </a:prstGeom>
          <a:noFill/>
        </p:spPr>
        <p:txBody>
          <a:bodyPr wrap="square"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Deductible</a:t>
            </a:r>
          </a:p>
        </p:txBody>
      </p:sp>
      <p:sp>
        <p:nvSpPr>
          <p:cNvPr id="43" name="TextBox 42">
            <a:extLst>
              <a:ext uri="{FF2B5EF4-FFF2-40B4-BE49-F238E27FC236}">
                <a16:creationId xmlns:a16="http://schemas.microsoft.com/office/drawing/2014/main" id="{0E031A1F-F34C-42FD-96C1-E253FB0560A8}"/>
              </a:ext>
            </a:extLst>
          </p:cNvPr>
          <p:cNvSpPr txBox="1"/>
          <p:nvPr/>
        </p:nvSpPr>
        <p:spPr>
          <a:xfrm>
            <a:off x="5497136" y="1584509"/>
            <a:ext cx="854534" cy="400110"/>
          </a:xfrm>
          <a:prstGeom prst="rect">
            <a:avLst/>
          </a:prstGeom>
          <a:solidFill>
            <a:schemeClr val="bg1">
              <a:lumMod val="85000"/>
            </a:schemeClr>
          </a:solidFill>
          <a:effectLst>
            <a:outerShdw blurRad="50800" dist="38100" dir="2700000" algn="tl" rotWithShape="0">
              <a:prstClr val="black">
                <a:alpha val="40000"/>
              </a:prstClr>
            </a:outerShdw>
          </a:effectLst>
        </p:spPr>
        <p:txBody>
          <a:bodyPr wrap="square" rtlCol="0">
            <a:spAutoFit/>
          </a:bodyPr>
          <a:lstStyle/>
          <a:p>
            <a:pPr algn="ctr"/>
            <a:r>
              <a:rPr lang="en-US" sz="2000" dirty="0"/>
              <a:t>2024</a:t>
            </a:r>
          </a:p>
        </p:txBody>
      </p:sp>
      <p:sp>
        <p:nvSpPr>
          <p:cNvPr id="49" name="TextBox 48">
            <a:extLst>
              <a:ext uri="{FF2B5EF4-FFF2-40B4-BE49-F238E27FC236}">
                <a16:creationId xmlns:a16="http://schemas.microsoft.com/office/drawing/2014/main" id="{4DDFAB65-F574-43A4-9877-4F60AF921CC8}"/>
              </a:ext>
            </a:extLst>
          </p:cNvPr>
          <p:cNvSpPr txBox="1"/>
          <p:nvPr/>
        </p:nvSpPr>
        <p:spPr>
          <a:xfrm>
            <a:off x="10445834" y="3363590"/>
            <a:ext cx="1326975" cy="923330"/>
          </a:xfrm>
          <a:prstGeom prst="rect">
            <a:avLst/>
          </a:prstGeom>
          <a:noFill/>
        </p:spPr>
        <p:txBody>
          <a:bodyPr wrap="square" rtlCol="0" anchor="b">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Arial" panose="020B0604020202020204" pitchFamily="34" charset="0"/>
              </a:rPr>
              <a:t>OOP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2000" b="0" i="1" u="none" strike="noStrike" kern="1200" cap="none" spc="0" normalizeH="0" baseline="0" noProof="0" dirty="0">
                <a:ln>
                  <a:noFill/>
                </a:ln>
                <a:solidFill>
                  <a:schemeClr val="bg2"/>
                </a:solidFill>
                <a:effectLst/>
                <a:uLnTx/>
                <a:uFillTx/>
                <a:latin typeface="Arial" panose="020B0604020202020204" pitchFamily="34" charset="0"/>
                <a:ea typeface="+mn-ea"/>
                <a:cs typeface="Arial" panose="020B0604020202020204" pitchFamily="34" charset="0"/>
              </a:rPr>
              <a:t>spending cap</a:t>
            </a:r>
          </a:p>
        </p:txBody>
      </p:sp>
      <p:sp>
        <p:nvSpPr>
          <p:cNvPr id="51" name="TextBox 50">
            <a:extLst>
              <a:ext uri="{FF2B5EF4-FFF2-40B4-BE49-F238E27FC236}">
                <a16:creationId xmlns:a16="http://schemas.microsoft.com/office/drawing/2014/main" id="{9100459A-0F19-4ECE-948A-E9B9D889FF5D}"/>
              </a:ext>
            </a:extLst>
          </p:cNvPr>
          <p:cNvSpPr txBox="1"/>
          <p:nvPr/>
        </p:nvSpPr>
        <p:spPr>
          <a:xfrm>
            <a:off x="8852804" y="2053921"/>
            <a:ext cx="1595008" cy="461665"/>
          </a:xfrm>
          <a:prstGeom prst="rect">
            <a:avLst/>
          </a:prstGeom>
          <a:noFill/>
        </p:spPr>
        <p:txBody>
          <a:bodyPr wrap="square" rtlCol="0">
            <a:spAutoFit/>
          </a:bodyPr>
          <a:lstStyle/>
          <a:p>
            <a:pPr algn="ctr"/>
            <a:r>
              <a:rPr lang="en-US" sz="2400" b="1" dirty="0">
                <a:solidFill>
                  <a:schemeClr val="tx2"/>
                </a:solidFill>
              </a:rPr>
              <a:t>0% </a:t>
            </a:r>
            <a:r>
              <a:rPr lang="en-US" b="1" dirty="0">
                <a:solidFill>
                  <a:schemeClr val="tx2"/>
                </a:solidFill>
              </a:rPr>
              <a:t>enrollee</a:t>
            </a:r>
          </a:p>
        </p:txBody>
      </p:sp>
      <p:cxnSp>
        <p:nvCxnSpPr>
          <p:cNvPr id="53" name="Straight Connector 52">
            <a:extLst>
              <a:ext uri="{FF2B5EF4-FFF2-40B4-BE49-F238E27FC236}">
                <a16:creationId xmlns:a16="http://schemas.microsoft.com/office/drawing/2014/main" id="{CB61075E-7E49-4B9D-9B7A-9ACDE731C954}"/>
              </a:ext>
            </a:extLst>
          </p:cNvPr>
          <p:cNvCxnSpPr>
            <a:cxnSpLocks/>
          </p:cNvCxnSpPr>
          <p:nvPr/>
        </p:nvCxnSpPr>
        <p:spPr>
          <a:xfrm>
            <a:off x="8973631" y="3848089"/>
            <a:ext cx="1515925" cy="0"/>
          </a:xfrm>
          <a:prstGeom prst="line">
            <a:avLst/>
          </a:prstGeom>
          <a:ln w="38100">
            <a:solidFill>
              <a:schemeClr val="bg2"/>
            </a:solidFill>
            <a:prstDash val="solid"/>
          </a:ln>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CB0125C1-FF1C-4825-BD7D-CFE470303BCB}"/>
              </a:ext>
            </a:extLst>
          </p:cNvPr>
          <p:cNvCxnSpPr>
            <a:cxnSpLocks/>
          </p:cNvCxnSpPr>
          <p:nvPr/>
        </p:nvCxnSpPr>
        <p:spPr>
          <a:xfrm>
            <a:off x="8169043" y="5318684"/>
            <a:ext cx="2374314" cy="0"/>
          </a:xfrm>
          <a:prstGeom prst="line">
            <a:avLst/>
          </a:prstGeom>
          <a:ln w="28575">
            <a:solidFill>
              <a:schemeClr val="tx1"/>
            </a:solidFill>
            <a:prstDash val="sysDot"/>
          </a:ln>
        </p:spPr>
        <p:style>
          <a:lnRef idx="1">
            <a:schemeClr val="dk1"/>
          </a:lnRef>
          <a:fillRef idx="0">
            <a:schemeClr val="dk1"/>
          </a:fillRef>
          <a:effectRef idx="0">
            <a:schemeClr val="dk1"/>
          </a:effectRef>
          <a:fontRef idx="minor">
            <a:schemeClr val="tx1"/>
          </a:fontRef>
        </p:style>
      </p:cxnSp>
      <p:sp>
        <p:nvSpPr>
          <p:cNvPr id="56" name="TextBox 55">
            <a:extLst>
              <a:ext uri="{FF2B5EF4-FFF2-40B4-BE49-F238E27FC236}">
                <a16:creationId xmlns:a16="http://schemas.microsoft.com/office/drawing/2014/main" id="{6B221893-085B-4851-89BE-64A5E7198D69}"/>
              </a:ext>
            </a:extLst>
          </p:cNvPr>
          <p:cNvSpPr txBox="1"/>
          <p:nvPr/>
        </p:nvSpPr>
        <p:spPr>
          <a:xfrm>
            <a:off x="7926253" y="3614853"/>
            <a:ext cx="1032586" cy="369332"/>
          </a:xfrm>
          <a:prstGeom prst="rect">
            <a:avLst/>
          </a:prstGeom>
          <a:solidFill>
            <a:schemeClr val="bg2"/>
          </a:solidFill>
        </p:spPr>
        <p:txBody>
          <a:bodyPr wrap="square" rtlCol="0">
            <a:spAutoFit/>
          </a:bodyPr>
          <a:lstStyle/>
          <a:p>
            <a:pPr algn="ctr"/>
            <a:r>
              <a:rPr lang="en-US" dirty="0">
                <a:solidFill>
                  <a:schemeClr val="bg1"/>
                </a:solidFill>
              </a:rPr>
              <a:t>$2,000</a:t>
            </a:r>
          </a:p>
        </p:txBody>
      </p:sp>
      <p:sp>
        <p:nvSpPr>
          <p:cNvPr id="57" name="Oval 56">
            <a:extLst>
              <a:ext uri="{FF2B5EF4-FFF2-40B4-BE49-F238E27FC236}">
                <a16:creationId xmlns:a16="http://schemas.microsoft.com/office/drawing/2014/main" id="{32A1D14F-1D64-4616-80DE-CA8C0985953F}"/>
              </a:ext>
            </a:extLst>
          </p:cNvPr>
          <p:cNvSpPr/>
          <p:nvPr/>
        </p:nvSpPr>
        <p:spPr>
          <a:xfrm>
            <a:off x="6274854" y="1062626"/>
            <a:ext cx="182880" cy="184666"/>
          </a:xfrm>
          <a:prstGeom prst="ellipse">
            <a:avLst/>
          </a:prstGeom>
          <a:solidFill>
            <a:schemeClr val="accent3"/>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8" name="Oval 57">
            <a:extLst>
              <a:ext uri="{FF2B5EF4-FFF2-40B4-BE49-F238E27FC236}">
                <a16:creationId xmlns:a16="http://schemas.microsoft.com/office/drawing/2014/main" id="{0FE63ED9-5121-4E4F-A680-929E9E37036C}"/>
              </a:ext>
            </a:extLst>
          </p:cNvPr>
          <p:cNvSpPr/>
          <p:nvPr/>
        </p:nvSpPr>
        <p:spPr>
          <a:xfrm>
            <a:off x="7895582" y="1062626"/>
            <a:ext cx="182880" cy="184666"/>
          </a:xfrm>
          <a:prstGeom prst="ellipse">
            <a:avLst/>
          </a:prstGeom>
          <a:solidFill>
            <a:schemeClr val="accent6"/>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9" name="Oval 58">
            <a:extLst>
              <a:ext uri="{FF2B5EF4-FFF2-40B4-BE49-F238E27FC236}">
                <a16:creationId xmlns:a16="http://schemas.microsoft.com/office/drawing/2014/main" id="{67BD38E3-7275-4200-AC68-B319AB63AD1D}"/>
              </a:ext>
            </a:extLst>
          </p:cNvPr>
          <p:cNvSpPr/>
          <p:nvPr/>
        </p:nvSpPr>
        <p:spPr>
          <a:xfrm>
            <a:off x="10275306" y="1062626"/>
            <a:ext cx="182880" cy="184666"/>
          </a:xfrm>
          <a:prstGeom prst="ellipse">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DC01D6B4-9385-4D5A-AF30-75C3F9ADB002}"/>
              </a:ext>
            </a:extLst>
          </p:cNvPr>
          <p:cNvCxnSpPr>
            <a:cxnSpLocks/>
          </p:cNvCxnSpPr>
          <p:nvPr/>
        </p:nvCxnSpPr>
        <p:spPr>
          <a:xfrm rot="16200000" flipH="1">
            <a:off x="7385563" y="3244658"/>
            <a:ext cx="250877" cy="795493"/>
          </a:xfrm>
          <a:prstGeom prst="bentConnector2">
            <a:avLst/>
          </a:prstGeom>
          <a:ln w="57150">
            <a:solidFill>
              <a:schemeClr val="bg2"/>
            </a:solidFill>
            <a:tailEnd type="triangle"/>
          </a:ln>
        </p:spPr>
        <p:style>
          <a:lnRef idx="2">
            <a:schemeClr val="accent1"/>
          </a:lnRef>
          <a:fillRef idx="0">
            <a:schemeClr val="accent1"/>
          </a:fillRef>
          <a:effectRef idx="1">
            <a:schemeClr val="accent1"/>
          </a:effectRef>
          <a:fontRef idx="minor">
            <a:schemeClr val="tx1"/>
          </a:fontRef>
        </p:style>
      </p:cxnSp>
      <p:graphicFrame>
        <p:nvGraphicFramePr>
          <p:cNvPr id="44" name="Content Placeholder 6">
            <a:extLst>
              <a:ext uri="{FF2B5EF4-FFF2-40B4-BE49-F238E27FC236}">
                <a16:creationId xmlns:a16="http://schemas.microsoft.com/office/drawing/2014/main" id="{9F2AE863-4F8D-434A-9ADC-7495A1A89F24}"/>
              </a:ext>
            </a:extLst>
          </p:cNvPr>
          <p:cNvGraphicFramePr>
            <a:graphicFrameLocks/>
          </p:cNvGraphicFramePr>
          <p:nvPr/>
        </p:nvGraphicFramePr>
        <p:xfrm>
          <a:off x="4758421" y="5211459"/>
          <a:ext cx="2286000" cy="686761"/>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45" name="Content Placeholder 6">
            <a:extLst>
              <a:ext uri="{FF2B5EF4-FFF2-40B4-BE49-F238E27FC236}">
                <a16:creationId xmlns:a16="http://schemas.microsoft.com/office/drawing/2014/main" id="{E82F1F95-21B5-43C3-98F3-46A829DB2301}"/>
              </a:ext>
            </a:extLst>
          </p:cNvPr>
          <p:cNvGraphicFramePr>
            <a:graphicFrameLocks/>
          </p:cNvGraphicFramePr>
          <p:nvPr/>
        </p:nvGraphicFramePr>
        <p:xfrm>
          <a:off x="4758420" y="4319661"/>
          <a:ext cx="2286000" cy="1121702"/>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6" name="Content Placeholder 6">
            <a:extLst>
              <a:ext uri="{FF2B5EF4-FFF2-40B4-BE49-F238E27FC236}">
                <a16:creationId xmlns:a16="http://schemas.microsoft.com/office/drawing/2014/main" id="{71AF585D-48A8-430C-A6BB-302D13BD16BC}"/>
              </a:ext>
            </a:extLst>
          </p:cNvPr>
          <p:cNvGraphicFramePr>
            <a:graphicFrameLocks/>
          </p:cNvGraphicFramePr>
          <p:nvPr/>
        </p:nvGraphicFramePr>
        <p:xfrm>
          <a:off x="4755927" y="3199851"/>
          <a:ext cx="2286000" cy="1357259"/>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47" name="Content Placeholder 6">
            <a:extLst>
              <a:ext uri="{FF2B5EF4-FFF2-40B4-BE49-F238E27FC236}">
                <a16:creationId xmlns:a16="http://schemas.microsoft.com/office/drawing/2014/main" id="{0727C715-1240-4262-BD6C-AF07634BA144}"/>
              </a:ext>
            </a:extLst>
          </p:cNvPr>
          <p:cNvGraphicFramePr>
            <a:graphicFrameLocks/>
          </p:cNvGraphicFramePr>
          <p:nvPr/>
        </p:nvGraphicFramePr>
        <p:xfrm>
          <a:off x="4758421" y="2335250"/>
          <a:ext cx="2286000" cy="1030180"/>
        </p:xfrm>
        <a:graphic>
          <a:graphicData uri="http://schemas.openxmlformats.org/drawingml/2006/chart">
            <c:chart xmlns:c="http://schemas.openxmlformats.org/drawingml/2006/chart" xmlns:r="http://schemas.openxmlformats.org/officeDocument/2006/relationships" r:id="rId13"/>
          </a:graphicData>
        </a:graphic>
      </p:graphicFrame>
      <p:sp>
        <p:nvSpPr>
          <p:cNvPr id="60" name="TextBox 59">
            <a:extLst>
              <a:ext uri="{FF2B5EF4-FFF2-40B4-BE49-F238E27FC236}">
                <a16:creationId xmlns:a16="http://schemas.microsoft.com/office/drawing/2014/main" id="{7B939620-7A6E-4265-AB2B-75BEC19C9C15}"/>
              </a:ext>
            </a:extLst>
          </p:cNvPr>
          <p:cNvSpPr txBox="1"/>
          <p:nvPr/>
        </p:nvSpPr>
        <p:spPr>
          <a:xfrm>
            <a:off x="5104777" y="2057182"/>
            <a:ext cx="1595008" cy="461665"/>
          </a:xfrm>
          <a:prstGeom prst="rect">
            <a:avLst/>
          </a:prstGeom>
          <a:noFill/>
        </p:spPr>
        <p:txBody>
          <a:bodyPr wrap="square" rtlCol="0">
            <a:spAutoFit/>
          </a:bodyPr>
          <a:lstStyle/>
          <a:p>
            <a:pPr algn="ctr"/>
            <a:r>
              <a:rPr lang="en-US" sz="2400" b="1" dirty="0">
                <a:solidFill>
                  <a:schemeClr val="tx2"/>
                </a:solidFill>
              </a:rPr>
              <a:t>0%</a:t>
            </a:r>
            <a:r>
              <a:rPr lang="en-US" b="1" dirty="0">
                <a:solidFill>
                  <a:schemeClr val="tx2"/>
                </a:solidFill>
              </a:rPr>
              <a:t> enrollee</a:t>
            </a:r>
          </a:p>
        </p:txBody>
      </p:sp>
      <p:cxnSp>
        <p:nvCxnSpPr>
          <p:cNvPr id="61" name="Straight Connector 60">
            <a:extLst>
              <a:ext uri="{FF2B5EF4-FFF2-40B4-BE49-F238E27FC236}">
                <a16:creationId xmlns:a16="http://schemas.microsoft.com/office/drawing/2014/main" id="{BA3295BD-C22C-4905-B3C7-3A0359D040C7}"/>
              </a:ext>
            </a:extLst>
          </p:cNvPr>
          <p:cNvCxnSpPr>
            <a:cxnSpLocks/>
          </p:cNvCxnSpPr>
          <p:nvPr/>
        </p:nvCxnSpPr>
        <p:spPr>
          <a:xfrm>
            <a:off x="5050876" y="3278489"/>
            <a:ext cx="1645920" cy="0"/>
          </a:xfrm>
          <a:prstGeom prst="line">
            <a:avLst/>
          </a:prstGeom>
          <a:ln w="38100">
            <a:solidFill>
              <a:schemeClr val="bg2"/>
            </a:solidFill>
            <a:prstDash val="solid"/>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F92C2352-A0B3-4529-9332-FCB918D6635B}"/>
              </a:ext>
            </a:extLst>
          </p:cNvPr>
          <p:cNvCxnSpPr>
            <a:cxnSpLocks/>
          </p:cNvCxnSpPr>
          <p:nvPr/>
        </p:nvCxnSpPr>
        <p:spPr>
          <a:xfrm>
            <a:off x="5016903" y="5322789"/>
            <a:ext cx="1738115" cy="0"/>
          </a:xfrm>
          <a:prstGeom prst="line">
            <a:avLst/>
          </a:prstGeom>
          <a:ln w="28575">
            <a:solidFill>
              <a:schemeClr val="tx1"/>
            </a:solidFill>
            <a:prstDash val="sysDot"/>
          </a:ln>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B68F379E-F635-4254-86BB-B9884C12EB4B}"/>
              </a:ext>
            </a:extLst>
          </p:cNvPr>
          <p:cNvCxnSpPr>
            <a:cxnSpLocks/>
          </p:cNvCxnSpPr>
          <p:nvPr/>
        </p:nvCxnSpPr>
        <p:spPr>
          <a:xfrm>
            <a:off x="5016903" y="4441045"/>
            <a:ext cx="1738115" cy="0"/>
          </a:xfrm>
          <a:prstGeom prst="line">
            <a:avLst/>
          </a:prstGeom>
          <a:ln w="28575">
            <a:solidFill>
              <a:schemeClr val="tx1"/>
            </a:solidFill>
            <a:prstDash val="sysDot"/>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4F78C050-7AAE-4154-B973-2FE10C5EAC72}"/>
              </a:ext>
            </a:extLst>
          </p:cNvPr>
          <p:cNvSpPr txBox="1"/>
          <p:nvPr/>
        </p:nvSpPr>
        <p:spPr>
          <a:xfrm>
            <a:off x="9223376" y="1588090"/>
            <a:ext cx="854534" cy="400110"/>
          </a:xfrm>
          <a:prstGeom prst="rect">
            <a:avLst/>
          </a:prstGeom>
          <a:solidFill>
            <a:schemeClr val="bg1">
              <a:lumMod val="85000"/>
            </a:schemeClr>
          </a:solidFill>
          <a:effectLst>
            <a:outerShdw blurRad="50800" dist="38100" dir="2700000" algn="tl" rotWithShape="0">
              <a:prstClr val="black">
                <a:alpha val="40000"/>
              </a:prstClr>
            </a:outerShdw>
          </a:effectLst>
        </p:spPr>
        <p:txBody>
          <a:bodyPr wrap="square" rtlCol="0">
            <a:spAutoFit/>
          </a:bodyPr>
          <a:lstStyle/>
          <a:p>
            <a:pPr algn="ctr"/>
            <a:r>
              <a:rPr lang="en-US" sz="2000" dirty="0"/>
              <a:t>2025</a:t>
            </a:r>
          </a:p>
        </p:txBody>
      </p:sp>
      <p:sp>
        <p:nvSpPr>
          <p:cNvPr id="48" name="TextBox 47">
            <a:extLst>
              <a:ext uri="{FF2B5EF4-FFF2-40B4-BE49-F238E27FC236}">
                <a16:creationId xmlns:a16="http://schemas.microsoft.com/office/drawing/2014/main" id="{696C5973-7A32-4FC4-8E22-5E15C4E266D2}"/>
              </a:ext>
            </a:extLst>
          </p:cNvPr>
          <p:cNvSpPr txBox="1"/>
          <p:nvPr/>
        </p:nvSpPr>
        <p:spPr>
          <a:xfrm>
            <a:off x="3486329" y="3092521"/>
            <a:ext cx="1032587" cy="369332"/>
          </a:xfrm>
          <a:prstGeom prst="rect">
            <a:avLst/>
          </a:prstGeom>
          <a:solidFill>
            <a:schemeClr val="bg2"/>
          </a:solidFill>
        </p:spPr>
        <p:txBody>
          <a:bodyPr wrap="square" rtlCol="0">
            <a:spAutoFit/>
          </a:bodyPr>
          <a:lstStyle/>
          <a:p>
            <a:pPr algn="ctr"/>
            <a:r>
              <a:rPr lang="en-US" dirty="0">
                <a:solidFill>
                  <a:schemeClr val="bg1"/>
                </a:solidFill>
              </a:rPr>
              <a:t>~$3,100</a:t>
            </a:r>
          </a:p>
        </p:txBody>
      </p:sp>
      <p:sp>
        <p:nvSpPr>
          <p:cNvPr id="17" name="TextBox 16">
            <a:extLst>
              <a:ext uri="{FF2B5EF4-FFF2-40B4-BE49-F238E27FC236}">
                <a16:creationId xmlns:a16="http://schemas.microsoft.com/office/drawing/2014/main" id="{232A3BDF-689F-414F-8B10-03CEBFEB4B72}"/>
              </a:ext>
            </a:extLst>
          </p:cNvPr>
          <p:cNvSpPr txBox="1"/>
          <p:nvPr/>
        </p:nvSpPr>
        <p:spPr>
          <a:xfrm>
            <a:off x="6578046" y="1409963"/>
            <a:ext cx="2501134" cy="369332"/>
          </a:xfrm>
          <a:prstGeom prst="rect">
            <a:avLst/>
          </a:prstGeom>
          <a:solidFill>
            <a:schemeClr val="bg1">
              <a:lumMod val="85000"/>
            </a:schemeClr>
          </a:solidFill>
          <a:effectLst>
            <a:outerShdw blurRad="50800" dist="38100" dir="2700000" algn="tl" rotWithShape="0">
              <a:prstClr val="black">
                <a:alpha val="40000"/>
              </a:prstClr>
            </a:outerShdw>
          </a:effectLst>
        </p:spPr>
        <p:txBody>
          <a:bodyPr wrap="square" rtlCol="0">
            <a:spAutoFit/>
          </a:bodyPr>
          <a:lstStyle/>
          <a:p>
            <a:r>
              <a:rPr lang="en-US" dirty="0"/>
              <a:t>Inflation Reduction Act</a:t>
            </a:r>
          </a:p>
        </p:txBody>
      </p:sp>
    </p:spTree>
    <p:extLst>
      <p:ext uri="{BB962C8B-B14F-4D97-AF65-F5344CB8AC3E}">
        <p14:creationId xmlns:p14="http://schemas.microsoft.com/office/powerpoint/2010/main" val="973860375"/>
      </p:ext>
    </p:extLst>
  </p:cSld>
  <p:clrMapOvr>
    <a:masterClrMapping/>
  </p:clrMapOvr>
</p:sld>
</file>

<file path=ppt/theme/theme1.xml><?xml version="1.0" encoding="utf-8"?>
<a:theme xmlns:a="http://schemas.openxmlformats.org/drawingml/2006/main" name="Title Slide">
  <a:themeElements>
    <a:clrScheme name="2020 KFF Colors">
      <a:dk1>
        <a:srgbClr val="333333"/>
      </a:dk1>
      <a:lt1>
        <a:sysClr val="window" lastClr="FFFFFF"/>
      </a:lt1>
      <a:dk2>
        <a:srgbClr val="F5821F"/>
      </a:dk2>
      <a:lt2>
        <a:srgbClr val="EE2C37"/>
      </a:lt2>
      <a:accent1>
        <a:srgbClr val="003C64"/>
      </a:accent1>
      <a:accent2>
        <a:srgbClr val="005996"/>
      </a:accent2>
      <a:accent3>
        <a:srgbClr val="0077C8"/>
      </a:accent3>
      <a:accent4>
        <a:srgbClr val="3CABFD"/>
      </a:accent4>
      <a:accent5>
        <a:srgbClr val="C1E6FF"/>
      </a:accent5>
      <a:accent6>
        <a:srgbClr val="00BC87"/>
      </a:accent6>
      <a:hlink>
        <a:srgbClr val="0563C1"/>
      </a:hlink>
      <a:folHlink>
        <a:srgbClr val="90419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0 KFF Only PowerPoint Template" id="{4A31724A-9454-462D-B033-2FDD2546B95B}" vid="{014B8384-742A-4D08-8B86-EDA57583EAC8}"/>
    </a:ext>
  </a:extLst>
</a:theme>
</file>

<file path=ppt/theme/theme2.xml><?xml version="1.0" encoding="utf-8"?>
<a:theme xmlns:a="http://schemas.openxmlformats.org/drawingml/2006/main" name="Default no Figure #">
  <a:themeElements>
    <a:clrScheme name="2019 KFF Colors">
      <a:dk1>
        <a:srgbClr val="333333"/>
      </a:dk1>
      <a:lt1>
        <a:sysClr val="window" lastClr="FFFFFF"/>
      </a:lt1>
      <a:dk2>
        <a:srgbClr val="F5821F"/>
      </a:dk2>
      <a:lt2>
        <a:srgbClr val="EE2C37"/>
      </a:lt2>
      <a:accent1>
        <a:srgbClr val="003C64"/>
      </a:accent1>
      <a:accent2>
        <a:srgbClr val="005996"/>
      </a:accent2>
      <a:accent3>
        <a:srgbClr val="0077C8"/>
      </a:accent3>
      <a:accent4>
        <a:srgbClr val="3CABFD"/>
      </a:accent4>
      <a:accent5>
        <a:srgbClr val="C1E6FF"/>
      </a:accent5>
      <a:accent6>
        <a:srgbClr val="00BC8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0 KFF Only PowerPoint Template" id="{4A31724A-9454-462D-B033-2FDD2546B95B}" vid="{EAB4EA8E-BDF0-4477-9E80-9CD63BF924E8}"/>
    </a:ext>
  </a:extLst>
</a:theme>
</file>

<file path=ppt/theme/theme3.xml><?xml version="1.0" encoding="utf-8"?>
<a:theme xmlns:a="http://schemas.openxmlformats.org/drawingml/2006/main" name="Default with Figure #">
  <a:themeElements>
    <a:clrScheme name="2020 KFF Palette">
      <a:dk1>
        <a:srgbClr val="333333"/>
      </a:dk1>
      <a:lt1>
        <a:sysClr val="window" lastClr="FFFFFF"/>
      </a:lt1>
      <a:dk2>
        <a:srgbClr val="F5821F"/>
      </a:dk2>
      <a:lt2>
        <a:srgbClr val="EE2C37"/>
      </a:lt2>
      <a:accent1>
        <a:srgbClr val="003C64"/>
      </a:accent1>
      <a:accent2>
        <a:srgbClr val="005996"/>
      </a:accent2>
      <a:accent3>
        <a:srgbClr val="0077C8"/>
      </a:accent3>
      <a:accent4>
        <a:srgbClr val="3CABFD"/>
      </a:accent4>
      <a:accent5>
        <a:srgbClr val="C1E6FF"/>
      </a:accent5>
      <a:accent6>
        <a:srgbClr val="00BC8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0 KFF Only PowerPoint Template" id="{4A31724A-9454-462D-B033-2FDD2546B95B}" vid="{7DFC4C3A-9F29-4F09-BB2A-51520AA84A1A}"/>
    </a:ext>
  </a:extLst>
</a:theme>
</file>

<file path=ppt/theme/theme4.xml><?xml version="1.0" encoding="utf-8"?>
<a:theme xmlns:a="http://schemas.openxmlformats.org/drawingml/2006/main" name="Blank">
  <a:themeElements>
    <a:clrScheme name="2019 KFF Colors">
      <a:dk1>
        <a:srgbClr val="333333"/>
      </a:dk1>
      <a:lt1>
        <a:sysClr val="window" lastClr="FFFFFF"/>
      </a:lt1>
      <a:dk2>
        <a:srgbClr val="F5821F"/>
      </a:dk2>
      <a:lt2>
        <a:srgbClr val="EE2C37"/>
      </a:lt2>
      <a:accent1>
        <a:srgbClr val="003C64"/>
      </a:accent1>
      <a:accent2>
        <a:srgbClr val="005996"/>
      </a:accent2>
      <a:accent3>
        <a:srgbClr val="0077C8"/>
      </a:accent3>
      <a:accent4>
        <a:srgbClr val="3CABFD"/>
      </a:accent4>
      <a:accent5>
        <a:srgbClr val="C1E6FF"/>
      </a:accent5>
      <a:accent6>
        <a:srgbClr val="00BC8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0 KFF Only PowerPoint Template" id="{4A31724A-9454-462D-B033-2FDD2546B95B}" vid="{24C3E793-6B85-4E90-9A20-1E09DE9D28D3}"/>
    </a:ext>
  </a:extLst>
</a:theme>
</file>

<file path=ppt/theme/theme5.xml><?xml version="1.0" encoding="utf-8"?>
<a:theme xmlns:a="http://schemas.openxmlformats.org/drawingml/2006/main" name="Text Slide no Logo">
  <a:themeElements>
    <a:clrScheme name="2020 KFF Colors">
      <a:dk1>
        <a:srgbClr val="333333"/>
      </a:dk1>
      <a:lt1>
        <a:sysClr val="window" lastClr="FFFFFF"/>
      </a:lt1>
      <a:dk2>
        <a:srgbClr val="F5821F"/>
      </a:dk2>
      <a:lt2>
        <a:srgbClr val="EE2C37"/>
      </a:lt2>
      <a:accent1>
        <a:srgbClr val="003C64"/>
      </a:accent1>
      <a:accent2>
        <a:srgbClr val="005996"/>
      </a:accent2>
      <a:accent3>
        <a:srgbClr val="0077C8"/>
      </a:accent3>
      <a:accent4>
        <a:srgbClr val="3CABFD"/>
      </a:accent4>
      <a:accent5>
        <a:srgbClr val="C1E6FF"/>
      </a:accent5>
      <a:accent6>
        <a:srgbClr val="00BC87"/>
      </a:accent6>
      <a:hlink>
        <a:srgbClr val="0563C1"/>
      </a:hlink>
      <a:folHlink>
        <a:srgbClr val="90419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0 KFF Only PowerPoint Template" id="{4A31724A-9454-462D-B033-2FDD2546B95B}" vid="{AFC54AC1-59E5-4E86-9432-D39D47F47673}"/>
    </a:ext>
  </a:extLst>
</a:theme>
</file>

<file path=ppt/theme/theme6.xml><?xml version="1.0" encoding="utf-8"?>
<a:theme xmlns:a="http://schemas.openxmlformats.org/drawingml/2006/main" name="1_Default no Figure #">
  <a:themeElements>
    <a:clrScheme name="2019 KFF Colors">
      <a:dk1>
        <a:srgbClr val="333333"/>
      </a:dk1>
      <a:lt1>
        <a:sysClr val="window" lastClr="FFFFFF"/>
      </a:lt1>
      <a:dk2>
        <a:srgbClr val="F5821F"/>
      </a:dk2>
      <a:lt2>
        <a:srgbClr val="EE2C37"/>
      </a:lt2>
      <a:accent1>
        <a:srgbClr val="003C64"/>
      </a:accent1>
      <a:accent2>
        <a:srgbClr val="005996"/>
      </a:accent2>
      <a:accent3>
        <a:srgbClr val="0077C8"/>
      </a:accent3>
      <a:accent4>
        <a:srgbClr val="3CABFD"/>
      </a:accent4>
      <a:accent5>
        <a:srgbClr val="C1E6FF"/>
      </a:accent5>
      <a:accent6>
        <a:srgbClr val="00BC8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20 KFF Only PowerPoint Template" id="{4A31724A-9454-462D-B033-2FDD2546B95B}" vid="{EAB4EA8E-BDF0-4477-9E80-9CD63BF924E8}"/>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80DDD2E776BFE4A9ECD7BF84578D96B" ma:contentTypeVersion="11" ma:contentTypeDescription="Create a new document." ma:contentTypeScope="" ma:versionID="e7ca2bbb9aa736e7facabd2e2cac7053">
  <xsd:schema xmlns:xsd="http://www.w3.org/2001/XMLSchema" xmlns:xs="http://www.w3.org/2001/XMLSchema" xmlns:p="http://schemas.microsoft.com/office/2006/metadata/properties" xmlns:ns2="2c6857e4-285b-4909-be4f-5c8c04125010" xmlns:ns3="faad41c7-f934-4b1d-bf32-8980ec5d4297" targetNamespace="http://schemas.microsoft.com/office/2006/metadata/properties" ma:root="true" ma:fieldsID="845a860a5c7a01eecd9b79448d06e1a9" ns2:_="" ns3:_="">
    <xsd:import namespace="2c6857e4-285b-4909-be4f-5c8c04125010"/>
    <xsd:import namespace="faad41c7-f934-4b1d-bf32-8980ec5d429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6857e4-285b-4909-be4f-5c8c041250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ad41c7-f934-4b1d-bf32-8980ec5d429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9C317D1-5E0B-48B4-96F2-309563733880}">
  <ds:schemaRefs>
    <ds:schemaRef ds:uri="http://schemas.microsoft.com/sharepoint/v3/contenttype/forms"/>
  </ds:schemaRefs>
</ds:datastoreItem>
</file>

<file path=customXml/itemProps2.xml><?xml version="1.0" encoding="utf-8"?>
<ds:datastoreItem xmlns:ds="http://schemas.openxmlformats.org/officeDocument/2006/customXml" ds:itemID="{EC98FFD8-1726-446A-8976-2D87C39806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6857e4-285b-4909-be4f-5c8c04125010"/>
    <ds:schemaRef ds:uri="faad41c7-f934-4b1d-bf32-8980ec5d42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294087-35E0-4AF6-9752-29E1E9043C1A}">
  <ds:schemaRefs>
    <ds:schemaRef ds:uri="http://purl.org/dc/elements/1.1/"/>
    <ds:schemaRef ds:uri="http://purl.org/dc/dcmitype/"/>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www.w3.org/XML/1998/namespace"/>
    <ds:schemaRef ds:uri="faad41c7-f934-4b1d-bf32-8980ec5d4297"/>
    <ds:schemaRef ds:uri="http://schemas.microsoft.com/office/infopath/2007/PartnerControls"/>
    <ds:schemaRef ds:uri="2c6857e4-285b-4909-be4f-5c8c04125010"/>
  </ds:schemaRefs>
</ds:datastoreItem>
</file>

<file path=docProps/app.xml><?xml version="1.0" encoding="utf-8"?>
<Properties xmlns="http://schemas.openxmlformats.org/officeDocument/2006/extended-properties" xmlns:vt="http://schemas.openxmlformats.org/officeDocument/2006/docPropsVTypes">
  <Template>2020 KFF PowerPoint Template - October 2020</Template>
  <TotalTime>7707</TotalTime>
  <Words>2491</Words>
  <Application>Microsoft Office PowerPoint</Application>
  <PresentationFormat>Custom</PresentationFormat>
  <Paragraphs>228</Paragraphs>
  <Slides>17</Slides>
  <Notes>9</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17</vt:i4>
      </vt:variant>
    </vt:vector>
  </HeadingPairs>
  <TitlesOfParts>
    <vt:vector size="26" baseType="lpstr">
      <vt:lpstr>Arial</vt:lpstr>
      <vt:lpstr>Calibri</vt:lpstr>
      <vt:lpstr>Wingdings</vt:lpstr>
      <vt:lpstr>Title Slide</vt:lpstr>
      <vt:lpstr>Default no Figure #</vt:lpstr>
      <vt:lpstr>Default with Figure #</vt:lpstr>
      <vt:lpstr>Blank</vt:lpstr>
      <vt:lpstr>Text Slide no Logo</vt:lpstr>
      <vt:lpstr>1_Default no Figure #</vt:lpstr>
      <vt:lpstr>What Are the Prescription Drug Provisions in the Inflation Reduction Act?</vt:lpstr>
      <vt:lpstr>Americans Are Concerned  About the Cost of Prescription Drugs</vt:lpstr>
      <vt:lpstr>Prescription Drug Provisions in the Inflation Reduction Act</vt:lpstr>
      <vt:lpstr>Implementation Timeline of the Prescription Drug Provisions in the Inflation Reduction Act</vt:lpstr>
      <vt:lpstr>Requires the Secretary of HHS to Negotiate Medicare Drug Prices</vt:lpstr>
      <vt:lpstr>Establishing the Negotiated “Maximum Fair Price” for Medicare</vt:lpstr>
      <vt:lpstr>Requires Drug Manufacturers to Pay Rebates For Drug Price Increases Above Inflation</vt:lpstr>
      <vt:lpstr>Capping Medicare Part D Out-of-Pocket Spending and  Other Part D Benefit Changes</vt:lpstr>
      <vt:lpstr>Changes to Medicare Part D for Brand-Name Drug Costs </vt:lpstr>
      <vt:lpstr>Limits Monthly Copayments for Insulin in Medicare</vt:lpstr>
      <vt:lpstr>Expands Eligibility for Full Benefits Under the  Medicare Part D Low-Income Subsidy Program</vt:lpstr>
      <vt:lpstr>Eliminates Cost Sharing for Adult Vaccines in Medicare Part D and Improves Access to Adult Vaccines in Medicaid &amp; CHIP</vt:lpstr>
      <vt:lpstr>Delays Implementation of the Trump Administration’s Rebate Rule</vt:lpstr>
      <vt:lpstr>Number of Medicare Beneficiaries Potentially Affected by  Selected Provisions in the Inflation Reduction Act</vt:lpstr>
      <vt:lpstr>CBO Estimates of Prescription Drug Provisions in the Inflation Reduction Act</vt:lpstr>
      <vt:lpstr>Many Democrats, Independents, and Republicans Say Prescription Drug Policies Should Be Top Priorities for Congress</vt:lpstr>
      <vt:lpstr>Overall Favorability Towards Drug Price Negotiation Remains Unchanged After Public Hears Arguments on Both Sides</vt:lpstr>
    </vt:vector>
  </TitlesOfParts>
  <Company>HERMES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 recommend that you keep the title to two lines</dc:title>
  <dc:creator>Meredith Freed</dc:creator>
  <cp:lastModifiedBy>David Larkin</cp:lastModifiedBy>
  <cp:revision>267</cp:revision>
  <cp:lastPrinted>2019-08-19T22:27:15Z</cp:lastPrinted>
  <dcterms:created xsi:type="dcterms:W3CDTF">2021-11-29T21:03:40Z</dcterms:created>
  <dcterms:modified xsi:type="dcterms:W3CDTF">2022-09-15T12:18:45Z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0x010100F80DDD2E776BFE4A9ECD7BF84578D96B</vt:lpwstr>
  </property>
</Properties>
</file>