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4"/>
    <p:sldMasterId id="2147483648" r:id="rId5"/>
    <p:sldMasterId id="2147483679" r:id="rId6"/>
    <p:sldMasterId id="2147483677" r:id="rId7"/>
    <p:sldMasterId id="2147483662" r:id="rId8"/>
  </p:sldMasterIdLst>
  <p:notesMasterIdLst>
    <p:notesMasterId r:id="rId10"/>
  </p:notesMasterIdLst>
  <p:handoutMasterIdLst>
    <p:handoutMasterId r:id="rId11"/>
  </p:handoutMasterIdLst>
  <p:sldIdLst>
    <p:sldId id="301" r:id="rId9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7EBC"/>
    <a:srgbClr val="EE2C37"/>
    <a:srgbClr val="C1E6FF"/>
    <a:srgbClr val="3CABFD"/>
    <a:srgbClr val="904198"/>
    <a:srgbClr val="393D40"/>
    <a:srgbClr val="DBDBDB"/>
    <a:srgbClr val="555659"/>
    <a:srgbClr val="FDCD05"/>
    <a:srgbClr val="0E3B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63A671-F8D7-06A1-1326-C5E001984993}" v="23" dt="2022-07-20T16:37:58.8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1050" y="2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kff.org\washington\shared\Global%20Health%20Policy%20&amp;%20HIV\HIV%20Policy\Kaiser%20Slides%20&amp;%20Quick%20Takes\2019\Copy%20of%20Country%20Comparisons%20Viral%20Load%20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323A45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103497197985388E-2"/>
          <c:y val="5.9095106186518927E-2"/>
          <c:w val="0.98189650280201457"/>
          <c:h val="0.7239252295679106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2081618895"/>
        <c:axId val="2079550895"/>
      </c:barChart>
      <c:catAx>
        <c:axId val="2081618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550895"/>
        <c:crosses val="autoZero"/>
        <c:auto val="1"/>
        <c:lblAlgn val="ctr"/>
        <c:lblOffset val="100"/>
        <c:noMultiLvlLbl val="0"/>
      </c:catAx>
      <c:valAx>
        <c:axId val="2079550895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081618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'VS Comparisons'!$C$15</c:f>
              <c:strCache>
                <c:ptCount val="1"/>
                <c:pt idx="0">
                  <c:v>% Virally Suppressed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F5821F"/>
              </a:solidFill>
              <a:ln>
                <a:solidFill>
                  <a:srgbClr val="F5821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DA7-44BA-8594-E1D10DAC9973}"/>
              </c:ext>
            </c:extLst>
          </c:dPt>
          <c:dPt>
            <c:idx val="11"/>
            <c:invertIfNegative val="0"/>
            <c:bubble3D val="0"/>
            <c:spPr>
              <a:solidFill>
                <a:srgbClr val="F5821F"/>
              </a:solidFill>
              <a:ln>
                <a:solidFill>
                  <a:srgbClr val="F5821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5D0-4759-B897-683E43E240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'VS Comparisons'!$B$17:$B$27</c:f>
              <c:strCache>
                <c:ptCount val="11"/>
                <c:pt idx="0">
                  <c:v>Switzerland</c:v>
                </c:pt>
                <c:pt idx="1">
                  <c:v>United Kingdom</c:v>
                </c:pt>
                <c:pt idx="2">
                  <c:v>Sweden</c:v>
                </c:pt>
                <c:pt idx="3">
                  <c:v>The Netherlands</c:v>
                </c:pt>
                <c:pt idx="4">
                  <c:v>Australia</c:v>
                </c:pt>
                <c:pt idx="5">
                  <c:v>Belgium</c:v>
                </c:pt>
                <c:pt idx="6">
                  <c:v>Germany</c:v>
                </c:pt>
                <c:pt idx="7">
                  <c:v>France</c:v>
                </c:pt>
                <c:pt idx="8">
                  <c:v>Canada</c:v>
                </c:pt>
                <c:pt idx="9">
                  <c:v>Austria</c:v>
                </c:pt>
                <c:pt idx="10">
                  <c:v>United States</c:v>
                </c:pt>
              </c:strCache>
            </c:strRef>
          </c:cat>
          <c:val>
            <c:numRef>
              <c:f>'VS Comparisons'!$C$17:$C$27</c:f>
              <c:numCache>
                <c:formatCode>0%</c:formatCode>
                <c:ptCount val="11"/>
                <c:pt idx="0">
                  <c:v>0.89</c:v>
                </c:pt>
                <c:pt idx="1">
                  <c:v>0.87</c:v>
                </c:pt>
                <c:pt idx="2">
                  <c:v>0.86</c:v>
                </c:pt>
                <c:pt idx="3">
                  <c:v>0.82</c:v>
                </c:pt>
                <c:pt idx="4">
                  <c:v>0.8</c:v>
                </c:pt>
                <c:pt idx="5">
                  <c:v>0.78</c:v>
                </c:pt>
                <c:pt idx="6">
                  <c:v>0.77</c:v>
                </c:pt>
                <c:pt idx="7">
                  <c:v>0.73</c:v>
                </c:pt>
                <c:pt idx="8">
                  <c:v>0.69863013698630139</c:v>
                </c:pt>
                <c:pt idx="9">
                  <c:v>0.64</c:v>
                </c:pt>
                <c:pt idx="10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D0-4759-B897-683E43E24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overlap val="-72"/>
        <c:axId val="1274428351"/>
        <c:axId val="1070152399"/>
      </c:barChart>
      <c:catAx>
        <c:axId val="1274428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0152399"/>
        <c:crosses val="autoZero"/>
        <c:auto val="1"/>
        <c:lblAlgn val="ctr"/>
        <c:lblOffset val="100"/>
        <c:noMultiLvlLbl val="0"/>
      </c:catAx>
      <c:valAx>
        <c:axId val="107015239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74428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33494" y="3892768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Author Names, Author Names, Author Names</a:t>
            </a:r>
          </a:p>
          <a:p>
            <a:endParaRPr lang="en-US"/>
          </a:p>
          <a:p>
            <a:r>
              <a:rPr lang="en-US"/>
              <a:t>Updated: July 2020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en-US"/>
              <a:t>We recommend keeping your title to two lines.</a:t>
            </a:r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076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" y="1097280"/>
            <a:ext cx="11945049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888" y="6217920"/>
            <a:ext cx="10949628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5736" y="56716"/>
            <a:ext cx="1105120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032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62E6A460-5F5F-4678-AE25-2633FABF9F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29848" y="5622636"/>
            <a:ext cx="1188720" cy="53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picture containing drawing, brick&#10;&#10;Description automatically generated">
            <a:extLst>
              <a:ext uri="{FF2B5EF4-FFF2-40B4-BE49-F238E27FC236}">
                <a16:creationId xmlns:a16="http://schemas.microsoft.com/office/drawing/2014/main" id="{236D0F6D-8709-49EE-80EA-824D9B2AB3E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01109" y="6072289"/>
            <a:ext cx="832104" cy="3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83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>
                <a:solidFill>
                  <a:schemeClr val="tx1"/>
                </a:solidFill>
                <a:effectLst/>
              </a:rPr>
              <a:t>Figure </a:t>
            </a:r>
            <a:fld id="{0A525C9C-33A6-4D3C-B3CA-626642866690}" type="slidenum">
              <a:rPr lang="en-US" sz="1400" smtClean="0">
                <a:solidFill>
                  <a:schemeClr val="tx1"/>
                </a:solidFill>
                <a:effectLst/>
              </a:rPr>
              <a:t>‹#›</a:t>
            </a:fld>
            <a:endParaRPr lang="en-US" sz="1400"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4" descr="A picture containing drawing, brick&#10;&#10;Description automatically generated">
            <a:extLst>
              <a:ext uri="{FF2B5EF4-FFF2-40B4-BE49-F238E27FC236}">
                <a16:creationId xmlns:a16="http://schemas.microsoft.com/office/drawing/2014/main" id="{2F5A319C-B31E-4DD6-9AA9-BF1D9FA0412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1110" y="6072289"/>
            <a:ext cx="832104" cy="3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hyperlink" Target="https://kirby.unsw.edu.au/sites/default/files/kirby/report/Annual-Suveillance-Report-2021_HIV.pdf" TargetMode="External"/><Relationship Id="rId7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dc.gov/hiv/pdf/library/reports/surveillance/cdc-hiv-surveillance-report-vol-26-no-2.pdf" TargetMode="External"/><Relationship Id="rId5" Type="http://schemas.openxmlformats.org/officeDocument/2006/relationships/hyperlink" Target="https://www.ecdc.europa.eu/sites/default/files/documents/hiv-continuum-of-care-dublin-declaration-2021.pdf" TargetMode="External"/><Relationship Id="rId4" Type="http://schemas.openxmlformats.org/officeDocument/2006/relationships/hyperlink" Target="https://www.canada.ca/en/public-health/services/publications/diseases-conditions/summary-estimates-hiv-incidence-prevalence-canadas-progress-90-90-90.html#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760353" y="1769670"/>
          <a:ext cx="8321040" cy="4286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55083" y="5522812"/>
            <a:ext cx="10609766" cy="1092008"/>
          </a:xfrm>
        </p:spPr>
        <p:txBody>
          <a:bodyPr lIns="91440" tIns="45720" rIns="91440" bIns="45720" anchor="b" anchorCtr="0"/>
          <a:lstStyle/>
          <a:p>
            <a:r>
              <a:rPr lang="en-US" sz="900">
                <a:latin typeface="Arial"/>
                <a:cs typeface="Arial"/>
              </a:rPr>
              <a:t>SOURCES: Australia: </a:t>
            </a:r>
            <a:r>
              <a:rPr lang="en-US" sz="900" u="sng">
                <a:latin typeface="Arial"/>
                <a:cs typeface="Arial"/>
                <a:hlinkClick r:id="rId3"/>
              </a:rPr>
              <a:t>https://kirby.unsw.edu.au/sites/default/files/kirby/report/Annual-Suveillance-Report-2021_HIV.pdf</a:t>
            </a:r>
            <a:r>
              <a:rPr lang="en-US" sz="900">
                <a:latin typeface="Arial"/>
                <a:cs typeface="Arial"/>
              </a:rPr>
              <a:t>; Canada: </a:t>
            </a:r>
            <a:r>
              <a:rPr lang="en-US" sz="900" u="sng">
                <a:latin typeface="Arial"/>
                <a:cs typeface="Arial"/>
                <a:hlinkClick r:id="rId4"/>
              </a:rPr>
              <a:t>https://www.canada.ca/en/public-health/services/publications/diseases-conditions/summary-estimates-hiv-incidence-prevalence-canadas-progress-90-90-90.html#c</a:t>
            </a:r>
            <a:r>
              <a:rPr lang="en-US" sz="900">
                <a:latin typeface="Arial"/>
                <a:cs typeface="Arial"/>
              </a:rPr>
              <a:t>; Europe: </a:t>
            </a:r>
            <a:r>
              <a:rPr lang="en-US" sz="900">
                <a:latin typeface="Arial"/>
                <a:cs typeface="Arial"/>
                <a:hlinkClick r:id="rId5"/>
              </a:rPr>
              <a:t>https://www.ecdc.europa.eu/sites/default/files/documents/hiv-continuum-of-care-dublin-declaration-2021.pdf</a:t>
            </a:r>
            <a:r>
              <a:rPr lang="en-US" sz="900">
                <a:latin typeface="Arial"/>
                <a:cs typeface="Arial"/>
              </a:rPr>
              <a:t>; United States: Centers for Disease Control and Prevention. Monitoring selected national HIV prevention and care objectives by using HIV surveillance data—United States and 6 dependent areas, 2019. HIV Surveillance Supplemental Report 2021;26(No. 2), 2021. </a:t>
            </a:r>
            <a:r>
              <a:rPr lang="en-US" sz="900">
                <a:latin typeface="Arial"/>
                <a:cs typeface="Arial"/>
                <a:hlinkClick r:id="rId6"/>
              </a:rPr>
              <a:t>https://www.cdc.gov/hiv/pdf/library/reports/surveillance/cdc-hiv-surveillance-report-vol-26-no-2.pdf</a:t>
            </a:r>
            <a:r>
              <a:rPr lang="en-US" sz="900">
                <a:latin typeface="Arial"/>
                <a:cs typeface="Arial"/>
              </a:rPr>
              <a:t>  </a:t>
            </a:r>
            <a:endParaRPr lang="en-US" sz="900"/>
          </a:p>
          <a:p>
            <a:r>
              <a:rPr lang="en-US" sz="900">
                <a:latin typeface="Arial"/>
                <a:cs typeface="Arial"/>
              </a:rPr>
              <a:t>NOTE: All data for 2020 except Canada which is for 2018 and U.S. which is for 2019.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180"/>
            <a:ext cx="11595100" cy="914400"/>
          </a:xfrm>
        </p:spPr>
        <p:txBody>
          <a:bodyPr/>
          <a:lstStyle/>
          <a:p>
            <a:r>
              <a:rPr lang="en-US"/>
              <a:t>HIV Viral Suppression Rate in U.S. Lowest Among Comparable High-Income Countries, 2020 or Latest Year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236820"/>
              </p:ext>
            </p:extLst>
          </p:nvPr>
        </p:nvGraphicFramePr>
        <p:xfrm>
          <a:off x="-139996" y="2108222"/>
          <a:ext cx="11725046" cy="403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1463624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Rates of Viral Suppression Among People with HIV, by Country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9F8421A-BEA1-4237-8E5F-262894AD2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103516"/>
              </p:ext>
            </p:extLst>
          </p:nvPr>
        </p:nvGraphicFramePr>
        <p:xfrm>
          <a:off x="332873" y="2070851"/>
          <a:ext cx="11176000" cy="356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549479153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2020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041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 KFF Only PowerPoint Template" id="{4A31724A-9454-462D-B033-2FDD2546B95B}" vid="{014B8384-742A-4D08-8B86-EDA57583EAC8}"/>
    </a:ext>
  </a:extLst>
</a:theme>
</file>

<file path=ppt/theme/theme2.xml><?xml version="1.0" encoding="utf-8"?>
<a:theme xmlns:a="http://schemas.openxmlformats.org/drawingml/2006/main" name="Default no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 KFF Only PowerPoint Template" id="{4A31724A-9454-462D-B033-2FDD2546B95B}" vid="{EAB4EA8E-BDF0-4477-9E80-9CD63BF924E8}"/>
    </a:ext>
  </a:extLst>
</a:theme>
</file>

<file path=ppt/theme/theme3.xml><?xml version="1.0" encoding="utf-8"?>
<a:theme xmlns:a="http://schemas.openxmlformats.org/drawingml/2006/main" name="Default with Figure #">
  <a:themeElements>
    <a:clrScheme name="2020 KFF Palette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 KFF Only PowerPoint Template" id="{4A31724A-9454-462D-B033-2FDD2546B95B}" vid="{7DFC4C3A-9F29-4F09-BB2A-51520AA84A1A}"/>
    </a:ext>
  </a:extLst>
</a:theme>
</file>

<file path=ppt/theme/theme4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 KFF Only PowerPoint Template" id="{4A31724A-9454-462D-B033-2FDD2546B95B}" vid="{24C3E793-6B85-4E90-9A20-1E09DE9D28D3}"/>
    </a:ext>
  </a:extLst>
</a:theme>
</file>

<file path=ppt/theme/theme5.xml><?xml version="1.0" encoding="utf-8"?>
<a:theme xmlns:a="http://schemas.openxmlformats.org/drawingml/2006/main" name="Text Slide no Logo">
  <a:themeElements>
    <a:clrScheme name="2020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041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0 KFF Only PowerPoint Template" id="{4A31724A-9454-462D-B033-2FDD2546B95B}" vid="{AFC54AC1-59E5-4E86-9432-D39D47F4767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6857e4-285b-4909-be4f-5c8c04125010">
      <Terms xmlns="http://schemas.microsoft.com/office/infopath/2007/PartnerControls"/>
    </lcf76f155ced4ddcb4097134ff3c332f>
    <TaxCatchAll xmlns="faad41c7-f934-4b1d-bf32-8980ec5d429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0DDD2E776BFE4A9ECD7BF84578D96B" ma:contentTypeVersion="15" ma:contentTypeDescription="Create a new document." ma:contentTypeScope="" ma:versionID="046507a0094fa496fc8adbd249a8d29e">
  <xsd:schema xmlns:xsd="http://www.w3.org/2001/XMLSchema" xmlns:xs="http://www.w3.org/2001/XMLSchema" xmlns:p="http://schemas.microsoft.com/office/2006/metadata/properties" xmlns:ns2="2c6857e4-285b-4909-be4f-5c8c04125010" xmlns:ns3="faad41c7-f934-4b1d-bf32-8980ec5d4297" targetNamespace="http://schemas.microsoft.com/office/2006/metadata/properties" ma:root="true" ma:fieldsID="8248ea6b4437bbc3120e6c0f7077744e" ns2:_="" ns3:_="">
    <xsd:import namespace="2c6857e4-285b-4909-be4f-5c8c04125010"/>
    <xsd:import namespace="faad41c7-f934-4b1d-bf32-8980ec5d42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857e4-285b-4909-be4f-5c8c04125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198c9dd-0e0a-4d63-a604-d228f6e329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d41c7-f934-4b1d-bf32-8980ec5d429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0015069-fc2e-4748-80ab-b09421dd546e}" ma:internalName="TaxCatchAll" ma:showField="CatchAllData" ma:web="faad41c7-f934-4b1d-bf32-8980ec5d42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294087-35E0-4AF6-9752-29E1E9043C1A}">
  <ds:schemaRefs>
    <ds:schemaRef ds:uri="2c6857e4-285b-4909-be4f-5c8c04125010"/>
    <ds:schemaRef ds:uri="faad41c7-f934-4b1d-bf32-8980ec5d429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9C317D1-5E0B-48B4-96F2-3095637338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81B33E-4E39-416D-BDCE-053D16C6B28D}">
  <ds:schemaRefs>
    <ds:schemaRef ds:uri="2c6857e4-285b-4909-be4f-5c8c04125010"/>
    <ds:schemaRef ds:uri="faad41c7-f934-4b1d-bf32-8980ec5d42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 KFF PowerPoint Template - October 2020 (3)</Template>
  <TotalTime>0</TotalTime>
  <Words>198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Title Slide</vt:lpstr>
      <vt:lpstr>Default no Figure #</vt:lpstr>
      <vt:lpstr>Default with Figure #</vt:lpstr>
      <vt:lpstr>Blank</vt:lpstr>
      <vt:lpstr>Text Slide no Logo</vt:lpstr>
      <vt:lpstr>HIV Viral Suppression Rate in U.S. Lowest Among Comparable High-Income Countries, 2020 or Latest Year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recommend that you keep the title to two lines</dc:title>
  <dc:creator>Lindsey Dawson</dc:creator>
  <cp:lastModifiedBy>Lindsey Dawson</cp:lastModifiedBy>
  <cp:revision>2</cp:revision>
  <cp:lastPrinted>2022-05-31T17:20:55Z</cp:lastPrinted>
  <dcterms:created xsi:type="dcterms:W3CDTF">2021-02-26T16:27:25Z</dcterms:created>
  <dcterms:modified xsi:type="dcterms:W3CDTF">2022-07-20T16:45:36Z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0x010100F80DDD2E776BFE4A9ECD7BF84578D96B</vt:lpwstr>
  </property>
  <property fmtid="{D5CDD505-2E9C-101B-9397-08002B2CF9AE}" pid="3" name="MediaServiceImageTags">
    <vt:lpwstr/>
  </property>
</Properties>
</file>