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4"/>
    <p:sldMasterId id="2147483648" r:id="rId5"/>
    <p:sldMasterId id="2147483679" r:id="rId6"/>
    <p:sldMasterId id="2147483683" r:id="rId7"/>
    <p:sldMasterId id="2147483677" r:id="rId8"/>
    <p:sldMasterId id="2147483662" r:id="rId9"/>
  </p:sldMasterIdLst>
  <p:notesMasterIdLst>
    <p:notesMasterId r:id="rId11"/>
  </p:notesMasterIdLst>
  <p:handoutMasterIdLst>
    <p:handoutMasterId r:id="rId12"/>
  </p:handoutMasterIdLst>
  <p:sldIdLst>
    <p:sldId id="303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6"/>
    <a:srgbClr val="827EBC"/>
    <a:srgbClr val="EE2C37"/>
    <a:srgbClr val="C1E6FF"/>
    <a:srgbClr val="3CABFD"/>
    <a:srgbClr val="904198"/>
    <a:srgbClr val="393D40"/>
    <a:srgbClr val="DBDBDB"/>
    <a:srgbClr val="555659"/>
    <a:srgbClr val="FDC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21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36" y="44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3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3494" y="3892768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Names, Author Names, Author Names</a:t>
            </a:r>
          </a:p>
          <a:p>
            <a:endParaRPr lang="en-US" dirty="0"/>
          </a:p>
          <a:p>
            <a:r>
              <a:rPr lang="en-US" dirty="0"/>
              <a:t>Updated: July 2020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/>
            </a:lvl1pPr>
          </a:lstStyle>
          <a:p>
            <a:r>
              <a:rPr lang="en-US" dirty="0"/>
              <a:t>We recommend keeping your title to two lines.</a:t>
            </a:r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15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836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2758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E6A460-5F5F-4678-AE25-2633FABF9F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29848" y="5622636"/>
            <a:ext cx="1188720" cy="53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36D0F6D-8709-49EE-80EA-824D9B2AB3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09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ES Figure 1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5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>
          <p15:clr>
            <a:srgbClr val="F26B43"/>
          </p15:clr>
        </p15:guide>
        <p15:guide id="2" pos="287">
          <p15:clr>
            <a:srgbClr val="F26B43"/>
          </p15:clr>
        </p15:guide>
        <p15:guide id="3" orient="horz" pos="3816">
          <p15:clr>
            <a:srgbClr val="F26B43"/>
          </p15:clr>
        </p15:guide>
        <p15:guide id="4" pos="7391">
          <p15:clr>
            <a:srgbClr val="F26B43"/>
          </p15:clr>
        </p15:guide>
        <p15:guide id="5" orient="horz" pos="360">
          <p15:clr>
            <a:srgbClr val="F26B43"/>
          </p15:clr>
        </p15:guide>
        <p15:guide id="6" orient="horz" pos="312">
          <p15:clr>
            <a:srgbClr val="F26B43"/>
          </p15:clr>
        </p15:guide>
        <p15:guide id="7" orient="horz" pos="120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health-reform/state-indicator/state-activity-around-expanding-medicaid-under-the-affordable-care-ac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0"/>
          </p:nvPr>
        </p:nvSpPr>
        <p:spPr>
          <a:xfrm>
            <a:off x="455613" y="5949521"/>
            <a:ext cx="10295514" cy="68676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NOTES: Current status for each state is based on KFF tracking and analysis of state activity. See link below for additional state-specific notes.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SOURCE: “Status of State Action on the Medicaid Expansion Decision,” KFF State Health Facts, </a:t>
            </a:r>
            <a:r>
              <a:rPr lang="en-US" sz="1200" dirty="0"/>
              <a:t>updated </a:t>
            </a:r>
            <a:r>
              <a:rPr lang="en-US" dirty="0"/>
              <a:t>February 24</a:t>
            </a:r>
            <a:r>
              <a:rPr lang="en-US" sz="1200" dirty="0"/>
              <a:t>, 2022.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hlinkClick r:id="rId3"/>
              </a:rPr>
              <a:t>https://www.kff.org/health-reform/state-indicator/state-activity-around-expanding-medicaid-under-the-affordable-care-act/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State Medicaid Expansion Decisions</a:t>
            </a:r>
            <a:endParaRPr lang="en-US" dirty="0">
              <a:latin typeface="+mj-lt"/>
            </a:endParaRPr>
          </a:p>
        </p:txBody>
      </p:sp>
      <p:grpSp>
        <p:nvGrpSpPr>
          <p:cNvPr id="145" name="Group 144"/>
          <p:cNvGrpSpPr>
            <a:grpSpLocks noChangeAspect="1"/>
          </p:cNvGrpSpPr>
          <p:nvPr/>
        </p:nvGrpSpPr>
        <p:grpSpPr>
          <a:xfrm>
            <a:off x="1807514" y="1242335"/>
            <a:ext cx="8366309" cy="4628984"/>
            <a:chOff x="928895" y="973956"/>
            <a:chExt cx="7807118" cy="4319588"/>
          </a:xfrm>
        </p:grpSpPr>
        <p:sp>
          <p:nvSpPr>
            <p:cNvPr id="146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7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48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9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50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270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271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1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2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3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4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5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6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7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8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9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0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1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2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3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64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268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9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5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6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7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8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9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0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1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172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3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4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175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266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7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76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7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8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9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0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1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2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3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4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85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258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59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0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1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2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3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4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6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7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8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9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0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1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2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3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4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95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6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7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WY</a:t>
              </a:r>
            </a:p>
          </p:txBody>
        </p:sp>
        <p:sp>
          <p:nvSpPr>
            <p:cNvPr id="198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WI</a:t>
              </a:r>
            </a:p>
          </p:txBody>
        </p:sp>
        <p:sp>
          <p:nvSpPr>
            <p:cNvPr id="199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WV</a:t>
              </a:r>
            </a:p>
          </p:txBody>
        </p:sp>
        <p:sp>
          <p:nvSpPr>
            <p:cNvPr id="200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WA</a:t>
              </a:r>
            </a:p>
          </p:txBody>
        </p:sp>
        <p:sp>
          <p:nvSpPr>
            <p:cNvPr id="201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02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VT</a:t>
              </a:r>
            </a:p>
          </p:txBody>
        </p:sp>
        <p:sp>
          <p:nvSpPr>
            <p:cNvPr id="203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UT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04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TX</a:t>
              </a:r>
            </a:p>
          </p:txBody>
        </p:sp>
        <p:sp>
          <p:nvSpPr>
            <p:cNvPr id="205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TN</a:t>
              </a:r>
            </a:p>
          </p:txBody>
        </p:sp>
        <p:sp>
          <p:nvSpPr>
            <p:cNvPr id="206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cs typeface="Times New Roman" charset="0"/>
                </a:rPr>
                <a:t> SD</a:t>
              </a:r>
            </a:p>
          </p:txBody>
        </p:sp>
        <p:sp>
          <p:nvSpPr>
            <p:cNvPr id="207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SC</a:t>
              </a:r>
            </a:p>
          </p:txBody>
        </p:sp>
        <p:sp>
          <p:nvSpPr>
            <p:cNvPr id="208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RI</a:t>
              </a:r>
            </a:p>
          </p:txBody>
        </p:sp>
        <p:sp>
          <p:nvSpPr>
            <p:cNvPr id="209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0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OR</a:t>
              </a:r>
            </a:p>
          </p:txBody>
        </p:sp>
        <p:sp>
          <p:nvSpPr>
            <p:cNvPr id="211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OK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2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3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ND</a:t>
              </a:r>
            </a:p>
          </p:txBody>
        </p:sp>
        <p:sp>
          <p:nvSpPr>
            <p:cNvPr id="214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NC</a:t>
              </a:r>
            </a:p>
          </p:txBody>
        </p:sp>
        <p:sp>
          <p:nvSpPr>
            <p:cNvPr id="215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NY</a:t>
              </a:r>
            </a:p>
          </p:txBody>
        </p:sp>
        <p:sp>
          <p:nvSpPr>
            <p:cNvPr id="216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NM</a:t>
              </a:r>
            </a:p>
          </p:txBody>
        </p:sp>
        <p:sp>
          <p:nvSpPr>
            <p:cNvPr id="217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NJ</a:t>
              </a:r>
            </a:p>
          </p:txBody>
        </p:sp>
        <p:sp>
          <p:nvSpPr>
            <p:cNvPr id="218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9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NV</a:t>
              </a:r>
            </a:p>
          </p:txBody>
        </p:sp>
        <p:sp>
          <p:nvSpPr>
            <p:cNvPr id="220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21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2" name="Text - Missouri"/>
            <p:cNvSpPr txBox="1">
              <a:spLocks noChangeArrowheads="1"/>
            </p:cNvSpPr>
            <p:nvPr/>
          </p:nvSpPr>
          <p:spPr bwMode="auto">
            <a:xfrm>
              <a:off x="4753765" y="28583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MO</a:t>
              </a:r>
            </a:p>
          </p:txBody>
        </p:sp>
        <p:sp>
          <p:nvSpPr>
            <p:cNvPr id="223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MS</a:t>
              </a:r>
            </a:p>
          </p:txBody>
        </p:sp>
        <p:sp>
          <p:nvSpPr>
            <p:cNvPr id="224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MN</a:t>
              </a:r>
            </a:p>
          </p:txBody>
        </p:sp>
        <p:sp>
          <p:nvSpPr>
            <p:cNvPr id="225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MI</a:t>
              </a:r>
            </a:p>
          </p:txBody>
        </p:sp>
        <p:sp>
          <p:nvSpPr>
            <p:cNvPr id="226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MA</a:t>
              </a:r>
            </a:p>
          </p:txBody>
        </p:sp>
        <p:sp>
          <p:nvSpPr>
            <p:cNvPr id="227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MD</a:t>
              </a:r>
            </a:p>
          </p:txBody>
        </p:sp>
        <p:sp>
          <p:nvSpPr>
            <p:cNvPr id="228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9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LA</a:t>
              </a:r>
            </a:p>
          </p:txBody>
        </p:sp>
        <p:sp>
          <p:nvSpPr>
            <p:cNvPr id="230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KY</a:t>
              </a:r>
            </a:p>
          </p:txBody>
        </p:sp>
        <p:sp>
          <p:nvSpPr>
            <p:cNvPr id="231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KS</a:t>
              </a:r>
            </a:p>
          </p:txBody>
        </p:sp>
        <p:sp>
          <p:nvSpPr>
            <p:cNvPr id="232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IA</a:t>
              </a:r>
            </a:p>
          </p:txBody>
        </p:sp>
        <p:sp>
          <p:nvSpPr>
            <p:cNvPr id="233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IN</a:t>
              </a:r>
            </a:p>
          </p:txBody>
        </p:sp>
        <p:sp>
          <p:nvSpPr>
            <p:cNvPr id="234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IL</a:t>
              </a:r>
            </a:p>
          </p:txBody>
        </p:sp>
        <p:sp>
          <p:nvSpPr>
            <p:cNvPr id="235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ID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36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HI</a:t>
              </a:r>
            </a:p>
          </p:txBody>
        </p:sp>
        <p:sp>
          <p:nvSpPr>
            <p:cNvPr id="237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GA</a:t>
              </a:r>
            </a:p>
          </p:txBody>
        </p:sp>
        <p:sp>
          <p:nvSpPr>
            <p:cNvPr id="238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FL</a:t>
              </a:r>
            </a:p>
          </p:txBody>
        </p:sp>
        <p:sp>
          <p:nvSpPr>
            <p:cNvPr id="239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 DC  </a:t>
              </a:r>
            </a:p>
          </p:txBody>
        </p:sp>
        <p:sp>
          <p:nvSpPr>
            <p:cNvPr id="240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DE</a:t>
              </a:r>
            </a:p>
          </p:txBody>
        </p:sp>
        <p:sp>
          <p:nvSpPr>
            <p:cNvPr id="241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CT</a:t>
              </a:r>
            </a:p>
          </p:txBody>
        </p:sp>
        <p:sp>
          <p:nvSpPr>
            <p:cNvPr id="242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CO</a:t>
              </a:r>
            </a:p>
          </p:txBody>
        </p:sp>
        <p:sp>
          <p:nvSpPr>
            <p:cNvPr id="243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CA</a:t>
              </a:r>
            </a:p>
          </p:txBody>
        </p:sp>
        <p:sp>
          <p:nvSpPr>
            <p:cNvPr id="244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45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246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AK</a:t>
              </a:r>
            </a:p>
          </p:txBody>
        </p:sp>
        <p:sp>
          <p:nvSpPr>
            <p:cNvPr id="247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AL</a:t>
              </a:r>
            </a:p>
          </p:txBody>
        </p:sp>
        <p:sp>
          <p:nvSpPr>
            <p:cNvPr id="248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49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0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1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2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3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4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5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7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8617330" y="4253018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73" name="Text Box 135"/>
          <p:cNvSpPr txBox="1">
            <a:spLocks noChangeArrowheads="1"/>
          </p:cNvSpPr>
          <p:nvPr/>
        </p:nvSpPr>
        <p:spPr bwMode="auto">
          <a:xfrm>
            <a:off x="8773260" y="4195992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Not Adopting At This Time (12 States)</a:t>
            </a:r>
          </a:p>
        </p:txBody>
      </p:sp>
      <p:grpSp>
        <p:nvGrpSpPr>
          <p:cNvPr id="274" name="Group 273"/>
          <p:cNvGrpSpPr/>
          <p:nvPr/>
        </p:nvGrpSpPr>
        <p:grpSpPr>
          <a:xfrm>
            <a:off x="8620674" y="3875803"/>
            <a:ext cx="2761202" cy="292388"/>
            <a:chOff x="4332213" y="5210732"/>
            <a:chExt cx="4192836" cy="292388"/>
          </a:xfrm>
        </p:grpSpPr>
        <p:sp>
          <p:nvSpPr>
            <p:cNvPr id="275" name="Rectangle 274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76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Adopted (39 States including DC</a:t>
              </a:r>
              <a:r>
                <a:rPr lang="en-US" sz="1300" b="1" dirty="0">
                  <a:solidFill>
                    <a:srgbClr val="000000"/>
                  </a:solidFill>
                  <a:cs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9763129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53A2CBA7-8322-4B86-AF5D-AD21DF60D7AF}"/>
    </a:ext>
  </a:extLst>
</a:theme>
</file>

<file path=ppt/theme/theme2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340EE76A-161D-4A9F-AA08-0E23C3C94F26}"/>
    </a:ext>
  </a:extLst>
</a:theme>
</file>

<file path=ppt/theme/theme3.xml><?xml version="1.0" encoding="utf-8"?>
<a:theme xmlns:a="http://schemas.openxmlformats.org/drawingml/2006/main" name="Default with Figure #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4.xml><?xml version="1.0" encoding="utf-8"?>
<a:theme xmlns:a="http://schemas.openxmlformats.org/drawingml/2006/main" name="1_ES with Figure 1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673B7F44-E21F-4B5D-8996-3154A98698C8}"/>
    </a:ext>
  </a:extLst>
</a:theme>
</file>

<file path=ppt/theme/theme6.xml><?xml version="1.0" encoding="utf-8"?>
<a:theme xmlns:a="http://schemas.openxmlformats.org/drawingml/2006/main" name="Text Slide no Logo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E7843FE9-896B-4AB0-81B9-636DFCBEF672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DDD2E776BFE4A9ECD7BF84578D96B" ma:contentTypeVersion="10" ma:contentTypeDescription="Create a new document." ma:contentTypeScope="" ma:versionID="54cc8c468ca2b394f000574d71c00af1">
  <xsd:schema xmlns:xsd="http://www.w3.org/2001/XMLSchema" xmlns:xs="http://www.w3.org/2001/XMLSchema" xmlns:p="http://schemas.microsoft.com/office/2006/metadata/properties" xmlns:ns2="2c6857e4-285b-4909-be4f-5c8c04125010" xmlns:ns3="faad41c7-f934-4b1d-bf32-8980ec5d4297" targetNamespace="http://schemas.microsoft.com/office/2006/metadata/properties" ma:root="true" ma:fieldsID="3a18455d222a7d3ceaf0057ddffd1983" ns2:_="" ns3:_="">
    <xsd:import namespace="2c6857e4-285b-4909-be4f-5c8c04125010"/>
    <xsd:import namespace="faad41c7-f934-4b1d-bf32-8980ec5d4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857e4-285b-4909-be4f-5c8c04125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d41c7-f934-4b1d-bf32-8980ec5d4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294087-35E0-4AF6-9752-29E1E9043C1A}">
  <ds:schemaRefs>
    <ds:schemaRef ds:uri="http://purl.org/dc/dcmitype/"/>
    <ds:schemaRef ds:uri="faad41c7-f934-4b1d-bf32-8980ec5d4297"/>
    <ds:schemaRef ds:uri="2c6857e4-285b-4909-be4f-5c8c04125010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9C317D1-5E0B-48B4-96F2-3095637338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DB6459-0BE0-4F9B-B22A-829A32040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6857e4-285b-4909-be4f-5c8c04125010"/>
    <ds:schemaRef ds:uri="faad41c7-f934-4b1d-bf32-8980ec5d4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 KFF Only PowerPoint Template - September 2020</Template>
  <TotalTime>23</TotalTime>
  <Words>178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Title Slide</vt:lpstr>
      <vt:lpstr>Default no Figure #</vt:lpstr>
      <vt:lpstr>Default with Figure #</vt:lpstr>
      <vt:lpstr>1_ES with Figure 1</vt:lpstr>
      <vt:lpstr>Blank</vt:lpstr>
      <vt:lpstr>Text Slide no Logo</vt:lpstr>
      <vt:lpstr>Status of State Medicaid Expansion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recommend that you keep the title to two lines</dc:title>
  <dc:creator>Madeline Guth</dc:creator>
  <cp:lastModifiedBy>Meghana Ammula</cp:lastModifiedBy>
  <cp:revision>45</cp:revision>
  <cp:lastPrinted>2019-08-19T22:27:15Z</cp:lastPrinted>
  <dcterms:created xsi:type="dcterms:W3CDTF">2020-09-29T13:31:02Z</dcterms:created>
  <dcterms:modified xsi:type="dcterms:W3CDTF">2022-02-24T21:19:54Z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0x010100F80DDD2E776BFE4A9ECD7BF84578D96B</vt:lpwstr>
  </property>
</Properties>
</file>