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83" r:id="rId5"/>
    <p:sldMasterId id="2147483677" r:id="rId6"/>
    <p:sldMasterId id="2147483662" r:id="rId7"/>
    <p:sldMasterId id="2147483674" r:id="rId8"/>
  </p:sldMasterIdLst>
  <p:notesMasterIdLst>
    <p:notesMasterId r:id="rId10"/>
  </p:notesMasterIdLst>
  <p:handoutMasterIdLst>
    <p:handoutMasterId r:id="rId11"/>
  </p:handoutMasterIdLst>
  <p:sldIdLst>
    <p:sldId id="294" r:id="rId9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D40"/>
    <a:srgbClr val="DBDBDB"/>
    <a:srgbClr val="555659"/>
    <a:srgbClr val="FDCD05"/>
    <a:srgbClr val="0E3B5E"/>
    <a:srgbClr val="F5F2F2"/>
    <a:srgbClr val="CCD7E8"/>
    <a:srgbClr val="809DCB"/>
    <a:srgbClr val="0B5FB1"/>
    <a:srgbClr val="007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4" autoAdjust="0"/>
    <p:restoredTop sz="94660"/>
  </p:normalViewPr>
  <p:slideViewPr>
    <p:cSldViewPr snapToGrid="0" snapToObjects="1" showGuides="1">
      <p:cViewPr varScale="1">
        <p:scale>
          <a:sx n="113" d="100"/>
          <a:sy n="113" d="100"/>
        </p:scale>
        <p:origin x="1134" y="10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84" y="1914245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4684" y="1914245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7" y="6067136"/>
            <a:ext cx="10293443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420BAF0-9E9D-EF45-A67E-381F7B1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4D272EB-5F1A-C146-B605-FEC9F167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3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AD45B79-97EA-5445-B79E-FF7A4DE4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0175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13" y="588183"/>
            <a:ext cx="11268700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13" y="1914353"/>
            <a:ext cx="11268700" cy="4274874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828" y="1918870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12974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3" y="1912974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43E4725-3BC9-6D4A-A938-A693837F3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88DAF-142A-484D-9CE0-D7263F06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49" y="1915643"/>
            <a:ext cx="11274465" cy="3928533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4848" y="6067136"/>
            <a:ext cx="10295515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6015F-4D03-A44D-B27D-17D200F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7" y="586267"/>
            <a:ext cx="11270997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37343B7-26F1-CE4A-9E93-EC2EB9C0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BFBB3BD-727D-E047-B75D-030019595163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9781DC-7B2E-F941-90DC-C846735745DA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AB56AB-D9FF-DC48-AD12-FEB8CF20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D7D5DC-420A-234A-A155-71D524259E92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319D79-AAB0-AC47-97BB-E9CA904E89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F1A866D-E297-6C46-94DE-536FCEA377AB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CDF19-269B-1343-B32C-C2DFB5407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92"/>
            <a:ext cx="12188825" cy="6857107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4513" y="587664"/>
            <a:ext cx="1126869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4513" y="1913713"/>
            <a:ext cx="11268699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19F4B5-AEA9-9B4A-9ABE-11870A04DB7D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ff.org/health-reform/state-indicator/state-activity-around-expanding-medicaid-under-the-affordable-care-ac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2"/>
          <p:cNvSpPr>
            <a:spLocks noGrp="1"/>
          </p:cNvSpPr>
          <p:nvPr>
            <p:ph type="title"/>
          </p:nvPr>
        </p:nvSpPr>
        <p:spPr>
          <a:xfrm>
            <a:off x="463029" y="288273"/>
            <a:ext cx="8961120" cy="970838"/>
          </a:xfrm>
        </p:spPr>
        <p:txBody>
          <a:bodyPr/>
          <a:lstStyle/>
          <a:p>
            <a:r>
              <a:rPr lang="en-US" dirty="0" smtClean="0"/>
              <a:t>Status of State Medicaid </a:t>
            </a:r>
            <a:r>
              <a:rPr lang="en-US" dirty="0"/>
              <a:t>Expansion </a:t>
            </a:r>
            <a:r>
              <a:rPr lang="en-US" dirty="0" smtClean="0"/>
              <a:t>Decisions</a:t>
            </a:r>
            <a:endParaRPr lang="en-US" dirty="0"/>
          </a:p>
        </p:txBody>
      </p:sp>
      <p:grpSp>
        <p:nvGrpSpPr>
          <p:cNvPr id="144" name="Group 143"/>
          <p:cNvGrpSpPr>
            <a:grpSpLocks noChangeAspect="1"/>
          </p:cNvGrpSpPr>
          <p:nvPr/>
        </p:nvGrpSpPr>
        <p:grpSpPr>
          <a:xfrm>
            <a:off x="1493315" y="854667"/>
            <a:ext cx="9233136" cy="5108589"/>
            <a:chOff x="928895" y="973956"/>
            <a:chExt cx="7807118" cy="4319588"/>
          </a:xfrm>
        </p:grpSpPr>
        <p:sp>
          <p:nvSpPr>
            <p:cNvPr id="145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6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7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8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49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69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0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0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1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2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3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4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6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8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9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2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3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7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4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5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7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8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2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3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4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5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6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5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6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7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8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1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2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4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7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8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5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6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8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9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WY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97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98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WV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199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WA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00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1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VT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2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UT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3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TX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TN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5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cs typeface="Times New Roman" charset="0"/>
                </a:rPr>
                <a:t>SD</a:t>
              </a:r>
              <a:endParaRPr lang="en-US" sz="1200" b="1" dirty="0">
                <a:cs typeface="Times New Roman" charset="0"/>
              </a:endParaRPr>
            </a:p>
          </p:txBody>
        </p:sp>
        <p:sp>
          <p:nvSpPr>
            <p:cNvPr id="206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SC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7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RI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8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09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OR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OK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1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2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ND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4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NY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5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NM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6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NJ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7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8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NV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9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0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1" name="Text - Missouri"/>
            <p:cNvSpPr txBox="1">
              <a:spLocks noChangeArrowheads="1"/>
            </p:cNvSpPr>
            <p:nvPr/>
          </p:nvSpPr>
          <p:spPr bwMode="auto">
            <a:xfrm>
              <a:off x="4781548" y="28583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MO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2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3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MN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24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MI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25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6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7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8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LA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KY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0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KS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1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IA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2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IN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33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IL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4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5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HI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GA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7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FL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8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  DC 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9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DE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0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CT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1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CO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2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CA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3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4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5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AK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46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AL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7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8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1" name="Rectangle 270"/>
          <p:cNvSpPr>
            <a:spLocks noChangeArrowheads="1"/>
          </p:cNvSpPr>
          <p:nvPr/>
        </p:nvSpPr>
        <p:spPr bwMode="auto">
          <a:xfrm>
            <a:off x="8851236" y="4515641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2" name="Text Box 135"/>
          <p:cNvSpPr txBox="1">
            <a:spLocks noChangeArrowheads="1"/>
          </p:cNvSpPr>
          <p:nvPr/>
        </p:nvSpPr>
        <p:spPr bwMode="auto">
          <a:xfrm>
            <a:off x="9007166" y="4458615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Not Adopting At </a:t>
            </a:r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T</a:t>
            </a:r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his Time (14 States)</a:t>
            </a:r>
            <a:endParaRPr lang="en-US" sz="1200" b="1" dirty="0">
              <a:solidFill>
                <a:srgbClr val="000000"/>
              </a:solidFill>
              <a:cs typeface="Calibri" pitchFamily="34" charset="0"/>
            </a:endParaRPr>
          </a:p>
        </p:txBody>
      </p:sp>
      <p:grpSp>
        <p:nvGrpSpPr>
          <p:cNvPr id="273" name="Group 272"/>
          <p:cNvGrpSpPr/>
          <p:nvPr/>
        </p:nvGrpSpPr>
        <p:grpSpPr>
          <a:xfrm>
            <a:off x="8854580" y="4138426"/>
            <a:ext cx="2761202" cy="292388"/>
            <a:chOff x="4332213" y="5210732"/>
            <a:chExt cx="4192836" cy="292388"/>
          </a:xfrm>
        </p:grpSpPr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5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cs typeface="Calibri" pitchFamily="34" charset="0"/>
                </a:rPr>
                <a:t>Adopted (37 States including DC</a:t>
              </a:r>
              <a:r>
                <a:rPr lang="en-US" sz="1300" b="1" dirty="0" smtClean="0">
                  <a:solidFill>
                    <a:srgbClr val="000000"/>
                  </a:solidFill>
                  <a:cs typeface="Calibri" pitchFamily="34" charset="0"/>
                </a:rPr>
                <a:t>)</a:t>
              </a:r>
              <a:endParaRPr lang="en-US" sz="13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</p:grpSp>
      <p:sp>
        <p:nvSpPr>
          <p:cNvPr id="276" name="Text Placeholder 142"/>
          <p:cNvSpPr>
            <a:spLocks noGrp="1"/>
          </p:cNvSpPr>
          <p:nvPr>
            <p:ph type="body" sz="quarter" idx="4294967295"/>
          </p:nvPr>
        </p:nvSpPr>
        <p:spPr>
          <a:xfrm>
            <a:off x="463029" y="5981710"/>
            <a:ext cx="10375785" cy="77874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NOTES: Current status for each state is based on KFF tracking and analysis of state activity. </a:t>
            </a:r>
            <a:r>
              <a:rPr lang="en-US" sz="1200" b="1" baseline="30000" dirty="0" smtClean="0"/>
              <a:t>◊</a:t>
            </a:r>
            <a:r>
              <a:rPr lang="en-US" sz="1200" dirty="0"/>
              <a:t>Expansion is adopted but not yet implemented in </a:t>
            </a:r>
            <a:r>
              <a:rPr lang="en-US" sz="1200" dirty="0" smtClean="0"/>
              <a:t>NE. (See link below for additional state-specific notes). </a:t>
            </a:r>
          </a:p>
          <a:p>
            <a:pPr marL="0" indent="0">
              <a:buNone/>
            </a:pPr>
            <a:r>
              <a:rPr lang="en-US" sz="1200" dirty="0" smtClean="0"/>
              <a:t>SOURCE: “Status of State Action on the Medicaid Expansion Decision,” KFF State Health Facts, </a:t>
            </a:r>
            <a:r>
              <a:rPr lang="en-US" sz="1200" smtClean="0"/>
              <a:t>updated </a:t>
            </a:r>
            <a:r>
              <a:rPr lang="en-US" sz="1200" smtClean="0"/>
              <a:t>March 13, </a:t>
            </a:r>
            <a:r>
              <a:rPr lang="en-US" sz="1200" dirty="0" smtClean="0"/>
              <a:t>2020. </a:t>
            </a:r>
            <a:r>
              <a:rPr lang="en-US" sz="1200" dirty="0" smtClean="0">
                <a:hlinkClick r:id="rId2"/>
              </a:rPr>
              <a:t>https://www.kff.org/health-reform/state-indicator/state-activity-around-expanding-medicaid-under-the-affordable-care-act/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864349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2DD3BD91-7B5D-8C42-A3E6-96A62E85B19E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A1393343-B734-7C4C-93A5-04ED07563D32}"/>
    </a:ext>
  </a:extLst>
</a:theme>
</file>

<file path=ppt/theme/theme3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0CD9F731-8D44-AE4B-9FB9-C38BBF8BCF5A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67D78052-C7F3-EA46-BA49-C9E84E7717F3}"/>
    </a:ext>
  </a:extLst>
</a:theme>
</file>

<file path=ppt/theme/theme5.xml><?xml version="1.0" encoding="utf-8"?>
<a:theme xmlns:a="http://schemas.openxmlformats.org/drawingml/2006/main" name="Default with Exhibit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997F089F-A2F9-1E4F-B248-9FCB8DC30A7E}"/>
    </a:ext>
  </a:extLst>
</a:theme>
</file>

<file path=ppt/theme/theme6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NEW PPT Template_FINAL" id="{D964949B-55B9-FD47-A8D4-C315D1D4817A}" vid="{F9C0B94A-5965-7F45-A366-8B8AF269AC0D}"/>
    </a:ext>
  </a:extLst>
</a:theme>
</file>

<file path=ppt/theme/theme7.xml><?xml version="1.0" encoding="utf-8"?>
<a:theme xmlns:a="http://schemas.openxmlformats.org/drawingml/2006/main" name="Text Slide w/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406A2EF5-929E-634B-9DDE-75B90CCAF1E9}"/>
    </a:ext>
  </a:extLst>
</a:theme>
</file>

<file path=ppt/theme/theme8.xml><?xml version="1.0" encoding="utf-8"?>
<a:theme xmlns:a="http://schemas.openxmlformats.org/drawingml/2006/main" name="Text w/Wide 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11CD215E-6CFF-8E42-A1B4-01549864E0DF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84</TotalTime>
  <Words>160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Times New Roman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Madeline Guth</dc:creator>
  <cp:lastModifiedBy>Madeline Guth</cp:lastModifiedBy>
  <cp:revision>12</cp:revision>
  <cp:lastPrinted>2019-08-19T22:27:15Z</cp:lastPrinted>
  <dcterms:created xsi:type="dcterms:W3CDTF">2019-09-20T14:49:56Z</dcterms:created>
  <dcterms:modified xsi:type="dcterms:W3CDTF">2020-03-13T15:37:59Z</dcterms:modified>
</cp:coreProperties>
</file>