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77" r:id="rId5"/>
    <p:sldMasterId id="2147483662" r:id="rId6"/>
  </p:sldMasterIdLst>
  <p:notesMasterIdLst>
    <p:notesMasterId r:id="rId8"/>
  </p:notesMasterIdLst>
  <p:handoutMasterIdLst>
    <p:handoutMasterId r:id="rId9"/>
  </p:handoutMasterIdLst>
  <p:sldIdLst>
    <p:sldId id="301" r:id="rId7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005996"/>
    <a:srgbClr val="003C64"/>
    <a:srgbClr val="0077C8"/>
    <a:srgbClr val="333333"/>
    <a:srgbClr val="0076C4"/>
    <a:srgbClr val="F5821F"/>
    <a:srgbClr val="000000"/>
    <a:srgbClr val="56565A"/>
    <a:srgbClr val="393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1" autoAdjust="0"/>
  </p:normalViewPr>
  <p:slideViewPr>
    <p:cSldViewPr snapToGrid="0" snapToObjects="1" showGuides="1">
      <p:cViewPr varScale="1">
        <p:scale>
          <a:sx n="93" d="100"/>
          <a:sy n="93" d="100"/>
        </p:scale>
        <p:origin x="90" y="21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91-486D-B168-DAEFAA13D24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91-486D-B168-DAEFAA13D246}"/>
              </c:ext>
            </c:extLst>
          </c:dPt>
          <c:cat>
            <c:strRef>
              <c:f>Sheet1!$A$3:$A$4</c:f>
              <c:strCache>
                <c:ptCount val="2"/>
                <c:pt idx="0">
                  <c:v>Fed Budget</c:v>
                </c:pt>
                <c:pt idx="1">
                  <c:v>GHI</c:v>
                </c:pt>
              </c:strCache>
            </c:strRef>
          </c:cat>
          <c:val>
            <c:numRef>
              <c:f>Sheet1!$B$3:$B$4</c:f>
              <c:numCache>
                <c:formatCode>"$"#,##0.0_);[Red]\("$"#,##0.0\)</c:formatCode>
                <c:ptCount val="2"/>
                <c:pt idx="0" formatCode="&quot;$&quot;#,##0_);[Red]\(&quot;$&quot;#,##0\)">
                  <c:v>4829.3590000000004</c:v>
                </c:pt>
                <c:pt idx="1">
                  <c:v>7.6919420000000001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91-486D-B168-DAEFAA13D2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0.6859</cdr:x>
      <cdr:y>0.55914</cdr:y>
    </cdr:from>
    <cdr:to>
      <cdr:x>0.87247</cdr:x>
      <cdr:y>0.80058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29875" y="2138304"/>
          <a:ext cx="2102581" cy="92333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solidFill>
                <a:srgbClr val="323A45"/>
              </a:solidFill>
              <a:cs typeface="Meta Offc Pro"/>
            </a:rPr>
            <a:t>Global Health</a:t>
          </a:r>
        </a:p>
        <a:p xmlns:a="http://schemas.openxmlformats.org/drawingml/2006/main">
          <a:pPr algn="ctr"/>
          <a:r>
            <a:rPr lang="en-US" sz="1800" b="1" dirty="0" smtClean="0">
              <a:solidFill>
                <a:srgbClr val="323A45"/>
              </a:solidFill>
              <a:cs typeface="Meta Offc Pro"/>
            </a:rPr>
            <a:t>$7.7 billion</a:t>
          </a:r>
        </a:p>
        <a:p xmlns:a="http://schemas.openxmlformats.org/drawingml/2006/main">
          <a:pPr algn="ctr"/>
          <a:r>
            <a:rPr lang="en-US" sz="1800" b="1" dirty="0" smtClean="0">
              <a:solidFill>
                <a:srgbClr val="323A45"/>
              </a:solidFill>
              <a:cs typeface="Meta Offc Pro"/>
            </a:rPr>
            <a:t>&lt;1%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4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5525" y="1680183"/>
            <a:ext cx="10360502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3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076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1" y="1912979"/>
            <a:ext cx="11269371" cy="3824866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FC016A1-2979-EC4D-A307-EA0832051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3" y="131041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0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099" y="5295540"/>
            <a:ext cx="1184364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2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83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dirty="0" smtClean="0">
                <a:solidFill>
                  <a:schemeClr val="tx1"/>
                </a:solidFill>
                <a:effectLst/>
              </a:rPr>
              <a:t>Figure </a:t>
            </a:r>
            <a:fld id="{0A525C9C-33A6-4D3C-B3CA-626642866690}" type="slidenum">
              <a:rPr lang="en-US" sz="1400" smtClean="0">
                <a:solidFill>
                  <a:schemeClr val="tx1"/>
                </a:solidFill>
                <a:effectLst/>
              </a:rPr>
              <a:t>‹#›</a:t>
            </a:fld>
            <a:endParaRPr lang="en-US" sz="1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800" dirty="0"/>
              <a:t>NOTES: Total federal budget figure is an estimate only. Global Health represents total known funding provided through the State Department, USAID, CDC, NIH, and DoD.</a:t>
            </a:r>
          </a:p>
          <a:p>
            <a:r>
              <a:rPr lang="en-US" sz="800" dirty="0"/>
              <a:t>SOURCE: </a:t>
            </a:r>
            <a:r>
              <a:rPr lang="en-US" sz="800" dirty="0" smtClean="0"/>
              <a:t>KFF analysis </a:t>
            </a:r>
            <a:r>
              <a:rPr lang="en-US" sz="800" dirty="0"/>
              <a:t>of data from the Office of Management and Budget, Congressional Budget Office, and Agency Congressional Budget Justifications.</a:t>
            </a:r>
          </a:p>
          <a:p>
            <a:endParaRPr lang="en-US" sz="8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Global Health Funding as a Share of the Federal Budget, FY </a:t>
            </a:r>
            <a:r>
              <a:rPr lang="en-US" dirty="0" smtClean="0"/>
              <a:t>2021 Request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405103"/>
              </p:ext>
            </p:extLst>
          </p:nvPr>
        </p:nvGraphicFramePr>
        <p:xfrm>
          <a:off x="463550" y="1912938"/>
          <a:ext cx="11269663" cy="3824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25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D59B5DE3-BA9B-4D93-A671-46F756375ACA}"/>
    </a:ext>
  </a:extLst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A6A94B30-0B12-4970-829E-C473662236D2}"/>
    </a:ext>
  </a:extLst>
</a:theme>
</file>

<file path=ppt/theme/theme3.xml><?xml version="1.0" encoding="utf-8"?>
<a:theme xmlns:a="http://schemas.openxmlformats.org/drawingml/2006/main" name="Default no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7D2335E5-344E-4860-AB67-719D4BB7EFF1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14219C0B-ECF8-479C-90D6-7D02F37F5B13}"/>
    </a:ext>
  </a:extLst>
</a:theme>
</file>

<file path=ppt/theme/theme5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rt Your Title Here" id="{9363219B-046F-4355-826F-3534B2EAD5A0}" vid="{187DC01B-F99B-4522-BEAB-98ED8E8C5612}"/>
    </a:ext>
  </a:extLst>
</a:theme>
</file>

<file path=ppt/theme/theme6.xml><?xml version="1.0" encoding="utf-8"?>
<a:theme xmlns:a="http://schemas.openxmlformats.org/drawingml/2006/main" name="Text Slide no Logo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EB80B7DF-65AA-44CB-A59E-F07B89C6771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 KFF PowerPoint Template</Template>
  <TotalTime>1880</TotalTime>
  <Words>80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Meta Offc Pro</vt:lpstr>
      <vt:lpstr>Title Slide</vt:lpstr>
      <vt:lpstr>Divider</vt:lpstr>
      <vt:lpstr>Default no Figure #</vt:lpstr>
      <vt:lpstr>Default with Figure #</vt:lpstr>
      <vt:lpstr>Blank</vt:lpstr>
      <vt:lpstr>Text Slide no Logo</vt:lpstr>
      <vt:lpstr>U.S. Global Health Funding as a Share of the Federal Budget, FY 2021 Request 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Global Health Budget Slideshow, FY2020</dc:title>
  <dc:creator>Stephanie Oum</dc:creator>
  <cp:lastModifiedBy>Stephanie Oum</cp:lastModifiedBy>
  <cp:revision>44</cp:revision>
  <cp:lastPrinted>2019-08-19T22:27:15Z</cp:lastPrinted>
  <dcterms:created xsi:type="dcterms:W3CDTF">2020-01-17T19:32:33Z</dcterms:created>
  <dcterms:modified xsi:type="dcterms:W3CDTF">2020-03-26T20:15:55Z</dcterms:modified>
</cp:coreProperties>
</file>