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3658" r:id="rId2"/>
    <p:sldMasterId id="2147483648" r:id="rId3"/>
    <p:sldMasterId id="2147483679" r:id="rId4"/>
    <p:sldMasterId id="2147483677" r:id="rId5"/>
    <p:sldMasterId id="2147483662" r:id="rId6"/>
  </p:sldMasterIdLst>
  <p:notesMasterIdLst>
    <p:notesMasterId r:id="rId8"/>
  </p:notesMasterIdLst>
  <p:handoutMasterIdLst>
    <p:handoutMasterId r:id="rId9"/>
  </p:handoutMasterIdLst>
  <p:sldIdLst>
    <p:sldId id="303" r:id="rId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05996"/>
    <a:srgbClr val="003C64"/>
    <a:srgbClr val="0077C8"/>
    <a:srgbClr val="333333"/>
    <a:srgbClr val="0076C4"/>
    <a:srgbClr val="F5821F"/>
    <a:srgbClr val="000000"/>
    <a:srgbClr val="56565A"/>
    <a:srgbClr val="393D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1" autoAdjust="0"/>
  </p:normalViewPr>
  <p:slideViewPr>
    <p:cSldViewPr snapToGrid="0" snapToObjects="1" showGuides="1">
      <p:cViewPr varScale="1">
        <p:scale>
          <a:sx n="73" d="100"/>
          <a:sy n="73" d="100"/>
        </p:scale>
        <p:origin x="582" y="72"/>
      </p:cViewPr>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852541997041054E-4"/>
          <c:y val="0.24705519837684234"/>
          <c:w val="0.9683908045977011"/>
          <c:h val="0.6488247351728571"/>
        </c:manualLayout>
      </c:layout>
      <c:barChart>
        <c:barDir val="col"/>
        <c:grouping val="stacked"/>
        <c:varyColors val="0"/>
        <c:ser>
          <c:idx val="0"/>
          <c:order val="0"/>
          <c:spPr>
            <a:solidFill>
              <a:srgbClr val="F5821F"/>
            </a:solidFill>
            <a:ln>
              <a:noFill/>
            </a:ln>
            <a:effectLst/>
          </c:spPr>
          <c:invertIfNegative val="0"/>
          <c:dPt>
            <c:idx val="0"/>
            <c:invertIfNegative val="0"/>
            <c:bubble3D val="0"/>
            <c:extLst>
              <c:ext xmlns:c16="http://schemas.microsoft.com/office/drawing/2014/chart" uri="{C3380CC4-5D6E-409C-BE32-E72D297353CC}">
                <c16:uniqueId val="{00000000-F640-45BF-9B8A-6BEBECC8F10F}"/>
              </c:ext>
            </c:extLst>
          </c:dPt>
          <c:dPt>
            <c:idx val="1"/>
            <c:invertIfNegative val="0"/>
            <c:bubble3D val="0"/>
            <c:extLst>
              <c:ext xmlns:c16="http://schemas.microsoft.com/office/drawing/2014/chart" uri="{C3380CC4-5D6E-409C-BE32-E72D297353CC}">
                <c16:uniqueId val="{00000001-F640-45BF-9B8A-6BEBECC8F10F}"/>
              </c:ext>
            </c:extLst>
          </c:dPt>
          <c:dPt>
            <c:idx val="2"/>
            <c:invertIfNegative val="0"/>
            <c:bubble3D val="0"/>
            <c:extLst>
              <c:ext xmlns:c16="http://schemas.microsoft.com/office/drawing/2014/chart" uri="{C3380CC4-5D6E-409C-BE32-E72D297353CC}">
                <c16:uniqueId val="{00000002-F640-45BF-9B8A-6BEBECC8F10F}"/>
              </c:ext>
            </c:extLst>
          </c:dPt>
          <c:dPt>
            <c:idx val="3"/>
            <c:invertIfNegative val="0"/>
            <c:bubble3D val="0"/>
            <c:extLst>
              <c:ext xmlns:c16="http://schemas.microsoft.com/office/drawing/2014/chart" uri="{C3380CC4-5D6E-409C-BE32-E72D297353CC}">
                <c16:uniqueId val="{00000003-F640-45BF-9B8A-6BEBECC8F10F}"/>
              </c:ext>
            </c:extLst>
          </c:dPt>
          <c:dPt>
            <c:idx val="4"/>
            <c:invertIfNegative val="0"/>
            <c:bubble3D val="0"/>
            <c:extLst>
              <c:ext xmlns:c16="http://schemas.microsoft.com/office/drawing/2014/chart" uri="{C3380CC4-5D6E-409C-BE32-E72D297353CC}">
                <c16:uniqueId val="{00000004-F640-45BF-9B8A-6BEBECC8F10F}"/>
              </c:ext>
            </c:extLst>
          </c:dPt>
          <c:dPt>
            <c:idx val="5"/>
            <c:invertIfNegative val="0"/>
            <c:bubble3D val="0"/>
            <c:extLst>
              <c:ext xmlns:c16="http://schemas.microsoft.com/office/drawing/2014/chart" uri="{C3380CC4-5D6E-409C-BE32-E72D297353CC}">
                <c16:uniqueId val="{00000005-F640-45BF-9B8A-6BEBECC8F10F}"/>
              </c:ext>
            </c:extLst>
          </c:dPt>
          <c:dPt>
            <c:idx val="10"/>
            <c:invertIfNegative val="0"/>
            <c:bubble3D val="0"/>
            <c:spPr>
              <a:solidFill>
                <a:srgbClr val="0076C4"/>
              </a:solidFill>
              <a:ln>
                <a:noFill/>
              </a:ln>
              <a:effectLst/>
            </c:spPr>
            <c:extLst>
              <c:ext xmlns:c16="http://schemas.microsoft.com/office/drawing/2014/chart" uri="{C3380CC4-5D6E-409C-BE32-E72D297353CC}">
                <c16:uniqueId val="{0000000A-F640-45BF-9B8A-6BEBECC8F10F}"/>
              </c:ext>
            </c:extLst>
          </c:dPt>
          <c:dLbls>
            <c:dLbl>
              <c:idx val="0"/>
              <c:layout>
                <c:manualLayout>
                  <c:x val="3.3807577032250158E-3"/>
                  <c:y val="-0.2907698536865656"/>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A0E268A7-E514-4B7C-929F-B1DEBA60E6FA}" type="VALU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sz="1197" b="0" i="0" u="none" strike="noStrike" kern="1200" baseline="0" dirty="0" smtClean="0">
                        <a:solidFill>
                          <a:srgbClr val="FF0000"/>
                        </a:solidFill>
                      </a:rPr>
                      <a:t>(</a:t>
                    </a:r>
                    <a:fld id="{27712E5D-4C74-49B2-9EBE-F27D18B6C9C7}" type="CELLRANG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sz="1197" b="0" i="0" u="none" strike="noStrike" kern="1200" baseline="0" dirty="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0-F640-45BF-9B8A-6BEBECC8F10F}"/>
                </c:ext>
              </c:extLst>
            </c:dLbl>
            <c:dLbl>
              <c:idx val="1"/>
              <c:layout>
                <c:manualLayout>
                  <c:x val="3.3807577032250002E-3"/>
                  <c:y val="-0.19308986960454635"/>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8066DA0C-4CFC-467F-A6B2-8C67F9A16553}" type="VALU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sz="1197" b="0" i="0" u="none" strike="noStrike" kern="1200" baseline="0"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dirty="0" smtClean="0">
                        <a:solidFill>
                          <a:srgbClr val="FF0000"/>
                        </a:solidFill>
                      </a:rPr>
                      <a:t>(</a:t>
                    </a:r>
                    <a:fld id="{5C823E10-2984-4C8B-8964-CB71A765634F}" type="CELLRANG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dirty="0" smtClean="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F640-45BF-9B8A-6BEBECC8F10F}"/>
                </c:ext>
              </c:extLst>
            </c:dLbl>
            <c:dLbl>
              <c:idx val="2"/>
              <c:layout>
                <c:manualLayout>
                  <c:x val="-1.1269192344083403E-3"/>
                  <c:y val="-0.17308074951459587"/>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383185E1-5EC8-475B-9D96-C7976FE9271D}" type="VALU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sz="1197" b="0" i="0" u="none" strike="noStrike" kern="1200" baseline="0"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dirty="0" smtClean="0">
                        <a:solidFill>
                          <a:srgbClr val="FF0000"/>
                        </a:solidFill>
                      </a:rPr>
                      <a:t>(</a:t>
                    </a:r>
                    <a:fld id="{24275207-A93A-40F2-9401-AE8652968E98}" type="CELLRANG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dirty="0" smtClean="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2-F640-45BF-9B8A-6BEBECC8F10F}"/>
                </c:ext>
              </c:extLst>
            </c:dLbl>
            <c:dLbl>
              <c:idx val="3"/>
              <c:layout>
                <c:manualLayout>
                  <c:x val="0"/>
                  <c:y val="-0.14781318800732982"/>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6E651612-4628-4E12-9A47-2D965FEF8616}" type="VALU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sz="1197" b="0" i="0" u="none" strike="noStrike" kern="1200" baseline="0"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dirty="0" smtClean="0">
                        <a:solidFill>
                          <a:srgbClr val="FF0000"/>
                        </a:solidFill>
                      </a:rPr>
                      <a:t>(</a:t>
                    </a:r>
                    <a:fld id="{997FCBF5-BCF4-4CC0-8348-0387C1FA3AFB}" type="CELLRANG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dirty="0" smtClean="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3-F640-45BF-9B8A-6BEBECC8F10F}"/>
                </c:ext>
              </c:extLst>
            </c:dLbl>
            <c:dLbl>
              <c:idx val="4"/>
              <c:layout>
                <c:manualLayout>
                  <c:x val="-4.1319894597357462E-17"/>
                  <c:y val="-0.13756474742858613"/>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ECBF025F-9A84-4C07-8BB5-7131A623EC02}" type="VALU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sz="1197" b="0" i="0" u="none" strike="noStrike" kern="1200" baseline="0"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dirty="0" smtClean="0">
                        <a:solidFill>
                          <a:srgbClr val="FF0000"/>
                        </a:solidFill>
                      </a:rPr>
                      <a:t>(</a:t>
                    </a:r>
                    <a:fld id="{11C4DAA5-13BD-493B-A2A7-41891F412721}" type="CELLRANG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dirty="0" smtClean="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4-F640-45BF-9B8A-6BEBECC8F10F}"/>
                </c:ext>
              </c:extLst>
            </c:dLbl>
            <c:dLbl>
              <c:idx val="5"/>
              <c:layout>
                <c:manualLayout>
                  <c:x val="3.380757703225021E-3"/>
                  <c:y val="-0.11518455281043158"/>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318C9F88-89AA-42DB-8E5D-3115746BD853}" type="VALU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sz="1197" b="0" i="0" u="none" strike="noStrike" kern="1200" baseline="0"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dirty="0" smtClean="0">
                        <a:solidFill>
                          <a:srgbClr val="FF0000"/>
                        </a:solidFill>
                      </a:rPr>
                      <a:t>(</a:t>
                    </a:r>
                    <a:fld id="{67236041-0B37-4CAD-A5B6-B90CDA73428D}" type="CELLRANG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dirty="0" smtClean="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F640-45BF-9B8A-6BEBECC8F10F}"/>
                </c:ext>
              </c:extLst>
            </c:dLbl>
            <c:dLbl>
              <c:idx val="6"/>
              <c:layout>
                <c:manualLayout>
                  <c:x val="0"/>
                  <c:y val="-0.10546232852072439"/>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92CDEA65-8EFB-43D3-B6C0-D85CEC368267}" type="VALU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sz="1197" b="0" i="0" u="none" strike="noStrike" kern="1200" baseline="0"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dirty="0" smtClean="0">
                        <a:solidFill>
                          <a:srgbClr val="FF0000"/>
                        </a:solidFill>
                      </a:rPr>
                      <a:t>(</a:t>
                    </a:r>
                    <a:fld id="{88E9A2EA-9F64-4DFD-A91A-54F287FB6A73}" type="CELLRANG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dirty="0" smtClean="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F640-45BF-9B8A-6BEBECC8F10F}"/>
                </c:ext>
              </c:extLst>
            </c:dLbl>
            <c:dLbl>
              <c:idx val="7"/>
              <c:layout>
                <c:manualLayout>
                  <c:x val="-8.2639789194714923E-17"/>
                  <c:y val="-0.10530553045628721"/>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658709BE-6C6D-4AB4-96B0-7CF4A5AD129B}" type="VALU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sz="1197" b="0" i="0" u="none" strike="noStrike" kern="1200" baseline="0"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dirty="0" smtClean="0">
                        <a:solidFill>
                          <a:srgbClr val="FF0000"/>
                        </a:solidFill>
                      </a:rPr>
                      <a:t>(</a:t>
                    </a:r>
                    <a:fld id="{47A00DF5-B33B-4454-AF46-A56B760F80D5}" type="CELLRANG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dirty="0" smtClean="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F640-45BF-9B8A-6BEBECC8F10F}"/>
                </c:ext>
              </c:extLst>
            </c:dLbl>
            <c:dLbl>
              <c:idx val="8"/>
              <c:layout>
                <c:manualLayout>
                  <c:x val="0"/>
                  <c:y val="-7.0450461983664225E-2"/>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5EBB233E-6AEB-4160-9472-AFB3BB40DC1F}" type="VALU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sz="1197" b="0" i="0" u="none" strike="noStrike" kern="1200" baseline="0"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dirty="0" smtClean="0">
                        <a:solidFill>
                          <a:srgbClr val="FF0000"/>
                        </a:solidFill>
                      </a:rPr>
                      <a:t>(</a:t>
                    </a:r>
                    <a:fld id="{A6745550-1064-4401-A6FD-A37D3E648810}" type="CELLRANG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dirty="0" smtClean="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F640-45BF-9B8A-6BEBECC8F10F}"/>
                </c:ext>
              </c:extLst>
            </c:dLbl>
            <c:dLbl>
              <c:idx val="9"/>
              <c:layout>
                <c:manualLayout>
                  <c:x val="0"/>
                  <c:y val="-6.8238914600132677E-2"/>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fld id="{71DAB302-13AA-42A1-A560-5912F32BAE0E}" type="VALUE">
                      <a:rPr lang="en-US" sz="1197" b="0" i="0" u="none" strike="noStrike" kern="1200" baseline="0"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[VALUE]</a:t>
                    </a:fld>
                    <a:endParaRPr lang="en-US" sz="1197" b="0" i="0" u="none" strike="noStrike" kern="1200" baseline="0" dirty="0" smtClean="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r>
                      <a:rPr lang="en-US" dirty="0" smtClean="0">
                        <a:solidFill>
                          <a:srgbClr val="FF0000"/>
                        </a:solidFill>
                      </a:rPr>
                      <a:t>(</a:t>
                    </a:r>
                    <a:fld id="{D92C4FA1-D771-431A-9EF5-29262B22215D}" type="CELLRANGE">
                      <a:rPr lang="en-US" smtClean="0">
                        <a:solidFill>
                          <a:srgbClr val="FF0000"/>
                        </a:solidFill>
                      </a:rPr>
                      <a:pPr marL="0" marR="0" lvl="0" indent="0" algn="ctr" defTabSz="914400" rtl="0" eaLnBrk="1" fontAlgn="auto" latinLnBrk="0" hangingPunct="1">
                        <a:lnSpc>
                          <a:spcPct val="100000"/>
                        </a:lnSpc>
                        <a:spcBef>
                          <a:spcPts val="0"/>
                        </a:spcBef>
                        <a:spcAft>
                          <a:spcPts val="0"/>
                        </a:spcAft>
                        <a:buClrTx/>
                        <a:buSzTx/>
                        <a:buFontTx/>
                        <a:buNone/>
                        <a:tabLst/>
                        <a:defRPr>
                          <a:solidFill>
                            <a:srgbClr val="FF0000"/>
                          </a:solidFill>
                        </a:defRPr>
                      </a:pPr>
                      <a:t>[CELLRANGE]</a:t>
                    </a:fld>
                    <a:r>
                      <a:rPr lang="en-US" dirty="0" smtClean="0">
                        <a:solidFill>
                          <a:srgbClr val="FF0000"/>
                        </a:solidFill>
                      </a:rPr>
                      <a:t>)</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97" b="0" i="0" u="none" strike="noStrike" kern="1200" baseline="0">
                      <a:solidFill>
                        <a:srgbClr val="FF0000"/>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F640-45BF-9B8A-6BEBECC8F10F}"/>
                </c:ext>
              </c:extLst>
            </c:dLbl>
            <c:dLbl>
              <c:idx val="10"/>
              <c:layout>
                <c:manualLayout>
                  <c:x val="-1.6527957838942985E-16"/>
                  <c:y val="-4.1549998486600959E-2"/>
                </c:manualLayout>
              </c:layout>
              <c:tx>
                <c:rich>
                  <a:bodyPr rot="0" spcFirstLastPara="1" vertOverflow="ellipsis" vert="horz" wrap="square" lIns="38100" tIns="19050" rIns="38100" bIns="19050" anchor="ctr" anchorCtr="1">
                    <a:spAutoFit/>
                  </a:bodyPr>
                  <a:lstStyle/>
                  <a:p>
                    <a:pPr>
                      <a:defRPr sz="1197" b="0" i="0" u="none" strike="noStrike" kern="1200" baseline="0">
                        <a:solidFill>
                          <a:srgbClr val="666666"/>
                        </a:solidFill>
                        <a:latin typeface="+mn-lt"/>
                        <a:ea typeface="+mn-ea"/>
                        <a:cs typeface="+mn-cs"/>
                      </a:defRPr>
                    </a:pPr>
                    <a:fld id="{D30A7E67-A5B7-40A2-BCCF-476DB1EFE999}" type="CELLRANGE">
                      <a:rPr lang="en-US">
                        <a:solidFill>
                          <a:srgbClr val="666666"/>
                        </a:solidFill>
                      </a:rPr>
                      <a:pPr>
                        <a:defRPr>
                          <a:solidFill>
                            <a:srgbClr val="666666"/>
                          </a:solidFill>
                        </a:defRPr>
                      </a:pPr>
                      <a:t>[CELLRANGE]</a:t>
                    </a:fld>
                    <a:endParaRPr lang="en-US" baseline="0" dirty="0">
                      <a:solidFill>
                        <a:srgbClr val="666666"/>
                      </a:solidFill>
                    </a:endParaRPr>
                  </a:p>
                  <a:p>
                    <a:pPr>
                      <a:defRPr>
                        <a:solidFill>
                          <a:srgbClr val="666666"/>
                        </a:solidFill>
                      </a:defRPr>
                    </a:pPr>
                    <a:fld id="{0DAD2254-8985-45C4-8E36-76224278FFEE}" type="VALUE">
                      <a:rPr lang="en-US">
                        <a:solidFill>
                          <a:srgbClr val="666666"/>
                        </a:solidFill>
                      </a:rPr>
                      <a:pPr>
                        <a:defRPr>
                          <a:solidFill>
                            <a:srgbClr val="666666"/>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666666"/>
                      </a:solidFill>
                      <a:latin typeface="+mn-lt"/>
                      <a:ea typeface="+mn-ea"/>
                      <a:cs typeface="+mn-cs"/>
                    </a:defRPr>
                  </a:pPr>
                  <a:endParaRPr lang="en-US"/>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F640-45BF-9B8A-6BEBECC8F10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0000"/>
                    </a:solidFill>
                    <a:latin typeface="+mn-lt"/>
                    <a:ea typeface="+mn-ea"/>
                    <a:cs typeface="+mn-cs"/>
                  </a:defRPr>
                </a:pPr>
                <a:endParaRPr lang="en-US"/>
              </a:p>
            </c:txPr>
            <c:dLblPos val="inEnd"/>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0"/>
              </c:ext>
            </c:extLst>
          </c:dLbls>
          <c:cat>
            <c:strRef>
              <c:f>Sheet1!$A$1:$K$1</c:f>
              <c:strCache>
                <c:ptCount val="11"/>
                <c:pt idx="0">
                  <c:v>Vunerable Children</c:v>
                </c:pt>
                <c:pt idx="1">
                  <c:v>Global Fund</c:v>
                </c:pt>
                <c:pt idx="2">
                  <c:v>FP/RH</c:v>
                </c:pt>
                <c:pt idx="3">
                  <c:v>Other</c:v>
                </c:pt>
                <c:pt idx="4">
                  <c:v>Nutrition</c:v>
                </c:pt>
                <c:pt idx="5">
                  <c:v>HIV</c:v>
                </c:pt>
                <c:pt idx="6">
                  <c:v>NTDs</c:v>
                </c:pt>
                <c:pt idx="7">
                  <c:v>MCH</c:v>
                </c:pt>
                <c:pt idx="8">
                  <c:v>TB</c:v>
                </c:pt>
                <c:pt idx="9">
                  <c:v>Malaria</c:v>
                </c:pt>
                <c:pt idx="10">
                  <c:v>Global Health Security</c:v>
                </c:pt>
              </c:strCache>
            </c:strRef>
          </c:cat>
          <c:val>
            <c:numRef>
              <c:f>Sheet1!$A$2:$K$2</c:f>
              <c:numCache>
                <c:formatCode>0%</c:formatCode>
                <c:ptCount val="11"/>
                <c:pt idx="0">
                  <c:v>-1</c:v>
                </c:pt>
                <c:pt idx="1">
                  <c:v>-0.57846153846153847</c:v>
                </c:pt>
                <c:pt idx="2">
                  <c:v>-0.57369763805448115</c:v>
                </c:pt>
                <c:pt idx="3">
                  <c:v>-0.38307076446280991</c:v>
                </c:pt>
                <c:pt idx="4">
                  <c:v>-0.32524666666666668</c:v>
                </c:pt>
                <c:pt idx="5">
                  <c:v>-0.29665192650877797</c:v>
                </c:pt>
                <c:pt idx="6">
                  <c:v>-0.26829268292682928</c:v>
                </c:pt>
                <c:pt idx="7">
                  <c:v>-0.26761555828994704</c:v>
                </c:pt>
                <c:pt idx="8">
                  <c:v>-0.11719894520949319</c:v>
                </c:pt>
                <c:pt idx="9">
                  <c:v>-9.4058206872806832E-2</c:v>
                </c:pt>
                <c:pt idx="10">
                  <c:v>1.9674566497253729E-2</c:v>
                </c:pt>
              </c:numCache>
            </c:numRef>
          </c:val>
          <c:extLst>
            <c:ext xmlns:c15="http://schemas.microsoft.com/office/drawing/2012/chart" uri="{02D57815-91ED-43cb-92C2-25804820EDAC}">
              <c15:datalabelsRange>
                <c15:f>Sheet1!$A$3:$K$3</c15:f>
                <c15:dlblRangeCache>
                  <c:ptCount val="11"/>
                  <c:pt idx="0">
                    <c:v>-$25.0</c:v>
                  </c:pt>
                  <c:pt idx="1">
                    <c:v>-$902.4</c:v>
                  </c:pt>
                  <c:pt idx="2">
                    <c:v>-$348.6</c:v>
                  </c:pt>
                  <c:pt idx="3">
                    <c:v>-$118.7</c:v>
                  </c:pt>
                  <c:pt idx="4">
                    <c:v>-$48.8</c:v>
                  </c:pt>
                  <c:pt idx="5">
                    <c:v>-$1,586.4</c:v>
                  </c:pt>
                  <c:pt idx="6">
                    <c:v>-$27.5</c:v>
                  </c:pt>
                  <c:pt idx="7">
                    <c:v>-$329.3</c:v>
                  </c:pt>
                  <c:pt idx="8">
                    <c:v>-$37.6</c:v>
                  </c:pt>
                  <c:pt idx="9">
                    <c:v>-$94.0</c:v>
                  </c:pt>
                  <c:pt idx="10">
                    <c:v>$10.8</c:v>
                  </c:pt>
                </c15:dlblRangeCache>
              </c15:datalabelsRange>
            </c:ext>
            <c:ext xmlns:c16="http://schemas.microsoft.com/office/drawing/2014/chart" uri="{C3380CC4-5D6E-409C-BE32-E72D297353CC}">
              <c16:uniqueId val="{0000000B-F640-45BF-9B8A-6BEBECC8F10F}"/>
            </c:ext>
          </c:extLst>
        </c:ser>
        <c:dLbls>
          <c:dLblPos val="inEnd"/>
          <c:showLegendKey val="0"/>
          <c:showVal val="1"/>
          <c:showCatName val="0"/>
          <c:showSerName val="0"/>
          <c:showPercent val="0"/>
          <c:showBubbleSize val="0"/>
        </c:dLbls>
        <c:gapWidth val="75"/>
        <c:overlap val="100"/>
        <c:axId val="148196736"/>
        <c:axId val="148315520"/>
      </c:barChart>
      <c:catAx>
        <c:axId val="148196736"/>
        <c:scaling>
          <c:orientation val="minMax"/>
        </c:scaling>
        <c:delete val="0"/>
        <c:axPos val="b"/>
        <c:numFmt formatCode="General" sourceLinked="0"/>
        <c:majorTickMark val="none"/>
        <c:minorTickMark val="none"/>
        <c:tickLblPos val="none"/>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8315520"/>
        <c:crosses val="autoZero"/>
        <c:auto val="1"/>
        <c:lblAlgn val="ctr"/>
        <c:lblOffset val="100"/>
        <c:noMultiLvlLbl val="0"/>
      </c:catAx>
      <c:valAx>
        <c:axId val="148315520"/>
        <c:scaling>
          <c:orientation val="minMax"/>
        </c:scaling>
        <c:delete val="1"/>
        <c:axPos val="l"/>
        <c:numFmt formatCode="0%" sourceLinked="1"/>
        <c:majorTickMark val="none"/>
        <c:minorTickMark val="none"/>
        <c:tickLblPos val="nextTo"/>
        <c:crossAx val="148196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0.00599</cdr:x>
      <cdr:y>0.23112</cdr:y>
    </cdr:from>
    <cdr:to>
      <cdr:x>0.08713</cdr:x>
      <cdr:y>0.45798</cdr:y>
    </cdr:to>
    <cdr:sp macro="" textlink="">
      <cdr:nvSpPr>
        <cdr:cNvPr id="2" name="TextBox 1"/>
        <cdr:cNvSpPr txBox="1"/>
      </cdr:nvSpPr>
      <cdr:spPr>
        <a:xfrm xmlns:a="http://schemas.openxmlformats.org/drawingml/2006/main">
          <a:off x="67544" y="93156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100" dirty="0" smtClean="0">
              <a:solidFill>
                <a:srgbClr val="666666"/>
              </a:solidFill>
            </a:rPr>
            <a:t>Vulnerable</a:t>
          </a:r>
        </a:p>
        <a:p xmlns:a="http://schemas.openxmlformats.org/drawingml/2006/main">
          <a:pPr algn="ctr"/>
          <a:r>
            <a:rPr lang="en-US" dirty="0" smtClean="0">
              <a:solidFill>
                <a:srgbClr val="666666"/>
              </a:solidFill>
            </a:rPr>
            <a:t>Children</a:t>
          </a:r>
          <a:endParaRPr lang="en-US" sz="1100" dirty="0">
            <a:solidFill>
              <a:srgbClr val="666666"/>
            </a:solidFill>
          </a:endParaRPr>
        </a:p>
      </cdr:txBody>
    </cdr:sp>
  </cdr:relSizeAnchor>
  <cdr:relSizeAnchor xmlns:cdr="http://schemas.openxmlformats.org/drawingml/2006/chartDrawing">
    <cdr:from>
      <cdr:x>0.09151</cdr:x>
      <cdr:y>0.27179</cdr:y>
    </cdr:from>
    <cdr:to>
      <cdr:x>0.17265</cdr:x>
      <cdr:y>0.49865</cdr:y>
    </cdr:to>
    <cdr:sp macro="" textlink="">
      <cdr:nvSpPr>
        <cdr:cNvPr id="3" name="TextBox 1"/>
        <cdr:cNvSpPr txBox="1"/>
      </cdr:nvSpPr>
      <cdr:spPr>
        <a:xfrm xmlns:a="http://schemas.openxmlformats.org/drawingml/2006/main">
          <a:off x="1031271" y="1095491"/>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dirty="0" smtClean="0">
              <a:solidFill>
                <a:srgbClr val="666666"/>
              </a:solidFill>
            </a:rPr>
            <a:t>Global Fund</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3/27/2020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3/27/2020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3494" y="3140293"/>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2307154" y="23309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8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5270A08D-6738-C147-B49E-C6DD50DAF28F}"/>
              </a:ext>
            </a:extLst>
          </p:cNvPr>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5" name="Text Placeholder 2">
            <a:extLst>
              <a:ext uri="{FF2B5EF4-FFF2-40B4-BE49-F238E27FC236}">
                <a16:creationId xmlns:a16="http://schemas.microsoft.com/office/drawing/2014/main" id="{8ABC86AB-6687-354B-8700-0C280FC97041}"/>
              </a:ext>
            </a:extLst>
          </p:cNvPr>
          <p:cNvSpPr>
            <a:spLocks noGrp="1"/>
          </p:cNvSpPr>
          <p:nvPr>
            <p:ph idx="1"/>
          </p:nvPr>
        </p:nvSpPr>
        <p:spPr>
          <a:xfrm>
            <a:off x="464815" y="1908674"/>
            <a:ext cx="11268398" cy="4091016"/>
          </a:xfrm>
          <a:prstGeom prst="rect">
            <a:avLst/>
          </a:prstGeom>
        </p:spPr>
        <p:txBody>
          <a:bodyPr vert="horz" lIns="91440" tIns="45720" rIns="91440" bIns="45720" rtlCol="0" anchor="t">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956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45525" y="1680183"/>
            <a:ext cx="10360502" cy="1470025"/>
          </a:xfrm>
        </p:spPr>
        <p:txBody>
          <a:bodyPr>
            <a:noAutofit/>
          </a:bodyPr>
          <a:lstStyle>
            <a:lvl1pPr>
              <a:defRPr>
                <a:solidFill>
                  <a:srgbClr val="FFFFFF"/>
                </a:solidFill>
              </a:defRPr>
            </a:lvl1pPr>
          </a:lstStyle>
          <a:p>
            <a:r>
              <a:rPr lang="en-US" dirty="0"/>
              <a:t>Click to edit </a:t>
            </a:r>
            <a:r>
              <a:rPr lang="en-US" dirty="0" smtClean="0"/>
              <a:t>Divider </a:t>
            </a:r>
            <a:r>
              <a:rPr lang="en-US" dirty="0"/>
              <a:t>title style</a:t>
            </a:r>
          </a:p>
        </p:txBody>
      </p:sp>
      <p:sp>
        <p:nvSpPr>
          <p:cNvPr id="3" name="Subtitle 2"/>
          <p:cNvSpPr>
            <a:spLocks noGrp="1"/>
          </p:cNvSpPr>
          <p:nvPr>
            <p:ph type="subTitle" idx="1"/>
          </p:nvPr>
        </p:nvSpPr>
        <p:spPr>
          <a:xfrm>
            <a:off x="845525" y="2536153"/>
            <a:ext cx="10271125" cy="1752600"/>
          </a:xfrm>
          <a:prstGeom prst="rect">
            <a:avLst/>
          </a:prstGeo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5771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no Figur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6246" y="1915633"/>
            <a:ext cx="11266967" cy="3481966"/>
          </a:xfrm>
          <a:prstGeom prst="rect">
            <a:avLst/>
          </a:prstGeom>
        </p:spPr>
        <p:txBody>
          <a:bodyPr/>
          <a:lstStyle>
            <a:lvl1pPr marL="445770" indent="-285750">
              <a:spcBef>
                <a:spcPts val="0"/>
              </a:spcBef>
              <a:spcAft>
                <a:spcPts val="600"/>
              </a:spcAft>
              <a:buFont typeface="Arial" panose="020B0604020202020204" pitchFamily="34" charset="0"/>
              <a:buChar char="•"/>
              <a:defRPr baseline="0">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6246" y="6067136"/>
            <a:ext cx="10295514"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6" name="Title Placeholder 1">
            <a:extLst>
              <a:ext uri="{FF2B5EF4-FFF2-40B4-BE49-F238E27FC236}">
                <a16:creationId xmlns:a16="http://schemas.microsoft.com/office/drawing/2014/main" id="{E0C57E2F-108D-BC45-BF44-2F6C065BC1E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353508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4849"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70142" y="6067136"/>
            <a:ext cx="10291618" cy="598311"/>
          </a:xfrm>
          <a:prstGeom prst="rect">
            <a:avLst/>
          </a:prstGeom>
        </p:spPr>
        <p:txBody>
          <a:bodyPr/>
          <a:lstStyle>
            <a:lvl1pPr marL="0" indent="0">
              <a:buNone/>
              <a:defRPr sz="1200" baseline="0">
                <a:solidFill>
                  <a:schemeClr val="tx1"/>
                </a:solidFill>
              </a:defRPr>
            </a:lvl1pPr>
          </a:lstStyle>
          <a:p>
            <a:pPr lvl="0"/>
            <a:r>
              <a:rPr lang="en-US" dirty="0"/>
              <a:t>Insert Source</a:t>
            </a:r>
          </a:p>
        </p:txBody>
      </p:sp>
      <p:sp>
        <p:nvSpPr>
          <p:cNvPr id="7" name="Title Placeholder 1">
            <a:extLst>
              <a:ext uri="{FF2B5EF4-FFF2-40B4-BE49-F238E27FC236}">
                <a16:creationId xmlns:a16="http://schemas.microsoft.com/office/drawing/2014/main" id="{0E776E84-F54F-3445-8517-0E7B66C3BA9B}"/>
              </a:ext>
            </a:extLst>
          </p:cNvPr>
          <p:cNvSpPr>
            <a:spLocks noGrp="1"/>
          </p:cNvSpPr>
          <p:nvPr>
            <p:ph type="title"/>
          </p:nvPr>
        </p:nvSpPr>
        <p:spPr>
          <a:xfrm>
            <a:off x="468314" y="586267"/>
            <a:ext cx="11264900" cy="861533"/>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8" name="Content Placeholder 2"/>
          <p:cNvSpPr>
            <a:spLocks noGrp="1"/>
          </p:cNvSpPr>
          <p:nvPr>
            <p:ph sz="half" idx="11" hasCustomPrompt="1"/>
          </p:nvPr>
        </p:nvSpPr>
        <p:spPr>
          <a:xfrm>
            <a:off x="6100764" y="1914246"/>
            <a:ext cx="5102052" cy="4010377"/>
          </a:xfrm>
          <a:prstGeom prst="rect">
            <a:avLst/>
          </a:prstGeom>
        </p:spPr>
        <p:txBody>
          <a:bodyPr/>
          <a:lstStyle>
            <a:lvl1pPr marL="342900" indent="-182880">
              <a:spcBef>
                <a:spcPts val="0"/>
              </a:spcBef>
              <a:spcAft>
                <a:spcPts val="600"/>
              </a:spcAft>
              <a:buFont typeface="Arial"/>
              <a:buChar char="•"/>
              <a:defRPr sz="2800">
                <a:solidFill>
                  <a:schemeClr val="tx1"/>
                </a:solidFill>
              </a:defRPr>
            </a:lvl1pPr>
            <a:lvl2pPr marL="742950" indent="-182880">
              <a:spcBef>
                <a:spcPts val="0"/>
              </a:spcBef>
              <a:spcAft>
                <a:spcPts val="600"/>
              </a:spcAft>
              <a:buFont typeface="Arial" panose="020B0604020202020204" pitchFamily="34" charset="0"/>
              <a:buChar char="‒"/>
              <a:defRPr sz="2400">
                <a:solidFill>
                  <a:schemeClr val="tx1"/>
                </a:solidFill>
              </a:defRPr>
            </a:lvl2pPr>
            <a:lvl3pPr marL="1143000" indent="-182880">
              <a:spcBef>
                <a:spcPts val="0"/>
              </a:spcBef>
              <a:spcAft>
                <a:spcPts val="600"/>
              </a:spcAft>
              <a:buFont typeface="Arial"/>
              <a:buChar char="•"/>
              <a:defRPr sz="2000">
                <a:solidFill>
                  <a:schemeClr val="tx1"/>
                </a:solidFill>
              </a:defRPr>
            </a:lvl3pPr>
            <a:lvl4pPr marL="1600200" indent="-182880">
              <a:spcBef>
                <a:spcPts val="0"/>
              </a:spcBef>
              <a:spcAft>
                <a:spcPts val="600"/>
              </a:spcAft>
              <a:buFont typeface="Arial" panose="020B0604020202020204" pitchFamily="34" charset="0"/>
              <a:buChar char="‒"/>
              <a:defRPr sz="1800">
                <a:solidFill>
                  <a:schemeClr val="tx1"/>
                </a:solidFill>
              </a:defRPr>
            </a:lvl4pPr>
            <a:lvl5pPr marL="2057400" indent="-182880">
              <a:spcBef>
                <a:spcPts val="0"/>
              </a:spcBef>
              <a:spcAft>
                <a:spcPts val="600"/>
              </a:spcAft>
              <a:buFont typeface="Arial"/>
              <a:buChar cha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249906374"/>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41" y="1912979"/>
            <a:ext cx="11269371" cy="3824866"/>
          </a:xfrm>
          <a:prstGeom prst="rect">
            <a:avLst/>
          </a:prstGeom>
        </p:spPr>
        <p:txBody>
          <a:bodyPr/>
          <a:lstStyle>
            <a:lvl1pPr marL="160020" indent="0">
              <a:spcBef>
                <a:spcPts val="0"/>
              </a:spcBef>
              <a:spcAft>
                <a:spcPts val="600"/>
              </a:spcAft>
              <a:buFont typeface="Arial"/>
              <a:buNone/>
              <a:defRPr>
                <a:solidFill>
                  <a:schemeClr val="tx1"/>
                </a:solidFill>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
        <p:nvSpPr>
          <p:cNvPr id="9" name="Slide Number Placeholder 3">
            <a:extLst>
              <a:ext uri="{FF2B5EF4-FFF2-40B4-BE49-F238E27FC236}">
                <a16:creationId xmlns:a16="http://schemas.microsoft.com/office/drawing/2014/main" id="{DFC016A1-2979-EC4D-A307-EA0832051FBD}"/>
              </a:ext>
            </a:extLst>
          </p:cNvPr>
          <p:cNvSpPr>
            <a:spLocks noGrp="1"/>
          </p:cNvSpPr>
          <p:nvPr>
            <p:ph type="sldNum" sz="quarter" idx="4"/>
          </p:nvPr>
        </p:nvSpPr>
        <p:spPr>
          <a:xfrm>
            <a:off x="468313" y="131041"/>
            <a:ext cx="2844059" cy="365125"/>
          </a:xfrm>
          <a:prstGeom prst="rect">
            <a:avLst/>
          </a:prstGeom>
        </p:spPr>
        <p:txBody>
          <a:bodyPr/>
          <a:lstStyle>
            <a:lvl1pPr algn="l">
              <a:defRPr sz="1400">
                <a:solidFill>
                  <a:schemeClr val="tx1"/>
                </a:solidFill>
              </a:defRPr>
            </a:lvl1pPr>
          </a:lstStyle>
          <a:p>
            <a:r>
              <a:rPr lang="en-US" dirty="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24990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3841" y="1904999"/>
            <a:ext cx="11269371" cy="4024867"/>
          </a:xfrm>
          <a:prstGeom prst="rect">
            <a:avLst/>
          </a:prstGeom>
        </p:spPr>
        <p:txBody>
          <a:bodyPr/>
          <a:lstStyle>
            <a:lvl1pPr marL="445770" indent="-285750">
              <a:spcBef>
                <a:spcPts val="0"/>
              </a:spcBef>
              <a:spcAft>
                <a:spcPts val="600"/>
              </a:spcAft>
              <a:buFont typeface="Arial" panose="020B0604020202020204" pitchFamily="34" charset="0"/>
              <a:buChar char="•"/>
              <a:defRPr>
                <a:solidFill>
                  <a:schemeClr val="tx1"/>
                </a:solidFill>
              </a:defRPr>
            </a:lvl1pPr>
            <a:lvl2pPr marL="742950" indent="-182880">
              <a:spcBef>
                <a:spcPts val="0"/>
              </a:spcBef>
              <a:spcAft>
                <a:spcPts val="600"/>
              </a:spcAft>
              <a:buFont typeface="Arial" panose="020B0604020202020204" pitchFamily="34" charset="0"/>
              <a:buChar char="‒"/>
              <a:defRPr>
                <a:solidFill>
                  <a:schemeClr val="tx1"/>
                </a:solidFill>
              </a:defRPr>
            </a:lvl2pPr>
            <a:lvl3pPr marL="1143000" indent="-182880">
              <a:spcBef>
                <a:spcPts val="0"/>
              </a:spcBef>
              <a:spcAft>
                <a:spcPts val="600"/>
              </a:spcAft>
              <a:buFont typeface="Arial"/>
              <a:buChar char="•"/>
              <a:defRPr>
                <a:solidFill>
                  <a:schemeClr val="tx1"/>
                </a:solidFill>
              </a:defRPr>
            </a:lvl3pPr>
            <a:lvl4pPr marL="1600200" indent="-182880">
              <a:spcBef>
                <a:spcPts val="0"/>
              </a:spcBef>
              <a:spcAft>
                <a:spcPts val="600"/>
              </a:spcAft>
              <a:buFont typeface="Arial" panose="020B0604020202020204" pitchFamily="34" charset="0"/>
              <a:buChar char="‒"/>
              <a:defRPr>
                <a:solidFill>
                  <a:schemeClr val="tx1"/>
                </a:solidFill>
              </a:defRPr>
            </a:lvl4pPr>
            <a:lvl5pPr marL="2057400" indent="-182880">
              <a:spcBef>
                <a:spcPts val="0"/>
              </a:spcBef>
              <a:spcAft>
                <a:spcPts val="600"/>
              </a:spcAft>
              <a:buFont typeface="Arial"/>
              <a:buChar char="•"/>
              <a:defRPr/>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Text Placeholder 4"/>
          <p:cNvSpPr>
            <a:spLocks noGrp="1"/>
          </p:cNvSpPr>
          <p:nvPr>
            <p:ph type="body" sz="quarter" idx="10" hasCustomPrompt="1"/>
          </p:nvPr>
        </p:nvSpPr>
        <p:spPr>
          <a:xfrm>
            <a:off x="468312" y="6068533"/>
            <a:ext cx="10240087" cy="686761"/>
          </a:xfrm>
          <a:prstGeom prst="rect">
            <a:avLst/>
          </a:prstGeom>
        </p:spPr>
        <p:txBody>
          <a:bodyPr anchor="b"/>
          <a:lstStyle>
            <a:lvl1pPr marL="0" indent="0">
              <a:buNone/>
              <a:defRPr sz="1200">
                <a:solidFill>
                  <a:schemeClr val="tx1"/>
                </a:solidFill>
              </a:defRPr>
            </a:lvl1pPr>
          </a:lstStyle>
          <a:p>
            <a:pPr lvl="0"/>
            <a:r>
              <a:rPr lang="en-US" dirty="0"/>
              <a:t>Insert Source Here</a:t>
            </a:r>
          </a:p>
        </p:txBody>
      </p:sp>
      <p:sp>
        <p:nvSpPr>
          <p:cNvPr id="8" name="Title Placeholder 1">
            <a:extLst>
              <a:ext uri="{FF2B5EF4-FFF2-40B4-BE49-F238E27FC236}">
                <a16:creationId xmlns:a16="http://schemas.microsoft.com/office/drawing/2014/main" id="{FB4E8EC0-9E51-1B4B-8B5B-6438FF732335}"/>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6798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68314" y="1586467"/>
            <a:ext cx="5486400"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Text Placeholder 5"/>
          <p:cNvSpPr>
            <a:spLocks noGrp="1"/>
          </p:cNvSpPr>
          <p:nvPr>
            <p:ph type="body" sz="quarter" idx="10" hasCustomPrompt="1"/>
          </p:nvPr>
        </p:nvSpPr>
        <p:spPr>
          <a:xfrm>
            <a:off x="468313" y="6068533"/>
            <a:ext cx="10293447" cy="598311"/>
          </a:xfrm>
          <a:prstGeom prst="rect">
            <a:avLst/>
          </a:prstGeom>
        </p:spPr>
        <p:txBody>
          <a:bodyPr anchor="b"/>
          <a:lstStyle>
            <a:lvl1pPr marL="0" indent="0">
              <a:buNone/>
              <a:defRPr sz="1200" baseline="0">
                <a:solidFill>
                  <a:srgbClr val="393D40"/>
                </a:solidFill>
              </a:defRPr>
            </a:lvl1pPr>
          </a:lstStyle>
          <a:p>
            <a:pPr lvl="0"/>
            <a:r>
              <a:rPr lang="en-US" dirty="0"/>
              <a:t>Insert Source</a:t>
            </a:r>
          </a:p>
        </p:txBody>
      </p:sp>
      <p:sp>
        <p:nvSpPr>
          <p:cNvPr id="9" name="Title Placeholder 1">
            <a:extLst>
              <a:ext uri="{FF2B5EF4-FFF2-40B4-BE49-F238E27FC236}">
                <a16:creationId xmlns:a16="http://schemas.microsoft.com/office/drawing/2014/main" id="{9D663ECE-2525-9049-A44C-56EA831A5443}"/>
              </a:ext>
            </a:extLst>
          </p:cNvPr>
          <p:cNvSpPr>
            <a:spLocks noGrp="1"/>
          </p:cNvSpPr>
          <p:nvPr>
            <p:ph type="title"/>
          </p:nvPr>
        </p:nvSpPr>
        <p:spPr>
          <a:xfrm>
            <a:off x="468314" y="587665"/>
            <a:ext cx="11264900" cy="860136"/>
          </a:xfrm>
          <a:prstGeom prst="rect">
            <a:avLst/>
          </a:prstGeom>
        </p:spPr>
        <p:txBody>
          <a:bodyPr vert="horz" lIns="91440" tIns="45720" rIns="91440" bIns="45720" rtlCol="0" anchor="t">
            <a:noAutofit/>
          </a:bodyPr>
          <a:lstStyle/>
          <a:p>
            <a:r>
              <a:rPr lang="en-US" dirty="0"/>
              <a:t>Click to edit Master title style</a:t>
            </a:r>
          </a:p>
        </p:txBody>
      </p:sp>
      <p:sp>
        <p:nvSpPr>
          <p:cNvPr id="7" name="Content Placeholder 2"/>
          <p:cNvSpPr>
            <a:spLocks noGrp="1"/>
          </p:cNvSpPr>
          <p:nvPr>
            <p:ph sz="half" idx="11" hasCustomPrompt="1"/>
          </p:nvPr>
        </p:nvSpPr>
        <p:spPr>
          <a:xfrm>
            <a:off x="6107113" y="1562100"/>
            <a:ext cx="5626099" cy="4343400"/>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panose="020B0604020202020204" pitchFamily="34" charset="0"/>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panose="020B0604020202020204" pitchFamily="34" charset="0"/>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Tree>
    <p:extLst>
      <p:ext uri="{BB962C8B-B14F-4D97-AF65-F5344CB8AC3E}">
        <p14:creationId xmlns:p14="http://schemas.microsoft.com/office/powerpoint/2010/main" val="3148897601"/>
      </p:ext>
    </p:extLst>
  </p:cSld>
  <p:clrMapOvr>
    <a:masterClrMapping/>
  </p:clrMapOvr>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390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7" name="Picture 6" descr="KFF_Full_Logo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09099" y="5295540"/>
            <a:ext cx="1184364" cy="786320"/>
          </a:xfrm>
          <a:prstGeom prst="rect">
            <a:avLst/>
          </a:prstGeom>
        </p:spPr>
      </p:pic>
      <p:pic>
        <p:nvPicPr>
          <p:cNvPr id="13" name="Picture 12" descr="KFF_Tagline_K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2" name="Title Placeholder 1"/>
          <p:cNvSpPr>
            <a:spLocks noGrp="1"/>
          </p:cNvSpPr>
          <p:nvPr>
            <p:ph type="title"/>
          </p:nvPr>
        </p:nvSpPr>
        <p:spPr>
          <a:xfrm>
            <a:off x="845605" y="1695882"/>
            <a:ext cx="8397439" cy="844213"/>
          </a:xfrm>
          <a:prstGeom prst="rect">
            <a:avLst/>
          </a:prstGeom>
        </p:spPr>
        <p:txBody>
          <a:bodyPr vert="horz" lIns="91440" tIns="45720" rIns="91440" bIns="45720" rtlCol="0" anchor="t">
            <a:noAutofit/>
          </a:bodyPr>
          <a:lstStyle/>
          <a:p>
            <a:r>
              <a:rPr lang="en-US" dirty="0"/>
              <a:t>Click to edit </a:t>
            </a:r>
            <a:r>
              <a:rPr lang="en-US" dirty="0" smtClean="0"/>
              <a:t>Divider </a:t>
            </a:r>
            <a:r>
              <a:rPr lang="en-US" dirty="0"/>
              <a:t>title style</a:t>
            </a:r>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0" y="0"/>
            <a:ext cx="102812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27" userDrawn="1">
          <p15:clr>
            <a:srgbClr val="F26B43"/>
          </p15:clr>
        </p15:guide>
        <p15:guide id="2" orient="horz" pos="160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247" y="586267"/>
            <a:ext cx="11266966" cy="861533"/>
          </a:xfrm>
          <a:prstGeom prst="rect">
            <a:avLst/>
          </a:prstGeom>
        </p:spPr>
        <p:txBody>
          <a:bodyPr vert="horz" lIns="91440" tIns="45720" rIns="91440" bIns="45720" rtlCol="0" anchor="t">
            <a:noAutofit/>
          </a:bodyPr>
          <a:lstStyle/>
          <a:p>
            <a:r>
              <a:rPr lang="en-US" dirty="0"/>
              <a:t>Click to edit Master title style</a:t>
            </a:r>
          </a:p>
        </p:txBody>
      </p:sp>
      <p:pic>
        <p:nvPicPr>
          <p:cNvPr id="3" name="Picture 2"/>
          <p:cNvPicPr>
            <a:picLocks noChangeAspect="1"/>
          </p:cNvPicPr>
          <p:nvPr userDrawn="1"/>
        </p:nvPicPr>
        <p:blipFill>
          <a:blip r:embed="rId6"/>
          <a:stretch>
            <a:fillRect/>
          </a:stretch>
        </p:blipFill>
        <p:spPr>
          <a:xfrm>
            <a:off x="10905671" y="6072289"/>
            <a:ext cx="831361" cy="551795"/>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83" r:id="rId4"/>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816" userDrawn="1">
          <p15:clr>
            <a:srgbClr val="F26B43"/>
          </p15:clr>
        </p15:guide>
        <p15:guide id="2" pos="287" userDrawn="1">
          <p15:clr>
            <a:srgbClr val="F26B43"/>
          </p15:clr>
        </p15:guide>
        <p15:guide id="3" pos="7391" userDrawn="1">
          <p15:clr>
            <a:srgbClr val="F26B43"/>
          </p15:clr>
        </p15:guide>
        <p15:guide id="4" orient="horz" pos="984" userDrawn="1">
          <p15:clr>
            <a:srgbClr val="F26B43"/>
          </p15:clr>
        </p15:guide>
        <p15:guide id="5" orient="horz" pos="360" userDrawn="1">
          <p15:clr>
            <a:srgbClr val="F26B43"/>
          </p15:clr>
        </p15:guide>
        <p15:guide id="6" orient="horz" pos="120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4" y="587664"/>
            <a:ext cx="11264900" cy="974435"/>
          </a:xfrm>
          <a:prstGeom prst="rect">
            <a:avLst/>
          </a:prstGeom>
        </p:spPr>
        <p:txBody>
          <a:bodyPr vert="horz" lIns="91440" tIns="45720" rIns="91440" bIns="45720" rtlCol="0" anchor="t">
            <a:noAutofit/>
          </a:bodyPr>
          <a:lstStyle/>
          <a:p>
            <a:r>
              <a:rPr lang="en-US" dirty="0"/>
              <a:t>Click to edit Master title style</a:t>
            </a:r>
          </a:p>
        </p:txBody>
      </p:sp>
      <p:pic>
        <p:nvPicPr>
          <p:cNvPr id="15" name="Picture 14">
            <a:extLst>
              <a:ext uri="{FF2B5EF4-FFF2-40B4-BE49-F238E27FC236}">
                <a16:creationId xmlns:a16="http://schemas.microsoft.com/office/drawing/2014/main" id="{AD0A1D8B-E64A-4D45-A49A-72A56E14E833}"/>
              </a:ext>
            </a:extLst>
          </p:cNvPr>
          <p:cNvPicPr>
            <a:picLocks noChangeAspect="1"/>
          </p:cNvPicPr>
          <p:nvPr userDrawn="1"/>
        </p:nvPicPr>
        <p:blipFill>
          <a:blip r:embed="rId5"/>
          <a:stretch>
            <a:fillRect/>
          </a:stretch>
        </p:blipFill>
        <p:spPr>
          <a:xfrm>
            <a:off x="10905671" y="6072289"/>
            <a:ext cx="831361" cy="551795"/>
          </a:xfrm>
          <a:prstGeom prst="rect">
            <a:avLst/>
          </a:prstGeom>
        </p:spPr>
      </p:pic>
      <p:sp>
        <p:nvSpPr>
          <p:cNvPr id="3" name="Rectangle 2"/>
          <p:cNvSpPr/>
          <p:nvPr userDrawn="1"/>
        </p:nvSpPr>
        <p:spPr>
          <a:xfrm>
            <a:off x="468314" y="203102"/>
            <a:ext cx="4708732" cy="3161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1400" dirty="0" smtClean="0">
                <a:solidFill>
                  <a:schemeClr val="tx1"/>
                </a:solidFill>
                <a:effectLst/>
              </a:rPr>
              <a:t>Figure </a:t>
            </a:r>
            <a:fld id="{0A525C9C-33A6-4D3C-B3CA-626642866690}" type="slidenum">
              <a:rPr lang="en-US" sz="1400" smtClean="0">
                <a:solidFill>
                  <a:schemeClr val="tx1"/>
                </a:solidFill>
                <a:effectLst/>
              </a:rPr>
              <a:t>‹#›</a:t>
            </a:fld>
            <a:endParaRPr lang="en-US" sz="1400" dirty="0">
              <a:solidFill>
                <a:schemeClr val="tx1"/>
              </a:solidFill>
              <a:effectLst/>
            </a:endParaRPr>
          </a:p>
        </p:txBody>
      </p:sp>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84" userDrawn="1">
          <p15:clr>
            <a:srgbClr val="F26B43"/>
          </p15:clr>
        </p15:guide>
        <p15:guide id="2" pos="287" userDrawn="1">
          <p15:clr>
            <a:srgbClr val="F26B43"/>
          </p15:clr>
        </p15:guide>
        <p15:guide id="3" orient="horz" pos="3816" userDrawn="1">
          <p15:clr>
            <a:srgbClr val="F26B43"/>
          </p15:clr>
        </p15:guide>
        <p15:guide id="4" pos="7391" userDrawn="1">
          <p15:clr>
            <a:srgbClr val="F26B43"/>
          </p15:clr>
        </p15:guide>
        <p15:guide id="5" orient="horz" pos="360" userDrawn="1">
          <p15:clr>
            <a:srgbClr val="F26B43"/>
          </p15:clr>
        </p15:guide>
        <p15:guide id="6" orient="horz" pos="312" userDrawn="1">
          <p15:clr>
            <a:srgbClr val="F26B43"/>
          </p15:clr>
        </p15:guide>
        <p15:guide id="7" orient="horz" pos="1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64815" y="582133"/>
            <a:ext cx="11268398" cy="865667"/>
          </a:xfrm>
          <a:prstGeom prst="rect">
            <a:avLst/>
          </a:prstGeom>
        </p:spPr>
        <p:txBody>
          <a:bodyPr vert="horz" lIns="91440" tIns="45720" rIns="91440" bIns="45720" rtlCol="0" anchor="t">
            <a:noAutofit/>
          </a:bodyPr>
          <a:lstStyle/>
          <a:p>
            <a:r>
              <a:rPr lang="en-US" dirty="0"/>
              <a:t>Click to edit Master title style</a:t>
            </a:r>
          </a:p>
        </p:txBody>
      </p:sp>
      <p:sp>
        <p:nvSpPr>
          <p:cNvPr id="9" name="Text Placeholder 2"/>
          <p:cNvSpPr>
            <a:spLocks noGrp="1"/>
          </p:cNvSpPr>
          <p:nvPr>
            <p:ph type="body" idx="1"/>
          </p:nvPr>
        </p:nvSpPr>
        <p:spPr>
          <a:xfrm>
            <a:off x="464815" y="1908673"/>
            <a:ext cx="11268398" cy="4091016"/>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 userDrawn="1">
          <p15:clr>
            <a:srgbClr val="F26B43"/>
          </p15:clr>
        </p15:guide>
        <p15:guide id="2" pos="7391" userDrawn="1">
          <p15:clr>
            <a:srgbClr val="F26B43"/>
          </p15:clr>
        </p15:guide>
        <p15:guide id="3" orient="horz" pos="984" userDrawn="1">
          <p15:clr>
            <a:srgbClr val="F26B43"/>
          </p15:clr>
        </p15:guide>
        <p15:guide id="4" orient="horz" pos="360" userDrawn="1">
          <p15:clr>
            <a:srgbClr val="F26B43"/>
          </p15:clr>
        </p15:guide>
        <p15:guide id="5" orient="horz" pos="3816" userDrawn="1">
          <p15:clr>
            <a:srgbClr val="F26B43"/>
          </p15:clr>
        </p15:guide>
        <p15:guide id="6" orient="horz" pos="12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sz="650" dirty="0"/>
              <a:t>NOTES: Represents total known funding (base and supplemental) provided through the State Department, USAID, CDC, NIH, and DoD. </a:t>
            </a:r>
            <a:r>
              <a:rPr lang="en-US" sz="650" dirty="0" smtClean="0"/>
              <a:t>FY20 </a:t>
            </a:r>
            <a:r>
              <a:rPr lang="en-US" sz="650" dirty="0"/>
              <a:t>is based on funding provided in the “Consolidated Appropriations Act, </a:t>
            </a:r>
            <a:r>
              <a:rPr lang="en-US" sz="650" dirty="0" smtClean="0"/>
              <a:t>2020” </a:t>
            </a:r>
            <a:r>
              <a:rPr lang="en-US" sz="650" dirty="0"/>
              <a:t>(P.L. </a:t>
            </a:r>
            <a:r>
              <a:rPr lang="en-US" sz="650" dirty="0" smtClean="0"/>
              <a:t>116-94) </a:t>
            </a:r>
            <a:r>
              <a:rPr lang="en-US" sz="650" dirty="0"/>
              <a:t>and is a preliminary estimate. HIV includes funding through State/OGAC, USAID, CDC, NIH, and DoD. Malaria includes funding through USAID, CDC, NIH, and DoD. TB, Nutrition, NTDs, and Vulnerable Children include funding through USAID. MCH includes funding through USAID and CDC as well as contributions to UNICEF. FP/RH includes funding through USAID as well as contributions to UNFPA. Global Health Security includes funding through USAID, CDC, and DoD, as well as emergency Ebola and Zika funding. “Other” includes funding through USAID, CDC, and NIH as well as contributions to WHO and PAHO and the Emergency Reserve Fund. Some global health funding is not yet known for </a:t>
            </a:r>
            <a:r>
              <a:rPr lang="en-US" sz="650" dirty="0" smtClean="0"/>
              <a:t>FY20 </a:t>
            </a:r>
            <a:r>
              <a:rPr lang="en-US" sz="650" dirty="0"/>
              <a:t>and </a:t>
            </a:r>
            <a:r>
              <a:rPr lang="en-US" sz="650" dirty="0" smtClean="0"/>
              <a:t>the FY21 request (</a:t>
            </a:r>
            <a:r>
              <a:rPr lang="en-US" sz="650" dirty="0"/>
              <a:t>e.g. CDC funding for malaria) and is estimated based on prior year levels.</a:t>
            </a:r>
          </a:p>
          <a:p>
            <a:r>
              <a:rPr lang="en-US" sz="650" dirty="0"/>
              <a:t>SOURCE: </a:t>
            </a:r>
            <a:r>
              <a:rPr lang="en-US" sz="650" dirty="0" smtClean="0"/>
              <a:t>KFF analysis </a:t>
            </a:r>
            <a:r>
              <a:rPr lang="en-US" sz="650" dirty="0"/>
              <a:t>of data from the Office of Management and Budget, Agency Congressional Budget Justifications, Congressional Appropriations Bills, and U.S. Foreign Assistance Dashboard [website], available at: www.foreignassistance.gov.</a:t>
            </a:r>
          </a:p>
          <a:p>
            <a:endParaRPr lang="en-US" sz="650" dirty="0"/>
          </a:p>
        </p:txBody>
      </p:sp>
      <p:sp>
        <p:nvSpPr>
          <p:cNvPr id="7" name="Title 6"/>
          <p:cNvSpPr>
            <a:spLocks noGrp="1"/>
          </p:cNvSpPr>
          <p:nvPr>
            <p:ph type="title"/>
          </p:nvPr>
        </p:nvSpPr>
        <p:spPr/>
        <p:txBody>
          <a:bodyPr/>
          <a:lstStyle/>
          <a:p>
            <a:r>
              <a:rPr lang="en-US" dirty="0"/>
              <a:t>U.S. Global Health Funding, Percent Change by Sector, </a:t>
            </a:r>
            <a:r>
              <a:rPr lang="en-US" dirty="0" smtClean="0"/>
              <a:t/>
            </a:r>
            <a:br>
              <a:rPr lang="en-US" dirty="0" smtClean="0"/>
            </a:br>
            <a:r>
              <a:rPr lang="en-US" dirty="0" smtClean="0"/>
              <a:t>FY 2020 </a:t>
            </a:r>
            <a:r>
              <a:rPr lang="en-US" dirty="0"/>
              <a:t>– FY </a:t>
            </a:r>
            <a:r>
              <a:rPr lang="en-US" dirty="0" smtClean="0"/>
              <a:t>2021 Request</a:t>
            </a:r>
            <a:endParaRPr lang="en-US" dirty="0"/>
          </a:p>
        </p:txBody>
      </p:sp>
      <p:sp>
        <p:nvSpPr>
          <p:cNvPr id="10" name="TextBox 9"/>
          <p:cNvSpPr txBox="1"/>
          <p:nvPr/>
        </p:nvSpPr>
        <p:spPr>
          <a:xfrm>
            <a:off x="468314" y="1928010"/>
            <a:ext cx="1058302" cy="307777"/>
          </a:xfrm>
          <a:prstGeom prst="rect">
            <a:avLst/>
          </a:prstGeom>
          <a:noFill/>
        </p:spPr>
        <p:txBody>
          <a:bodyPr wrap="none" rtlCol="0">
            <a:spAutoFit/>
          </a:bodyPr>
          <a:lstStyle/>
          <a:p>
            <a:pPr algn="ctr"/>
            <a:r>
              <a:rPr lang="en-US" sz="1400" b="1" i="1" dirty="0">
                <a:solidFill>
                  <a:srgbClr val="323A45"/>
                </a:solidFill>
                <a:cs typeface="Meta Offc Pro"/>
              </a:rPr>
              <a:t>In Millions</a:t>
            </a:r>
          </a:p>
        </p:txBody>
      </p:sp>
      <p:graphicFrame>
        <p:nvGraphicFramePr>
          <p:cNvPr id="11" name="Chart Placeholder 4"/>
          <p:cNvGraphicFramePr>
            <a:graphicFrameLocks noGrp="1"/>
          </p:cNvGraphicFramePr>
          <p:nvPr>
            <p:ph idx="1"/>
            <p:extLst>
              <p:ext uri="{D42A27DB-BD31-4B8C-83A1-F6EECF244321}">
                <p14:modId xmlns:p14="http://schemas.microsoft.com/office/powerpoint/2010/main" val="2489388473"/>
              </p:ext>
            </p:extLst>
          </p:nvPr>
        </p:nvGraphicFramePr>
        <p:xfrm>
          <a:off x="463550" y="1912938"/>
          <a:ext cx="11269663" cy="403066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1"/>
          <p:cNvSpPr txBox="1"/>
          <p:nvPr/>
        </p:nvSpPr>
        <p:spPr>
          <a:xfrm>
            <a:off x="2461708" y="3010285"/>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solidFill>
                  <a:srgbClr val="666666"/>
                </a:solidFill>
              </a:rPr>
              <a:t>FP/RH</a:t>
            </a:r>
          </a:p>
        </p:txBody>
      </p:sp>
      <p:sp>
        <p:nvSpPr>
          <p:cNvPr id="12" name="TextBox 1"/>
          <p:cNvSpPr txBox="1"/>
          <p:nvPr/>
        </p:nvSpPr>
        <p:spPr>
          <a:xfrm>
            <a:off x="3432888" y="3002217"/>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solidFill>
                  <a:srgbClr val="666666"/>
                </a:solidFill>
              </a:rPr>
              <a:t>Other</a:t>
            </a:r>
          </a:p>
        </p:txBody>
      </p:sp>
      <p:sp>
        <p:nvSpPr>
          <p:cNvPr id="13" name="TextBox 1"/>
          <p:cNvSpPr txBox="1"/>
          <p:nvPr/>
        </p:nvSpPr>
        <p:spPr>
          <a:xfrm>
            <a:off x="4465493" y="3002217"/>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solidFill>
                  <a:srgbClr val="666666"/>
                </a:solidFill>
              </a:rPr>
              <a:t>Nutrition</a:t>
            </a:r>
          </a:p>
        </p:txBody>
      </p:sp>
      <p:sp>
        <p:nvSpPr>
          <p:cNvPr id="14" name="TextBox 1"/>
          <p:cNvSpPr txBox="1"/>
          <p:nvPr/>
        </p:nvSpPr>
        <p:spPr>
          <a:xfrm>
            <a:off x="5443877" y="2998633"/>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solidFill>
                  <a:srgbClr val="666666"/>
                </a:solidFill>
              </a:rPr>
              <a:t>HIV</a:t>
            </a:r>
          </a:p>
        </p:txBody>
      </p:sp>
      <p:sp>
        <p:nvSpPr>
          <p:cNvPr id="15" name="TextBox 1"/>
          <p:cNvSpPr txBox="1"/>
          <p:nvPr/>
        </p:nvSpPr>
        <p:spPr>
          <a:xfrm>
            <a:off x="6464698" y="3010285"/>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solidFill>
                  <a:srgbClr val="666666"/>
                </a:solidFill>
              </a:rPr>
              <a:t>NTDs</a:t>
            </a:r>
          </a:p>
        </p:txBody>
      </p:sp>
      <p:sp>
        <p:nvSpPr>
          <p:cNvPr id="16" name="TextBox 1"/>
          <p:cNvSpPr txBox="1"/>
          <p:nvPr/>
        </p:nvSpPr>
        <p:spPr>
          <a:xfrm>
            <a:off x="7429960" y="2993642"/>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solidFill>
                  <a:srgbClr val="666666"/>
                </a:solidFill>
              </a:rPr>
              <a:t>MCH</a:t>
            </a:r>
          </a:p>
        </p:txBody>
      </p:sp>
      <p:sp>
        <p:nvSpPr>
          <p:cNvPr id="17" name="TextBox 1"/>
          <p:cNvSpPr txBox="1"/>
          <p:nvPr/>
        </p:nvSpPr>
        <p:spPr>
          <a:xfrm>
            <a:off x="8411001" y="2993642"/>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solidFill>
                  <a:srgbClr val="666666"/>
                </a:solidFill>
              </a:rPr>
              <a:t>TB</a:t>
            </a:r>
          </a:p>
        </p:txBody>
      </p:sp>
      <p:sp>
        <p:nvSpPr>
          <p:cNvPr id="18" name="TextBox 1"/>
          <p:cNvSpPr txBox="1"/>
          <p:nvPr/>
        </p:nvSpPr>
        <p:spPr>
          <a:xfrm>
            <a:off x="9430376" y="2975913"/>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solidFill>
                  <a:srgbClr val="666666"/>
                </a:solidFill>
              </a:rPr>
              <a:t>Malaria</a:t>
            </a:r>
          </a:p>
        </p:txBody>
      </p:sp>
      <p:sp>
        <p:nvSpPr>
          <p:cNvPr id="19" name="TextBox 1"/>
          <p:cNvSpPr txBox="1"/>
          <p:nvPr/>
        </p:nvSpPr>
        <p:spPr>
          <a:xfrm>
            <a:off x="10449751" y="3290332"/>
            <a:ext cx="914400" cy="914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solidFill>
                  <a:srgbClr val="666666"/>
                </a:solidFill>
              </a:rPr>
              <a:t>Global Health</a:t>
            </a:r>
          </a:p>
          <a:p>
            <a:pPr algn="ctr"/>
            <a:r>
              <a:rPr lang="en-US" dirty="0" smtClean="0">
                <a:solidFill>
                  <a:srgbClr val="666666"/>
                </a:solidFill>
              </a:rPr>
              <a:t>Security</a:t>
            </a:r>
          </a:p>
        </p:txBody>
      </p:sp>
    </p:spTree>
    <p:extLst>
      <p:ext uri="{BB962C8B-B14F-4D97-AF65-F5344CB8AC3E}">
        <p14:creationId xmlns:p14="http://schemas.microsoft.com/office/powerpoint/2010/main" val="345533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D59B5DE3-BA9B-4D93-A671-46F756375ACA}"/>
    </a:ext>
  </a:extLst>
</a:theme>
</file>

<file path=ppt/theme/theme2.xml><?xml version="1.0" encoding="utf-8"?>
<a:theme xmlns:a="http://schemas.openxmlformats.org/drawingml/2006/main" name="Divider">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A6A94B30-0B12-4970-829E-C473662236D2}"/>
    </a:ext>
  </a:extLst>
</a:theme>
</file>

<file path=ppt/theme/theme3.xml><?xml version="1.0" encoding="utf-8"?>
<a:theme xmlns:a="http://schemas.openxmlformats.org/drawingml/2006/main" name="Default no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7D2335E5-344E-4860-AB67-719D4BB7EFF1}"/>
    </a:ext>
  </a:extLst>
</a:theme>
</file>

<file path=ppt/theme/theme4.xml><?xml version="1.0" encoding="utf-8"?>
<a:theme xmlns:a="http://schemas.openxmlformats.org/drawingml/2006/main" name="Default with Figure #">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14219C0B-ECF8-479C-90D6-7D02F37F5B13}"/>
    </a:ext>
  </a:extLst>
</a:theme>
</file>

<file path=ppt/theme/theme5.xml><?xml version="1.0" encoding="utf-8"?>
<a:theme xmlns:a="http://schemas.openxmlformats.org/drawingml/2006/main" name="Blank">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ert Your Title Here" id="{9363219B-046F-4355-826F-3534B2EAD5A0}" vid="{187DC01B-F99B-4522-BEAB-98ED8E8C5612}"/>
    </a:ext>
  </a:extLst>
</a:theme>
</file>

<file path=ppt/theme/theme6.xml><?xml version="1.0" encoding="utf-8"?>
<a:theme xmlns:a="http://schemas.openxmlformats.org/drawingml/2006/main" name="Text Slide no Logo">
  <a:themeElements>
    <a:clrScheme name="2019 KFF Colors">
      <a:dk1>
        <a:srgbClr val="333333"/>
      </a:dk1>
      <a:lt1>
        <a:sysClr val="window" lastClr="FFFFFF"/>
      </a:lt1>
      <a:dk2>
        <a:srgbClr val="F5821F"/>
      </a:dk2>
      <a:lt2>
        <a:srgbClr val="EE2C37"/>
      </a:lt2>
      <a:accent1>
        <a:srgbClr val="003C64"/>
      </a:accent1>
      <a:accent2>
        <a:srgbClr val="005996"/>
      </a:accent2>
      <a:accent3>
        <a:srgbClr val="0077C8"/>
      </a:accent3>
      <a:accent4>
        <a:srgbClr val="3CABFD"/>
      </a:accent4>
      <a:accent5>
        <a:srgbClr val="C1E6FF"/>
      </a:accent5>
      <a:accent6>
        <a:srgbClr val="00BC8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sert Your Title Here" id="{9363219B-046F-4355-826F-3534B2EAD5A0}" vid="{EB80B7DF-65AA-44CB-A59E-F07B89C6771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2020 KFF PowerPoint Template</Template>
  <TotalTime>1880</TotalTime>
  <Words>306</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vt:i4>
      </vt:variant>
    </vt:vector>
  </HeadingPairs>
  <TitlesOfParts>
    <vt:vector size="10" baseType="lpstr">
      <vt:lpstr>Arial</vt:lpstr>
      <vt:lpstr>Calibri</vt:lpstr>
      <vt:lpstr>Meta Offc Pro</vt:lpstr>
      <vt:lpstr>Title Slide</vt:lpstr>
      <vt:lpstr>Divider</vt:lpstr>
      <vt:lpstr>Default no Figure #</vt:lpstr>
      <vt:lpstr>Default with Figure #</vt:lpstr>
      <vt:lpstr>Blank</vt:lpstr>
      <vt:lpstr>Text Slide no Logo</vt:lpstr>
      <vt:lpstr>U.S. Global Health Funding, Percent Change by Sector,  FY 2020 – FY 2021 Request</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Global Health Budget Slideshow, FY2020</dc:title>
  <dc:creator>Stephanie Oum</dc:creator>
  <cp:lastModifiedBy>Stephanie Oum</cp:lastModifiedBy>
  <cp:revision>45</cp:revision>
  <cp:lastPrinted>2019-08-19T22:27:15Z</cp:lastPrinted>
  <dcterms:created xsi:type="dcterms:W3CDTF">2020-01-17T19:32:33Z</dcterms:created>
  <dcterms:modified xsi:type="dcterms:W3CDTF">2020-03-27T20:26:18Z</dcterms:modified>
</cp:coreProperties>
</file>