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  <p:sldMasterId id="2147483658" r:id="rId2"/>
    <p:sldMasterId id="2147483648" r:id="rId3"/>
    <p:sldMasterId id="2147483679" r:id="rId4"/>
    <p:sldMasterId id="2147483677" r:id="rId5"/>
    <p:sldMasterId id="2147483662" r:id="rId6"/>
  </p:sldMasterIdLst>
  <p:notesMasterIdLst>
    <p:notesMasterId r:id="rId8"/>
  </p:notesMasterIdLst>
  <p:handoutMasterIdLst>
    <p:handoutMasterId r:id="rId9"/>
  </p:handoutMasterIdLst>
  <p:sldIdLst>
    <p:sldId id="300" r:id="rId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005996"/>
    <a:srgbClr val="003C64"/>
    <a:srgbClr val="0077C8"/>
    <a:srgbClr val="333333"/>
    <a:srgbClr val="0076C4"/>
    <a:srgbClr val="F5821F"/>
    <a:srgbClr val="000000"/>
    <a:srgbClr val="56565A"/>
    <a:srgbClr val="393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1" autoAdjust="0"/>
  </p:normalViewPr>
  <p:slideViewPr>
    <p:cSldViewPr snapToGrid="0" snapToObjects="1" showGuides="1">
      <p:cViewPr varScale="1">
        <p:scale>
          <a:sx n="93" d="100"/>
          <a:sy n="93" d="100"/>
        </p:scale>
        <p:origin x="90" y="21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639486152111921E-2"/>
          <c:y val="4.5578223176648371E-2"/>
          <c:w val="0.9683908045977011"/>
          <c:h val="0.852899268273283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GHI Programs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BBF-4B5A-8FF5-2A7BF4F4899D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BBF-4B5A-8FF5-2A7BF4F4899D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BBF-4B5A-8FF5-2A7BF4F4899D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BBF-4B5A-8FF5-2A7BF4F4899D}"/>
              </c:ext>
            </c:extLst>
          </c:dPt>
          <c:dPt>
            <c:idx val="15"/>
            <c:invertIfNegative val="0"/>
            <c:bubble3D val="0"/>
            <c:spPr>
              <a:solidFill>
                <a:srgbClr val="003C64">
                  <a:alpha val="50196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F41-41AD-8BC1-6094798B0BE8}"/>
              </c:ext>
            </c:extLst>
          </c:dPt>
          <c:cat>
            <c:strRef>
              <c:f>Sheet1!$B$1:$Q$1</c:f>
              <c:strCache>
                <c:ptCount val="1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 Request</c:v>
                </c:pt>
              </c:strCache>
            </c:strRef>
          </c:cat>
          <c:val>
            <c:numRef>
              <c:f>Sheet1!$B$2:$Q$2</c:f>
              <c:numCache>
                <c:formatCode>"$"#,##0.0</c:formatCode>
                <c:ptCount val="16"/>
                <c:pt idx="0">
                  <c:v>5.3811739999999997</c:v>
                </c:pt>
                <c:pt idx="1">
                  <c:v>6.7015579999999995</c:v>
                </c:pt>
                <c:pt idx="2">
                  <c:v>8.5295040000000011</c:v>
                </c:pt>
                <c:pt idx="3">
                  <c:v>9.4339510000000004</c:v>
                </c:pt>
                <c:pt idx="4">
                  <c:v>10.255287999999998</c:v>
                </c:pt>
                <c:pt idx="5">
                  <c:v>10.01896676</c:v>
                </c:pt>
                <c:pt idx="6">
                  <c:v>10.068614426</c:v>
                </c:pt>
                <c:pt idx="7">
                  <c:v>9.8275994350000015</c:v>
                </c:pt>
                <c:pt idx="8">
                  <c:v>10.515034380000001</c:v>
                </c:pt>
                <c:pt idx="9">
                  <c:v>11.355156879000001</c:v>
                </c:pt>
                <c:pt idx="10">
                  <c:v>10.532108856999999</c:v>
                </c:pt>
                <c:pt idx="11">
                  <c:v>10.706695999999999</c:v>
                </c:pt>
                <c:pt idx="12">
                  <c:v>10.842715999999999</c:v>
                </c:pt>
                <c:pt idx="13">
                  <c:v>10.973210000000002</c:v>
                </c:pt>
                <c:pt idx="14">
                  <c:v>11.199292999999999</c:v>
                </c:pt>
                <c:pt idx="15">
                  <c:v>7.6919420000000001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BBF-4B5A-8FF5-2A7BF4F48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42621952"/>
        <c:axId val="42664704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Total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Sheet1!$B$1:$Q$1</c:f>
              <c:strCache>
                <c:ptCount val="1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 Request</c:v>
                </c:pt>
              </c:strCache>
            </c:strRef>
          </c:cat>
          <c:val>
            <c:numRef>
              <c:f>Sheet1!$B$3:$Q$3</c:f>
              <c:numCache>
                <c:formatCode>"$"#,##0.0_);[Red]\("$"#,##0.0\)</c:formatCode>
                <c:ptCount val="16"/>
                <c:pt idx="0">
                  <c:v>5.3811739999999997</c:v>
                </c:pt>
                <c:pt idx="1">
                  <c:v>6.7015579999999995</c:v>
                </c:pt>
                <c:pt idx="2">
                  <c:v>8.5295040000000011</c:v>
                </c:pt>
                <c:pt idx="3">
                  <c:v>9.4339510000000004</c:v>
                </c:pt>
                <c:pt idx="4">
                  <c:v>10.255287999999998</c:v>
                </c:pt>
                <c:pt idx="5">
                  <c:v>10.01896676</c:v>
                </c:pt>
                <c:pt idx="6">
                  <c:v>10.068614426</c:v>
                </c:pt>
                <c:pt idx="7">
                  <c:v>9.8275994350000015</c:v>
                </c:pt>
                <c:pt idx="8">
                  <c:v>10.515034380000001</c:v>
                </c:pt>
                <c:pt idx="9">
                  <c:v>11.355156879000001</c:v>
                </c:pt>
                <c:pt idx="10">
                  <c:v>10.532108856999999</c:v>
                </c:pt>
                <c:pt idx="11">
                  <c:v>10.706695999999999</c:v>
                </c:pt>
                <c:pt idx="12">
                  <c:v>10.842715999999999</c:v>
                </c:pt>
                <c:pt idx="13">
                  <c:v>10.973210000000002</c:v>
                </c:pt>
                <c:pt idx="14">
                  <c:v>11.199292999999999</c:v>
                </c:pt>
                <c:pt idx="15">
                  <c:v>7.6919420000000001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BBF-4B5A-8FF5-2A7BF4F48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621952"/>
        <c:axId val="42664704"/>
      </c:lineChart>
      <c:catAx>
        <c:axId val="42621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664704"/>
        <c:crosses val="autoZero"/>
        <c:auto val="1"/>
        <c:lblAlgn val="ctr"/>
        <c:lblOffset val="0"/>
        <c:noMultiLvlLbl val="0"/>
      </c:catAx>
      <c:valAx>
        <c:axId val="42664704"/>
        <c:scaling>
          <c:orientation val="minMax"/>
        </c:scaling>
        <c:delete val="1"/>
        <c:axPos val="l"/>
        <c:numFmt formatCode="&quot;$&quot;#,##0.0" sourceLinked="1"/>
        <c:majorTickMark val="none"/>
        <c:minorTickMark val="none"/>
        <c:tickLblPos val="nextTo"/>
        <c:crossAx val="42621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3494" y="3140293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5525" y="1680183"/>
            <a:ext cx="10360502" cy="1470025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5525" y="2536153"/>
            <a:ext cx="10271125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771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841" y="1912979"/>
            <a:ext cx="11269371" cy="3824866"/>
          </a:xfrm>
          <a:prstGeom prst="rect">
            <a:avLst/>
          </a:prstGeom>
        </p:spPr>
        <p:txBody>
          <a:bodyPr/>
          <a:lstStyle>
            <a:lvl1pPr marL="160020" indent="0">
              <a:spcBef>
                <a:spcPts val="0"/>
              </a:spcBef>
              <a:spcAft>
                <a:spcPts val="600"/>
              </a:spcAft>
              <a:buFont typeface="Arial"/>
              <a:buNone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FC016A1-2979-EC4D-A307-EA0832051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8313" y="131041"/>
            <a:ext cx="2844059" cy="365125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Figure </a:t>
            </a:r>
            <a:fld id="{8E9351FB-0652-5D4E-8675-5F18C30F07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90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7" name="Picture 6" descr="KFF_Full_Logo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099" y="5295540"/>
            <a:ext cx="1184364" cy="78632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KFF_Plate_Tab+Slab6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8376195" y="0"/>
            <a:ext cx="381263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605" y="1695882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pic>
        <p:nvPicPr>
          <p:cNvPr id="11" name="Picture 10" descr="KFF_Plate_Tab+Slab9.pn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3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527" userDrawn="1">
          <p15:clr>
            <a:srgbClr val="F26B43"/>
          </p15:clr>
        </p15:guide>
        <p15:guide id="2" orient="horz" pos="160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  <p:sldLayoutId id="2147483683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0A1D8B-E64A-4D45-A49A-72A56E14E8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800" dirty="0"/>
              <a:t>NOTES: Represents total known funding provided through the State Department, USAID, CDC, NIH, and DoD. FY13 includes the effects of sequestration. </a:t>
            </a:r>
            <a:r>
              <a:rPr lang="en-US" sz="800" dirty="0" smtClean="0"/>
              <a:t>FY20 and the FY21 Request are </a:t>
            </a:r>
            <a:r>
              <a:rPr lang="en-US" sz="800" dirty="0"/>
              <a:t>preliminary estimates. Some global health funding that is not specified in the appropriations bills and is determined at the agency level is not yet known </a:t>
            </a:r>
            <a:r>
              <a:rPr lang="en-US" sz="800" dirty="0" smtClean="0"/>
              <a:t>for FY20 and the FY21 Request and </a:t>
            </a:r>
            <a:r>
              <a:rPr lang="en-US" sz="800" dirty="0"/>
              <a:t>is assumed to remain at prior year levels. </a:t>
            </a:r>
          </a:p>
          <a:p>
            <a:r>
              <a:rPr lang="en-US" sz="800" dirty="0"/>
              <a:t>SOURCE: </a:t>
            </a:r>
            <a:r>
              <a:rPr lang="en-US" sz="800" dirty="0" smtClean="0"/>
              <a:t>KFF analysis </a:t>
            </a:r>
            <a:r>
              <a:rPr lang="en-US" sz="800" dirty="0"/>
              <a:t>of data from the “Consolidated Appropriations Act, </a:t>
            </a:r>
            <a:r>
              <a:rPr lang="en-US" sz="800" dirty="0" smtClean="0"/>
              <a:t>2020” </a:t>
            </a:r>
            <a:r>
              <a:rPr lang="en-US" sz="800" dirty="0"/>
              <a:t>(P.L. </a:t>
            </a:r>
            <a:r>
              <a:rPr lang="en-US" sz="800" dirty="0" smtClean="0"/>
              <a:t>116-94) and </a:t>
            </a:r>
            <a:r>
              <a:rPr lang="en-US" sz="800" dirty="0"/>
              <a:t>accompanying explanatory reports, the Office of Management and Budget, and U.S. Foreign Assistance Dashboard.</a:t>
            </a:r>
          </a:p>
          <a:p>
            <a:endParaRPr lang="en-US" sz="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Global Health Funding, FY 2006 – FY </a:t>
            </a:r>
            <a:r>
              <a:rPr lang="en-US" dirty="0" smtClean="0"/>
              <a:t>2021 Request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640725"/>
              </p:ext>
            </p:extLst>
          </p:nvPr>
        </p:nvGraphicFramePr>
        <p:xfrm>
          <a:off x="463550" y="1912938"/>
          <a:ext cx="11269663" cy="3824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7931" y="1928010"/>
            <a:ext cx="10390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>
                <a:solidFill>
                  <a:srgbClr val="323A45"/>
                </a:solidFill>
                <a:cs typeface="Meta Offc Pro"/>
              </a:rPr>
              <a:t>In </a:t>
            </a:r>
            <a:r>
              <a:rPr lang="en-US" sz="1400" b="1" i="1" dirty="0" smtClean="0">
                <a:solidFill>
                  <a:srgbClr val="323A45"/>
                </a:solidFill>
                <a:cs typeface="Meta Offc Pro"/>
              </a:rPr>
              <a:t>Billions</a:t>
            </a:r>
            <a:endParaRPr lang="en-US" sz="1400" b="1" i="1" dirty="0">
              <a:solidFill>
                <a:srgbClr val="323A45"/>
              </a:solidFill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49412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D59B5DE3-BA9B-4D93-A671-46F756375ACA}"/>
    </a:ext>
  </a:extLst>
</a:theme>
</file>

<file path=ppt/theme/theme2.xml><?xml version="1.0" encoding="utf-8"?>
<a:theme xmlns:a="http://schemas.openxmlformats.org/drawingml/2006/main" name="Divider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A6A94B30-0B12-4970-829E-C473662236D2}"/>
    </a:ext>
  </a:extLst>
</a:theme>
</file>

<file path=ppt/theme/theme3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7D2335E5-344E-4860-AB67-719D4BB7EFF1}"/>
    </a:ext>
  </a:extLst>
</a:theme>
</file>

<file path=ppt/theme/theme4.xml><?xml version="1.0" encoding="utf-8"?>
<a:theme xmlns:a="http://schemas.openxmlformats.org/drawingml/2006/main" name="Default with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14219C0B-ECF8-479C-90D6-7D02F37F5B13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sert Your Title Here" id="{9363219B-046F-4355-826F-3534B2EAD5A0}" vid="{187DC01B-F99B-4522-BEAB-98ED8E8C5612}"/>
    </a:ext>
  </a:extLst>
</a:theme>
</file>

<file path=ppt/theme/theme6.xml><?xml version="1.0" encoding="utf-8"?>
<a:theme xmlns:a="http://schemas.openxmlformats.org/drawingml/2006/main" name="Text Slide no Logo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EB80B7DF-65AA-44CB-A59E-F07B89C6771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KFF PowerPoint Template</Template>
  <TotalTime>1882</TotalTime>
  <Words>129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Meta Offc Pro</vt:lpstr>
      <vt:lpstr>Title Slide</vt:lpstr>
      <vt:lpstr>Divider</vt:lpstr>
      <vt:lpstr>Default no Figure #</vt:lpstr>
      <vt:lpstr>Default with Figure #</vt:lpstr>
      <vt:lpstr>Blank</vt:lpstr>
      <vt:lpstr>Text Slide no Logo</vt:lpstr>
      <vt:lpstr>U.S. Global Health Funding, FY 2006 – FY 2021 Request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Global Health Budget Slideshow, FY2020</dc:title>
  <dc:creator>Stephanie Oum</dc:creator>
  <cp:lastModifiedBy>Stephanie Oum</cp:lastModifiedBy>
  <cp:revision>44</cp:revision>
  <cp:lastPrinted>2019-08-19T22:27:15Z</cp:lastPrinted>
  <dcterms:created xsi:type="dcterms:W3CDTF">2020-01-17T19:32:33Z</dcterms:created>
  <dcterms:modified xsi:type="dcterms:W3CDTF">2020-03-26T20:14:09Z</dcterms:modified>
</cp:coreProperties>
</file>