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theme/theme5.xml" ContentType="application/vnd.openxmlformats-officedocument.theme+xml"/>
  <Override PartName="/ppt/slideLayouts/slideLayout1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 id="2147483658" r:id="rId2"/>
    <p:sldMasterId id="2147483648" r:id="rId3"/>
    <p:sldMasterId id="2147483679" r:id="rId4"/>
    <p:sldMasterId id="2147483677" r:id="rId5"/>
    <p:sldMasterId id="2147483662" r:id="rId6"/>
  </p:sldMasterIdLst>
  <p:notesMasterIdLst>
    <p:notesMasterId r:id="rId8"/>
  </p:notesMasterIdLst>
  <p:handoutMasterIdLst>
    <p:handoutMasterId r:id="rId9"/>
  </p:handoutMasterIdLst>
  <p:sldIdLst>
    <p:sldId id="309" r:id="rId7"/>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005996"/>
    <a:srgbClr val="003C64"/>
    <a:srgbClr val="0077C8"/>
    <a:srgbClr val="333333"/>
    <a:srgbClr val="0076C4"/>
    <a:srgbClr val="F5821F"/>
    <a:srgbClr val="000000"/>
    <a:srgbClr val="56565A"/>
    <a:srgbClr val="393D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1" autoAdjust="0"/>
  </p:normalViewPr>
  <p:slideViewPr>
    <p:cSldViewPr snapToGrid="0" snapToObjects="1" showGuides="1">
      <p:cViewPr varScale="1">
        <p:scale>
          <a:sx n="73" d="100"/>
          <a:sy n="73" d="100"/>
        </p:scale>
        <p:origin x="582" y="72"/>
      </p:cViewPr>
      <p:guideLst/>
    </p:cSldViewPr>
  </p:slideViewPr>
  <p:notesTextViewPr>
    <p:cViewPr>
      <p:scale>
        <a:sx n="100" d="100"/>
        <a:sy n="100" d="100"/>
      </p:scale>
      <p:origin x="0" y="0"/>
    </p:cViewPr>
  </p:notesTextViewPr>
  <p:sorterViewPr>
    <p:cViewPr>
      <p:scale>
        <a:sx n="167" d="100"/>
        <a:sy n="16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161225761586647E-3"/>
          <c:y val="3.2015251285777778E-2"/>
          <c:w val="0.99071329817049547"/>
          <c:h val="0.8760427719240852"/>
        </c:manualLayout>
      </c:layout>
      <c:barChart>
        <c:barDir val="col"/>
        <c:grouping val="stacked"/>
        <c:varyColors val="0"/>
        <c:ser>
          <c:idx val="0"/>
          <c:order val="0"/>
          <c:tx>
            <c:strRef>
              <c:f>Sheet1!$A$2</c:f>
              <c:strCache>
                <c:ptCount val="1"/>
                <c:pt idx="0">
                  <c:v>HIV</c:v>
                </c:pt>
              </c:strCache>
            </c:strRef>
          </c:tx>
          <c:spPr>
            <a:solidFill>
              <a:schemeClr val="accent1"/>
            </a:solidFill>
            <a:ln>
              <a:noFill/>
            </a:ln>
            <a:effectLst/>
          </c:spPr>
          <c:invertIfNegative val="0"/>
          <c:dPt>
            <c:idx val="9"/>
            <c:invertIfNegative val="0"/>
            <c:bubble3D val="0"/>
            <c:extLst>
              <c:ext xmlns:c16="http://schemas.microsoft.com/office/drawing/2014/chart" uri="{C3380CC4-5D6E-409C-BE32-E72D297353CC}">
                <c16:uniqueId val="{00000000-6F05-46F0-B07F-DA662A6CF7C2}"/>
              </c:ext>
            </c:extLst>
          </c:dPt>
          <c:dPt>
            <c:idx val="10"/>
            <c:invertIfNegative val="0"/>
            <c:bubble3D val="0"/>
            <c:extLst>
              <c:ext xmlns:c16="http://schemas.microsoft.com/office/drawing/2014/chart" uri="{C3380CC4-5D6E-409C-BE32-E72D297353CC}">
                <c16:uniqueId val="{00000001-6F05-46F0-B07F-DA662A6CF7C2}"/>
              </c:ext>
            </c:extLst>
          </c:dPt>
          <c:dPt>
            <c:idx val="12"/>
            <c:invertIfNegative val="0"/>
            <c:bubble3D val="0"/>
            <c:extLst>
              <c:ext xmlns:c16="http://schemas.microsoft.com/office/drawing/2014/chart" uri="{C3380CC4-5D6E-409C-BE32-E72D297353CC}">
                <c16:uniqueId val="{00000002-6F05-46F0-B07F-DA662A6CF7C2}"/>
              </c:ext>
            </c:extLst>
          </c:dPt>
          <c:dPt>
            <c:idx val="14"/>
            <c:invertIfNegative val="0"/>
            <c:bubble3D val="0"/>
            <c:spPr>
              <a:solidFill>
                <a:schemeClr val="accent1"/>
              </a:solidFill>
              <a:ln>
                <a:noFill/>
              </a:ln>
              <a:effectLst/>
            </c:spPr>
            <c:extLst>
              <c:ext xmlns:c16="http://schemas.microsoft.com/office/drawing/2014/chart" uri="{C3380CC4-5D6E-409C-BE32-E72D297353CC}">
                <c16:uniqueId val="{00000004-6F05-46F0-B07F-DA662A6CF7C2}"/>
              </c:ext>
            </c:extLst>
          </c:dPt>
          <c:dPt>
            <c:idx val="15"/>
            <c:invertIfNegative val="0"/>
            <c:bubble3D val="0"/>
            <c:spPr>
              <a:solidFill>
                <a:schemeClr val="accent1"/>
              </a:solidFill>
              <a:ln>
                <a:noFill/>
              </a:ln>
              <a:effectLst/>
            </c:spPr>
            <c:extLst>
              <c:ext xmlns:c16="http://schemas.microsoft.com/office/drawing/2014/chart" uri="{C3380CC4-5D6E-409C-BE32-E72D297353CC}">
                <c16:uniqueId val="{00000006-6F05-46F0-B07F-DA662A6CF7C2}"/>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08-6F05-46F0-B07F-DA662A6CF7C2}"/>
              </c:ext>
            </c:extLst>
          </c:dPt>
          <c:dPt>
            <c:idx val="17"/>
            <c:invertIfNegative val="0"/>
            <c:bubble3D val="0"/>
            <c:spPr>
              <a:solidFill>
                <a:srgbClr val="003C64">
                  <a:alpha val="50196"/>
                </a:srgbClr>
              </a:solidFill>
              <a:ln>
                <a:noFill/>
              </a:ln>
              <a:effectLst/>
            </c:spPr>
            <c:extLst>
              <c:ext xmlns:c16="http://schemas.microsoft.com/office/drawing/2014/chart" uri="{C3380CC4-5D6E-409C-BE32-E72D297353CC}">
                <c16:uniqueId val="{0000001B-7410-410D-93D3-F9D7B684E2C6}"/>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Sheet1!$B$1:$S$1</c:f>
              <c:strCache>
                <c:ptCount val="18"/>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 Request</c:v>
                </c:pt>
              </c:strCache>
            </c:strRef>
          </c:cat>
          <c:val>
            <c:numRef>
              <c:f>Sheet1!$B$2:$S$2</c:f>
              <c:numCache>
                <c:formatCode>"$"#,##0</c:formatCode>
                <c:ptCount val="18"/>
                <c:pt idx="0">
                  <c:v>1643.3360000000002</c:v>
                </c:pt>
                <c:pt idx="1">
                  <c:v>2263.444</c:v>
                </c:pt>
                <c:pt idx="2">
                  <c:v>2650.5619999999994</c:v>
                </c:pt>
                <c:pt idx="3">
                  <c:v>3700.4070000000002</c:v>
                </c:pt>
                <c:pt idx="4">
                  <c:v>5027.8370000000004</c:v>
                </c:pt>
                <c:pt idx="5">
                  <c:v>5487.55</c:v>
                </c:pt>
                <c:pt idx="6">
                  <c:v>5573.5680000000002</c:v>
                </c:pt>
                <c:pt idx="7">
                  <c:v>5439.5840000000007</c:v>
                </c:pt>
                <c:pt idx="8">
                  <c:v>5124.7539999999999</c:v>
                </c:pt>
                <c:pt idx="9">
                  <c:v>4709.2910000000002</c:v>
                </c:pt>
                <c:pt idx="10">
                  <c:v>4940.1970000000001</c:v>
                </c:pt>
                <c:pt idx="11">
                  <c:v>5220.4660000000003</c:v>
                </c:pt>
                <c:pt idx="12">
                  <c:v>5217.701</c:v>
                </c:pt>
                <c:pt idx="13" formatCode="&quot;$&quot;#,##0_);[Red]\(&quot;$&quot;#,##0\)">
                  <c:v>5320.0050000000001</c:v>
                </c:pt>
                <c:pt idx="14" formatCode="&quot;$&quot;#,##0_);[Red]\(&quot;$&quot;#,##0\)">
                  <c:v>5351.0959999999995</c:v>
                </c:pt>
                <c:pt idx="15" formatCode="&quot;$&quot;#,##0_);[Red]\(&quot;$&quot;#,##0\)">
                  <c:v>5426.4939999999997</c:v>
                </c:pt>
                <c:pt idx="16" formatCode="&quot;$&quot;#,##0_);[Red]\(&quot;$&quot;#,##0\)">
                  <c:v>5347.5230000000001</c:v>
                </c:pt>
                <c:pt idx="17" formatCode="&quot;$&quot;#,##0_);[Red]\(&quot;$&quot;#,##0\)">
                  <c:v>3761.17</c:v>
                </c:pt>
              </c:numCache>
            </c:numRef>
          </c:val>
          <c:extLst>
            <c:ext xmlns:c16="http://schemas.microsoft.com/office/drawing/2014/chart" uri="{C3380CC4-5D6E-409C-BE32-E72D297353CC}">
              <c16:uniqueId val="{00000009-6F05-46F0-B07F-DA662A6CF7C2}"/>
            </c:ext>
          </c:extLst>
        </c:ser>
        <c:ser>
          <c:idx val="1"/>
          <c:order val="1"/>
          <c:tx>
            <c:strRef>
              <c:f>Sheet1!$A$3</c:f>
              <c:strCache>
                <c:ptCount val="1"/>
                <c:pt idx="0">
                  <c:v>TB</c:v>
                </c:pt>
              </c:strCache>
            </c:strRef>
          </c:tx>
          <c:spPr>
            <a:solidFill>
              <a:schemeClr val="accent2"/>
            </a:solidFill>
            <a:ln>
              <a:noFill/>
            </a:ln>
            <a:effectLst/>
          </c:spPr>
          <c:invertIfNegative val="0"/>
          <c:dPt>
            <c:idx val="9"/>
            <c:invertIfNegative val="0"/>
            <c:bubble3D val="0"/>
            <c:extLst>
              <c:ext xmlns:c16="http://schemas.microsoft.com/office/drawing/2014/chart" uri="{C3380CC4-5D6E-409C-BE32-E72D297353CC}">
                <c16:uniqueId val="{0000000A-6F05-46F0-B07F-DA662A6CF7C2}"/>
              </c:ext>
            </c:extLst>
          </c:dPt>
          <c:dPt>
            <c:idx val="10"/>
            <c:invertIfNegative val="0"/>
            <c:bubble3D val="0"/>
            <c:extLst>
              <c:ext xmlns:c16="http://schemas.microsoft.com/office/drawing/2014/chart" uri="{C3380CC4-5D6E-409C-BE32-E72D297353CC}">
                <c16:uniqueId val="{0000000B-6F05-46F0-B07F-DA662A6CF7C2}"/>
              </c:ext>
            </c:extLst>
          </c:dPt>
          <c:dPt>
            <c:idx val="12"/>
            <c:invertIfNegative val="0"/>
            <c:bubble3D val="0"/>
            <c:extLst>
              <c:ext xmlns:c16="http://schemas.microsoft.com/office/drawing/2014/chart" uri="{C3380CC4-5D6E-409C-BE32-E72D297353CC}">
                <c16:uniqueId val="{0000000C-6F05-46F0-B07F-DA662A6CF7C2}"/>
              </c:ext>
            </c:extLst>
          </c:dPt>
          <c:dPt>
            <c:idx val="14"/>
            <c:invertIfNegative val="0"/>
            <c:bubble3D val="0"/>
            <c:spPr>
              <a:solidFill>
                <a:schemeClr val="accent2"/>
              </a:solidFill>
              <a:ln>
                <a:noFill/>
              </a:ln>
              <a:effectLst/>
            </c:spPr>
            <c:extLst>
              <c:ext xmlns:c16="http://schemas.microsoft.com/office/drawing/2014/chart" uri="{C3380CC4-5D6E-409C-BE32-E72D297353CC}">
                <c16:uniqueId val="{0000000E-6F05-46F0-B07F-DA662A6CF7C2}"/>
              </c:ext>
            </c:extLst>
          </c:dPt>
          <c:dPt>
            <c:idx val="15"/>
            <c:invertIfNegative val="0"/>
            <c:bubble3D val="0"/>
            <c:spPr>
              <a:solidFill>
                <a:schemeClr val="accent2"/>
              </a:solidFill>
              <a:ln>
                <a:noFill/>
              </a:ln>
              <a:effectLst/>
            </c:spPr>
            <c:extLst>
              <c:ext xmlns:c16="http://schemas.microsoft.com/office/drawing/2014/chart" uri="{C3380CC4-5D6E-409C-BE32-E72D297353CC}">
                <c16:uniqueId val="{00000010-6F05-46F0-B07F-DA662A6CF7C2}"/>
              </c:ext>
            </c:extLst>
          </c:dPt>
          <c:dPt>
            <c:idx val="16"/>
            <c:invertIfNegative val="0"/>
            <c:bubble3D val="0"/>
            <c:spPr>
              <a:solidFill>
                <a:schemeClr val="accent2"/>
              </a:solidFill>
              <a:ln>
                <a:noFill/>
              </a:ln>
              <a:effectLst/>
            </c:spPr>
            <c:extLst>
              <c:ext xmlns:c16="http://schemas.microsoft.com/office/drawing/2014/chart" uri="{C3380CC4-5D6E-409C-BE32-E72D297353CC}">
                <c16:uniqueId val="{00000012-6F05-46F0-B07F-DA662A6CF7C2}"/>
              </c:ext>
            </c:extLst>
          </c:dPt>
          <c:dPt>
            <c:idx val="17"/>
            <c:invertIfNegative val="0"/>
            <c:bubble3D val="0"/>
            <c:spPr>
              <a:solidFill>
                <a:srgbClr val="005996">
                  <a:alpha val="50196"/>
                </a:srgbClr>
              </a:solidFill>
              <a:ln>
                <a:noFill/>
              </a:ln>
              <a:effectLst/>
            </c:spPr>
            <c:extLst>
              <c:ext xmlns:c16="http://schemas.microsoft.com/office/drawing/2014/chart" uri="{C3380CC4-5D6E-409C-BE32-E72D297353CC}">
                <c16:uniqueId val="{0000001C-7410-410D-93D3-F9D7B684E2C6}"/>
              </c:ext>
            </c:extLst>
          </c:dPt>
          <c:dLbls>
            <c:dLbl>
              <c:idx val="1"/>
              <c:layout>
                <c:manualLayout>
                  <c:x val="2.253838468816691E-3"/>
                  <c:y val="1.225584215247317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6F05-46F0-B07F-DA662A6CF7C2}"/>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Sheet1!$B$1:$S$1</c:f>
              <c:strCache>
                <c:ptCount val="18"/>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 Request</c:v>
                </c:pt>
              </c:strCache>
            </c:strRef>
          </c:cat>
          <c:val>
            <c:numRef>
              <c:f>Sheet1!$B$3:$S$3</c:f>
              <c:numCache>
                <c:formatCode>"$"#,##0</c:formatCode>
                <c:ptCount val="18"/>
                <c:pt idx="0">
                  <c:v>87.07</c:v>
                </c:pt>
                <c:pt idx="1">
                  <c:v>93.96</c:v>
                </c:pt>
                <c:pt idx="2">
                  <c:v>93.691000000000003</c:v>
                </c:pt>
                <c:pt idx="3">
                  <c:v>94.86399999999999</c:v>
                </c:pt>
                <c:pt idx="4">
                  <c:v>163.10900000000001</c:v>
                </c:pt>
                <c:pt idx="5">
                  <c:v>176.584</c:v>
                </c:pt>
                <c:pt idx="6">
                  <c:v>248.958</c:v>
                </c:pt>
                <c:pt idx="7">
                  <c:v>238.376</c:v>
                </c:pt>
                <c:pt idx="8">
                  <c:v>256.29700000000003</c:v>
                </c:pt>
                <c:pt idx="9">
                  <c:v>232.49600000000001</c:v>
                </c:pt>
                <c:pt idx="10">
                  <c:v>242.5</c:v>
                </c:pt>
                <c:pt idx="11">
                  <c:v>242.32499999999999</c:v>
                </c:pt>
                <c:pt idx="12">
                  <c:v>240</c:v>
                </c:pt>
                <c:pt idx="13" formatCode="&quot;$&quot;#,##0_);[Red]\(&quot;$&quot;#,##0\)">
                  <c:v>243.64</c:v>
                </c:pt>
                <c:pt idx="14" formatCode="&quot;$&quot;#,##0_);[Red]\(&quot;$&quot;#,##0\)">
                  <c:v>272.22199999999998</c:v>
                </c:pt>
                <c:pt idx="15" formatCode="&quot;$&quot;#,##0_);[Red]\(&quot;$&quot;#,##0\)">
                  <c:v>312.822</c:v>
                </c:pt>
                <c:pt idx="16" formatCode="&quot;$&quot;#,##0_);[Red]\(&quot;$&quot;#,##0\)">
                  <c:v>320.822</c:v>
                </c:pt>
                <c:pt idx="17" formatCode="&quot;$&quot;#,##0_);[Red]\(&quot;$&quot;#,##0\)">
                  <c:v>283.22199999999998</c:v>
                </c:pt>
              </c:numCache>
            </c:numRef>
          </c:val>
          <c:extLst>
            <c:ext xmlns:c16="http://schemas.microsoft.com/office/drawing/2014/chart" uri="{C3380CC4-5D6E-409C-BE32-E72D297353CC}">
              <c16:uniqueId val="{00000013-6F05-46F0-B07F-DA662A6CF7C2}"/>
            </c:ext>
          </c:extLst>
        </c:ser>
        <c:ser>
          <c:idx val="2"/>
          <c:order val="2"/>
          <c:tx>
            <c:strRef>
              <c:f>Sheet1!$A$4</c:f>
              <c:strCache>
                <c:ptCount val="1"/>
                <c:pt idx="0">
                  <c:v>Global Fund</c:v>
                </c:pt>
              </c:strCache>
            </c:strRef>
          </c:tx>
          <c:spPr>
            <a:solidFill>
              <a:schemeClr val="accent3"/>
            </a:solidFill>
            <a:ln>
              <a:noFill/>
            </a:ln>
            <a:effectLst/>
          </c:spPr>
          <c:invertIfNegative val="0"/>
          <c:dPt>
            <c:idx val="9"/>
            <c:invertIfNegative val="0"/>
            <c:bubble3D val="0"/>
            <c:extLst>
              <c:ext xmlns:c16="http://schemas.microsoft.com/office/drawing/2014/chart" uri="{C3380CC4-5D6E-409C-BE32-E72D297353CC}">
                <c16:uniqueId val="{00000014-6F05-46F0-B07F-DA662A6CF7C2}"/>
              </c:ext>
            </c:extLst>
          </c:dPt>
          <c:dPt>
            <c:idx val="10"/>
            <c:invertIfNegative val="0"/>
            <c:bubble3D val="0"/>
            <c:extLst>
              <c:ext xmlns:c16="http://schemas.microsoft.com/office/drawing/2014/chart" uri="{C3380CC4-5D6E-409C-BE32-E72D297353CC}">
                <c16:uniqueId val="{00000015-6F05-46F0-B07F-DA662A6CF7C2}"/>
              </c:ext>
            </c:extLst>
          </c:dPt>
          <c:dPt>
            <c:idx val="12"/>
            <c:invertIfNegative val="0"/>
            <c:bubble3D val="0"/>
            <c:extLst>
              <c:ext xmlns:c16="http://schemas.microsoft.com/office/drawing/2014/chart" uri="{C3380CC4-5D6E-409C-BE32-E72D297353CC}">
                <c16:uniqueId val="{00000016-6F05-46F0-B07F-DA662A6CF7C2}"/>
              </c:ext>
            </c:extLst>
          </c:dPt>
          <c:dPt>
            <c:idx val="14"/>
            <c:invertIfNegative val="0"/>
            <c:bubble3D val="0"/>
            <c:spPr>
              <a:solidFill>
                <a:schemeClr val="accent3"/>
              </a:solidFill>
              <a:ln>
                <a:noFill/>
              </a:ln>
              <a:effectLst/>
            </c:spPr>
            <c:extLst>
              <c:ext xmlns:c16="http://schemas.microsoft.com/office/drawing/2014/chart" uri="{C3380CC4-5D6E-409C-BE32-E72D297353CC}">
                <c16:uniqueId val="{00000018-6F05-46F0-B07F-DA662A6CF7C2}"/>
              </c:ext>
            </c:extLst>
          </c:dPt>
          <c:dPt>
            <c:idx val="15"/>
            <c:invertIfNegative val="0"/>
            <c:bubble3D val="0"/>
            <c:spPr>
              <a:solidFill>
                <a:schemeClr val="accent3"/>
              </a:solidFill>
              <a:ln>
                <a:noFill/>
              </a:ln>
              <a:effectLst/>
            </c:spPr>
            <c:extLst>
              <c:ext xmlns:c16="http://schemas.microsoft.com/office/drawing/2014/chart" uri="{C3380CC4-5D6E-409C-BE32-E72D297353CC}">
                <c16:uniqueId val="{0000001A-6F05-46F0-B07F-DA662A6CF7C2}"/>
              </c:ext>
            </c:extLst>
          </c:dPt>
          <c:dPt>
            <c:idx val="16"/>
            <c:invertIfNegative val="0"/>
            <c:bubble3D val="0"/>
            <c:spPr>
              <a:solidFill>
                <a:schemeClr val="accent3"/>
              </a:solidFill>
              <a:ln>
                <a:noFill/>
              </a:ln>
              <a:effectLst/>
            </c:spPr>
            <c:extLst>
              <c:ext xmlns:c16="http://schemas.microsoft.com/office/drawing/2014/chart" uri="{C3380CC4-5D6E-409C-BE32-E72D297353CC}">
                <c16:uniqueId val="{0000001C-6F05-46F0-B07F-DA662A6CF7C2}"/>
              </c:ext>
            </c:extLst>
          </c:dPt>
          <c:dPt>
            <c:idx val="17"/>
            <c:invertIfNegative val="0"/>
            <c:bubble3D val="0"/>
            <c:spPr>
              <a:solidFill>
                <a:srgbClr val="0077C8">
                  <a:alpha val="50196"/>
                </a:srgbClr>
              </a:solidFill>
              <a:ln>
                <a:noFill/>
              </a:ln>
              <a:effectLst/>
            </c:spPr>
            <c:extLst>
              <c:ext xmlns:c16="http://schemas.microsoft.com/office/drawing/2014/chart" uri="{C3380CC4-5D6E-409C-BE32-E72D297353CC}">
                <c16:uniqueId val="{0000001D-7410-410D-93D3-F9D7B684E2C6}"/>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Sheet1!$B$1:$S$1</c:f>
              <c:strCache>
                <c:ptCount val="18"/>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 Request</c:v>
                </c:pt>
              </c:strCache>
            </c:strRef>
          </c:cat>
          <c:val>
            <c:numRef>
              <c:f>Sheet1!$B$4:$S$4</c:f>
              <c:numCache>
                <c:formatCode>"$"#,##0</c:formatCode>
                <c:ptCount val="18"/>
                <c:pt idx="0">
                  <c:v>546.64</c:v>
                </c:pt>
                <c:pt idx="1">
                  <c:v>347.2</c:v>
                </c:pt>
                <c:pt idx="2">
                  <c:v>544.5</c:v>
                </c:pt>
                <c:pt idx="3">
                  <c:v>724</c:v>
                </c:pt>
                <c:pt idx="4">
                  <c:v>840.31</c:v>
                </c:pt>
                <c:pt idx="5">
                  <c:v>1000</c:v>
                </c:pt>
                <c:pt idx="6">
                  <c:v>1050</c:v>
                </c:pt>
                <c:pt idx="7">
                  <c:v>1045.8</c:v>
                </c:pt>
                <c:pt idx="8">
                  <c:v>1300</c:v>
                </c:pt>
                <c:pt idx="9">
                  <c:v>1569.0450000000001</c:v>
                </c:pt>
                <c:pt idx="10">
                  <c:v>1650</c:v>
                </c:pt>
                <c:pt idx="11">
                  <c:v>1350</c:v>
                </c:pt>
                <c:pt idx="12">
                  <c:v>1350</c:v>
                </c:pt>
                <c:pt idx="13" formatCode="&quot;$&quot;#,##0_);[Red]\(&quot;$&quot;#,##0\)">
                  <c:v>1350</c:v>
                </c:pt>
                <c:pt idx="14" formatCode="&quot;$&quot;#,##0_);[Red]\(&quot;$&quot;#,##0\)">
                  <c:v>1350</c:v>
                </c:pt>
                <c:pt idx="15" formatCode="&quot;$&quot;#,##0_);[Red]\(&quot;$&quot;#,##0\)">
                  <c:v>1350</c:v>
                </c:pt>
                <c:pt idx="16" formatCode="&quot;$&quot;#,##0_);[Red]\(&quot;$&quot;#,##0\)">
                  <c:v>1560</c:v>
                </c:pt>
                <c:pt idx="17" formatCode="&quot;$&quot;#,##0_);[Red]\(&quot;$&quot;#,##0\)">
                  <c:v>657.6</c:v>
                </c:pt>
              </c:numCache>
            </c:numRef>
          </c:val>
          <c:extLst>
            <c:ext xmlns:c16="http://schemas.microsoft.com/office/drawing/2014/chart" uri="{C3380CC4-5D6E-409C-BE32-E72D297353CC}">
              <c16:uniqueId val="{0000001D-6F05-46F0-B07F-DA662A6CF7C2}"/>
            </c:ext>
          </c:extLst>
        </c:ser>
        <c:dLbls>
          <c:showLegendKey val="0"/>
          <c:showVal val="0"/>
          <c:showCatName val="0"/>
          <c:showSerName val="0"/>
          <c:showPercent val="0"/>
          <c:showBubbleSize val="0"/>
        </c:dLbls>
        <c:gapWidth val="25"/>
        <c:overlap val="100"/>
        <c:axId val="43157760"/>
        <c:axId val="43454464"/>
      </c:barChart>
      <c:lineChart>
        <c:grouping val="standard"/>
        <c:varyColors val="0"/>
        <c:ser>
          <c:idx val="3"/>
          <c:order val="3"/>
          <c:tx>
            <c:strRef>
              <c:f>Sheet1!$A$5</c:f>
              <c:strCache>
                <c:ptCount val="1"/>
                <c:pt idx="0">
                  <c:v>Total</c:v>
                </c:pt>
              </c:strCache>
            </c:strRef>
          </c:tx>
          <c:spPr>
            <a:ln w="25400" cap="rnd">
              <a:no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Sheet1!$B$1:$S$1</c:f>
              <c:strCache>
                <c:ptCount val="18"/>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 Request</c:v>
                </c:pt>
              </c:strCache>
            </c:strRef>
          </c:cat>
          <c:val>
            <c:numRef>
              <c:f>Sheet1!$B$5:$S$5</c:f>
              <c:numCache>
                <c:formatCode>"$"#,##0_);[Red]\("$"#,##0\)</c:formatCode>
                <c:ptCount val="18"/>
                <c:pt idx="0">
                  <c:v>2277.0460000000003</c:v>
                </c:pt>
                <c:pt idx="1">
                  <c:v>2704.6039999999998</c:v>
                </c:pt>
                <c:pt idx="2">
                  <c:v>3288.7529999999992</c:v>
                </c:pt>
                <c:pt idx="3">
                  <c:v>4519.2710000000006</c:v>
                </c:pt>
                <c:pt idx="4">
                  <c:v>6031.2560000000012</c:v>
                </c:pt>
                <c:pt idx="5">
                  <c:v>6664.134</c:v>
                </c:pt>
                <c:pt idx="6">
                  <c:v>6872.5259999999998</c:v>
                </c:pt>
                <c:pt idx="7">
                  <c:v>6723.7600000000011</c:v>
                </c:pt>
                <c:pt idx="8">
                  <c:v>6681.0509999999995</c:v>
                </c:pt>
                <c:pt idx="9">
                  <c:v>6510.8320000000003</c:v>
                </c:pt>
                <c:pt idx="10">
                  <c:v>6832.6970000000001</c:v>
                </c:pt>
                <c:pt idx="11">
                  <c:v>6812.7910000000002</c:v>
                </c:pt>
                <c:pt idx="12">
                  <c:v>6807.701</c:v>
                </c:pt>
                <c:pt idx="13">
                  <c:v>6913.6450000000004</c:v>
                </c:pt>
                <c:pt idx="14">
                  <c:v>6973.3179999999993</c:v>
                </c:pt>
                <c:pt idx="15">
                  <c:v>7089.3159999999998</c:v>
                </c:pt>
                <c:pt idx="16">
                  <c:v>7228.3450000000003</c:v>
                </c:pt>
                <c:pt idx="17">
                  <c:v>4701.9920000000002</c:v>
                </c:pt>
              </c:numCache>
            </c:numRef>
          </c:val>
          <c:smooth val="0"/>
          <c:extLst>
            <c:ext xmlns:c16="http://schemas.microsoft.com/office/drawing/2014/chart" uri="{C3380CC4-5D6E-409C-BE32-E72D297353CC}">
              <c16:uniqueId val="{0000001E-6F05-46F0-B07F-DA662A6CF7C2}"/>
            </c:ext>
          </c:extLst>
        </c:ser>
        <c:dLbls>
          <c:showLegendKey val="0"/>
          <c:showVal val="0"/>
          <c:showCatName val="0"/>
          <c:showSerName val="0"/>
          <c:showPercent val="0"/>
          <c:showBubbleSize val="0"/>
        </c:dLbls>
        <c:marker val="1"/>
        <c:smooth val="0"/>
        <c:axId val="43157760"/>
        <c:axId val="43454464"/>
      </c:lineChart>
      <c:catAx>
        <c:axId val="4315776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3454464"/>
        <c:crosses val="autoZero"/>
        <c:auto val="1"/>
        <c:lblAlgn val="ctr"/>
        <c:lblOffset val="0"/>
        <c:noMultiLvlLbl val="0"/>
      </c:catAx>
      <c:valAx>
        <c:axId val="43454464"/>
        <c:scaling>
          <c:orientation val="minMax"/>
        </c:scaling>
        <c:delete val="1"/>
        <c:axPos val="l"/>
        <c:numFmt formatCode="&quot;$&quot;#,##0" sourceLinked="1"/>
        <c:majorTickMark val="none"/>
        <c:minorTickMark val="none"/>
        <c:tickLblPos val="nextTo"/>
        <c:crossAx val="43157760"/>
        <c:crosses val="autoZero"/>
        <c:crossBetween val="between"/>
      </c:valAx>
      <c:spPr>
        <a:noFill/>
        <a:ln>
          <a:noFill/>
        </a:ln>
        <a:effectLst/>
      </c:spPr>
    </c:plotArea>
    <c:legend>
      <c:legendPos val="l"/>
      <c:legendEntry>
        <c:idx val="3"/>
        <c:delete val="1"/>
      </c:legendEntry>
      <c:layout>
        <c:manualLayout>
          <c:xMode val="edge"/>
          <c:yMode val="edge"/>
          <c:x val="0"/>
          <c:y val="0.13728441406201994"/>
          <c:w val="0.10782842397328118"/>
          <c:h val="0.1585189442026247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3/27/2020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3/27/2020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33494" y="3140293"/>
            <a:ext cx="6788601" cy="1224225"/>
          </a:xfrm>
          <a:prstGeom prst="rect">
            <a:avLst/>
          </a:prstGeo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2307154" y="23309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268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5270A08D-6738-C147-B49E-C6DD50DAF28F}"/>
              </a:ext>
            </a:extLst>
          </p:cNvPr>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8ABC86AB-6687-354B-8700-0C280FC97041}"/>
              </a:ext>
            </a:extLst>
          </p:cNvPr>
          <p:cNvSpPr>
            <a:spLocks noGrp="1"/>
          </p:cNvSpPr>
          <p:nvPr>
            <p:ph idx="1"/>
          </p:nvPr>
        </p:nvSpPr>
        <p:spPr>
          <a:xfrm>
            <a:off x="464815" y="1908674"/>
            <a:ext cx="11268398" cy="4091016"/>
          </a:xfrm>
          <a:prstGeom prst="rect">
            <a:avLst/>
          </a:prstGeom>
        </p:spPr>
        <p:txBody>
          <a:bodyPr vert="horz" lIns="91440" tIns="45720" rIns="91440" bIns="45720" rtlCol="0" anchor="t">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956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45525" y="1680183"/>
            <a:ext cx="10360502" cy="1470025"/>
          </a:xfrm>
        </p:spPr>
        <p:txBody>
          <a:bodyPr>
            <a:noAutofit/>
          </a:bodyPr>
          <a:lstStyle>
            <a:lvl1pPr>
              <a:defRPr>
                <a:solidFill>
                  <a:srgbClr val="FFFFFF"/>
                </a:solidFill>
              </a:defRPr>
            </a:lvl1pPr>
          </a:lstStyle>
          <a:p>
            <a:r>
              <a:rPr lang="en-US" dirty="0"/>
              <a:t>Click to edit </a:t>
            </a:r>
            <a:r>
              <a:rPr lang="en-US" dirty="0" smtClean="0"/>
              <a:t>Divider </a:t>
            </a:r>
            <a:r>
              <a:rPr lang="en-US" dirty="0"/>
              <a:t>title style</a:t>
            </a:r>
          </a:p>
        </p:txBody>
      </p:sp>
      <p:sp>
        <p:nvSpPr>
          <p:cNvPr id="3" name="Subtitle 2"/>
          <p:cNvSpPr>
            <a:spLocks noGrp="1"/>
          </p:cNvSpPr>
          <p:nvPr>
            <p:ph type="subTitle" idx="1"/>
          </p:nvPr>
        </p:nvSpPr>
        <p:spPr>
          <a:xfrm>
            <a:off x="845525" y="2536153"/>
            <a:ext cx="10271125" cy="1752600"/>
          </a:xfrm>
          <a:prstGeom prst="rect">
            <a:avLst/>
          </a:prstGeom>
        </p:spPr>
        <p:txBody>
          <a:bodyPr>
            <a:noAutofit/>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5771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o Figur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6246" y="1915633"/>
            <a:ext cx="11266967" cy="3481966"/>
          </a:xfrm>
          <a:prstGeom prst="rect">
            <a:avLst/>
          </a:prstGeom>
        </p:spPr>
        <p:txBody>
          <a:bodyPr/>
          <a:lstStyle>
            <a:lvl1pPr marL="445770" indent="-285750">
              <a:spcBef>
                <a:spcPts val="0"/>
              </a:spcBef>
              <a:spcAft>
                <a:spcPts val="600"/>
              </a:spcAft>
              <a:buFont typeface="Arial" panose="020B0604020202020204" pitchFamily="34" charset="0"/>
              <a:buChar char="•"/>
              <a:defRPr baseline="0">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6246" y="6067136"/>
            <a:ext cx="10295514"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6" name="Title Placeholder 1">
            <a:extLst>
              <a:ext uri="{FF2B5EF4-FFF2-40B4-BE49-F238E27FC236}">
                <a16:creationId xmlns:a16="http://schemas.microsoft.com/office/drawing/2014/main" id="{E0C57E2F-108D-BC45-BF44-2F6C065BC1E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p>
            <a:r>
              <a:rPr lang="en-US" dirty="0"/>
              <a:t>Click to edit Master title style</a:t>
            </a:r>
          </a:p>
        </p:txBody>
      </p:sp>
    </p:spTree>
    <p:extLst>
      <p:ext uri="{BB962C8B-B14F-4D97-AF65-F5344CB8AC3E}">
        <p14:creationId xmlns:p14="http://schemas.microsoft.com/office/powerpoint/2010/main" val="353508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4849"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70142" y="6067136"/>
            <a:ext cx="10291618" cy="598311"/>
          </a:xfrm>
          <a:prstGeom prst="rect">
            <a:avLst/>
          </a:prstGeom>
        </p:spPr>
        <p:txBody>
          <a:bodyPr/>
          <a:lstStyle>
            <a:lvl1pPr marL="0" indent="0">
              <a:buNone/>
              <a:defRPr sz="1200" baseline="0">
                <a:solidFill>
                  <a:schemeClr val="tx1"/>
                </a:solidFill>
              </a:defRPr>
            </a:lvl1pPr>
          </a:lstStyle>
          <a:p>
            <a:pPr lvl="0"/>
            <a:r>
              <a:rPr lang="en-US" dirty="0"/>
              <a:t>Insert Source</a:t>
            </a:r>
          </a:p>
        </p:txBody>
      </p:sp>
      <p:sp>
        <p:nvSpPr>
          <p:cNvPr id="7" name="Title Placeholder 1">
            <a:extLst>
              <a:ext uri="{FF2B5EF4-FFF2-40B4-BE49-F238E27FC236}">
                <a16:creationId xmlns:a16="http://schemas.microsoft.com/office/drawing/2014/main" id="{0E776E84-F54F-3445-8517-0E7B66C3BA9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8" name="Content Placeholder 2"/>
          <p:cNvSpPr>
            <a:spLocks noGrp="1"/>
          </p:cNvSpPr>
          <p:nvPr>
            <p:ph sz="half" idx="11" hasCustomPrompt="1"/>
          </p:nvPr>
        </p:nvSpPr>
        <p:spPr>
          <a:xfrm>
            <a:off x="6100764"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2499063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841" y="1912979"/>
            <a:ext cx="11269371" cy="3824866"/>
          </a:xfrm>
          <a:prstGeom prst="rect">
            <a:avLst/>
          </a:prstGeom>
        </p:spPr>
        <p:txBody>
          <a:bodyPr/>
          <a:lstStyle>
            <a:lvl1pPr marL="160020" indent="0">
              <a:spcBef>
                <a:spcPts val="0"/>
              </a:spcBef>
              <a:spcAft>
                <a:spcPts val="600"/>
              </a:spcAft>
              <a:buFont typeface="Arial"/>
              <a:buNone/>
              <a:defRPr>
                <a:solidFill>
                  <a:schemeClr val="tx1"/>
                </a:solidFill>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9" name="Slide Number Placeholder 3">
            <a:extLst>
              <a:ext uri="{FF2B5EF4-FFF2-40B4-BE49-F238E27FC236}">
                <a16:creationId xmlns:a16="http://schemas.microsoft.com/office/drawing/2014/main" id="{DFC016A1-2979-EC4D-A307-EA0832051FBD}"/>
              </a:ext>
            </a:extLst>
          </p:cNvPr>
          <p:cNvSpPr>
            <a:spLocks noGrp="1"/>
          </p:cNvSpPr>
          <p:nvPr>
            <p:ph type="sldNum" sz="quarter" idx="4"/>
          </p:nvPr>
        </p:nvSpPr>
        <p:spPr>
          <a:xfrm>
            <a:off x="468313" y="131041"/>
            <a:ext cx="2844059" cy="365125"/>
          </a:xfrm>
          <a:prstGeom prst="rect">
            <a:avLst/>
          </a:prstGeom>
        </p:spPr>
        <p:txBody>
          <a:bodyPr/>
          <a:lstStyle>
            <a:lvl1pPr algn="l">
              <a:defRPr sz="1400">
                <a:solidFill>
                  <a:schemeClr val="tx1"/>
                </a:solidFill>
              </a:defRPr>
            </a:lvl1pPr>
          </a:lstStyle>
          <a:p>
            <a:r>
              <a:rPr lang="en-US" dirty="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24990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3841" y="1904999"/>
            <a:ext cx="11269371" cy="4024867"/>
          </a:xfrm>
          <a:prstGeom prst="rect">
            <a:avLst/>
          </a:prstGeom>
        </p:spPr>
        <p:txBody>
          <a:bodyPr/>
          <a:lstStyle>
            <a:lvl1pPr marL="445770" indent="-285750">
              <a:spcBef>
                <a:spcPts val="0"/>
              </a:spcBef>
              <a:spcAft>
                <a:spcPts val="600"/>
              </a:spcAft>
              <a:buFont typeface="Arial" panose="020B0604020202020204" pitchFamily="34" charset="0"/>
              <a:buChar char="•"/>
              <a:defRPr>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nchor="b"/>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67982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8314" y="1586467"/>
            <a:ext cx="5486400"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68313" y="6068533"/>
            <a:ext cx="10293447" cy="598311"/>
          </a:xfrm>
          <a:prstGeom prst="rect">
            <a:avLst/>
          </a:prstGeom>
        </p:spPr>
        <p:txBody>
          <a:bodyPr anchor="b"/>
          <a:lstStyle>
            <a:lvl1pPr marL="0" indent="0">
              <a:buNone/>
              <a:defRPr sz="1200" baseline="0">
                <a:solidFill>
                  <a:srgbClr val="393D40"/>
                </a:solidFill>
              </a:defRPr>
            </a:lvl1pPr>
          </a:lstStyle>
          <a:p>
            <a:pPr lvl="0"/>
            <a:r>
              <a:rPr lang="en-US" dirty="0"/>
              <a:t>Insert Source</a:t>
            </a:r>
          </a:p>
        </p:txBody>
      </p:sp>
      <p:sp>
        <p:nvSpPr>
          <p:cNvPr id="9" name="Title Placeholder 1">
            <a:extLst>
              <a:ext uri="{FF2B5EF4-FFF2-40B4-BE49-F238E27FC236}">
                <a16:creationId xmlns:a16="http://schemas.microsoft.com/office/drawing/2014/main" id="{9D663ECE-2525-9049-A44C-56EA831A5443}"/>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p>
            <a:r>
              <a:rPr lang="en-US" dirty="0"/>
              <a:t>Click to edit Master title style</a:t>
            </a:r>
          </a:p>
        </p:txBody>
      </p:sp>
      <p:sp>
        <p:nvSpPr>
          <p:cNvPr id="7" name="Content Placeholder 2"/>
          <p:cNvSpPr>
            <a:spLocks noGrp="1"/>
          </p:cNvSpPr>
          <p:nvPr>
            <p:ph sz="half" idx="11" hasCustomPrompt="1"/>
          </p:nvPr>
        </p:nvSpPr>
        <p:spPr>
          <a:xfrm>
            <a:off x="6107113" y="1562100"/>
            <a:ext cx="5626099"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148897601"/>
      </p:ext>
    </p:extLst>
  </p:cSld>
  <p:clrMapOvr>
    <a:masterClrMapping/>
  </p:clrMapOvr>
  <p:extLst mod="1">
    <p:ext uri="{DCECCB84-F9BA-43D5-87BE-67443E8EF086}">
      <p15:sldGuideLst xmlns:p15="http://schemas.microsoft.com/office/powerpoint/2012/main">
        <p15:guide id="1" orient="horz" pos="2160">
          <p15:clr>
            <a:srgbClr val="FBAE40"/>
          </p15:clr>
        </p15:guide>
        <p15:guide id="2" pos="383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9390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6.jpg"/><Relationship Id="rId5" Type="http://schemas.openxmlformats.org/officeDocument/2006/relationships/theme" Target="../theme/theme3.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0.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07154" y="26333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3">
            <a:extLst>
              <a:ext uri="{28A0092B-C50C-407E-A947-70E740481C1C}">
                <a14:useLocalDpi xmlns:a14="http://schemas.microsoft.com/office/drawing/2010/main" val="0"/>
              </a:ext>
            </a:extLst>
          </a:blip>
          <a:srcRect l="46308"/>
          <a:stretch/>
        </p:blipFill>
        <p:spPr>
          <a:xfrm>
            <a:off x="-1" y="0"/>
            <a:ext cx="3358798" cy="6858000"/>
          </a:xfrm>
          <a:prstGeom prst="rect">
            <a:avLst/>
          </a:prstGeom>
        </p:spPr>
      </p:pic>
      <p:pic>
        <p:nvPicPr>
          <p:cNvPr id="7" name="Picture 6" descr="KFF_Full_Logo_K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09099" y="5295540"/>
            <a:ext cx="1184364" cy="786320"/>
          </a:xfrm>
          <a:prstGeom prst="rect">
            <a:avLst/>
          </a:prstGeom>
        </p:spPr>
      </p:pic>
      <p:pic>
        <p:nvPicPr>
          <p:cNvPr id="13" name="Picture 12" descr="KFF_Tagline_K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56556"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8376195" y="0"/>
            <a:ext cx="3812630" cy="6858000"/>
          </a:xfrm>
          <a:prstGeom prst="rect">
            <a:avLst/>
          </a:prstGeom>
        </p:spPr>
      </p:pic>
      <p:sp>
        <p:nvSpPr>
          <p:cNvPr id="2" name="Title Placeholder 1"/>
          <p:cNvSpPr>
            <a:spLocks noGrp="1"/>
          </p:cNvSpPr>
          <p:nvPr>
            <p:ph type="title"/>
          </p:nvPr>
        </p:nvSpPr>
        <p:spPr>
          <a:xfrm>
            <a:off x="845605" y="1695882"/>
            <a:ext cx="8397439" cy="844213"/>
          </a:xfrm>
          <a:prstGeom prst="rect">
            <a:avLst/>
          </a:prstGeom>
        </p:spPr>
        <p:txBody>
          <a:bodyPr vert="horz" lIns="91440" tIns="45720" rIns="91440" bIns="45720" rtlCol="0" anchor="t">
            <a:noAutofit/>
          </a:bodyPr>
          <a:lstStyle/>
          <a:p>
            <a:r>
              <a:rPr lang="en-US" dirty="0"/>
              <a:t>Click to edit </a:t>
            </a:r>
            <a:r>
              <a:rPr lang="en-US" dirty="0" smtClean="0"/>
              <a:t>Divider </a:t>
            </a:r>
            <a:r>
              <a:rPr lang="en-US" dirty="0"/>
              <a:t>title style</a:t>
            </a:r>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527" userDrawn="1">
          <p15:clr>
            <a:srgbClr val="F26B43"/>
          </p15:clr>
        </p15:guide>
        <p15:guide id="2" orient="horz" pos="160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247" y="586267"/>
            <a:ext cx="11266966" cy="861533"/>
          </a:xfrm>
          <a:prstGeom prst="rect">
            <a:avLst/>
          </a:prstGeom>
        </p:spPr>
        <p:txBody>
          <a:bodyPr vert="horz" lIns="91440" tIns="45720" rIns="91440" bIns="45720" rtlCol="0" anchor="t">
            <a:noAutofit/>
          </a:bodyPr>
          <a:lstStyle/>
          <a:p>
            <a:r>
              <a:rPr lang="en-US" dirty="0"/>
              <a:t>Click to edit Master title style</a:t>
            </a:r>
          </a:p>
        </p:txBody>
      </p:sp>
      <p:pic>
        <p:nvPicPr>
          <p:cNvPr id="3" name="Picture 2"/>
          <p:cNvPicPr>
            <a:picLocks noChangeAspect="1"/>
          </p:cNvPicPr>
          <p:nvPr userDrawn="1"/>
        </p:nvPicPr>
        <p:blipFill>
          <a:blip r:embed="rId6"/>
          <a:stretch>
            <a:fillRect/>
          </a:stretch>
        </p:blipFill>
        <p:spPr>
          <a:xfrm>
            <a:off x="10905671" y="6072289"/>
            <a:ext cx="831361" cy="551795"/>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83" r:id="rId4"/>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816" userDrawn="1">
          <p15:clr>
            <a:srgbClr val="F26B43"/>
          </p15:clr>
        </p15:guide>
        <p15:guide id="2" pos="287" userDrawn="1">
          <p15:clr>
            <a:srgbClr val="F26B43"/>
          </p15:clr>
        </p15:guide>
        <p15:guide id="3" pos="7391" userDrawn="1">
          <p15:clr>
            <a:srgbClr val="F26B43"/>
          </p15:clr>
        </p15:guide>
        <p15:guide id="4" orient="horz" pos="984" userDrawn="1">
          <p15:clr>
            <a:srgbClr val="F26B43"/>
          </p15:clr>
        </p15:guide>
        <p15:guide id="5" orient="horz" pos="360" userDrawn="1">
          <p15:clr>
            <a:srgbClr val="F26B43"/>
          </p15:clr>
        </p15:guide>
        <p15:guide id="6" orient="horz" pos="120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4" y="587664"/>
            <a:ext cx="11264900" cy="974435"/>
          </a:xfrm>
          <a:prstGeom prst="rect">
            <a:avLst/>
          </a:prstGeom>
        </p:spPr>
        <p:txBody>
          <a:bodyPr vert="horz" lIns="91440" tIns="45720" rIns="91440" bIns="45720" rtlCol="0" anchor="t">
            <a:noAutofit/>
          </a:bodyPr>
          <a:lstStyle/>
          <a:p>
            <a:r>
              <a:rPr lang="en-US" dirty="0"/>
              <a:t>Click to edit Master title style</a:t>
            </a:r>
          </a:p>
        </p:txBody>
      </p:sp>
      <p:pic>
        <p:nvPicPr>
          <p:cNvPr id="15" name="Picture 14">
            <a:extLst>
              <a:ext uri="{FF2B5EF4-FFF2-40B4-BE49-F238E27FC236}">
                <a16:creationId xmlns:a16="http://schemas.microsoft.com/office/drawing/2014/main" id="{AD0A1D8B-E64A-4D45-A49A-72A56E14E833}"/>
              </a:ext>
            </a:extLst>
          </p:cNvPr>
          <p:cNvPicPr>
            <a:picLocks noChangeAspect="1"/>
          </p:cNvPicPr>
          <p:nvPr userDrawn="1"/>
        </p:nvPicPr>
        <p:blipFill>
          <a:blip r:embed="rId5"/>
          <a:stretch>
            <a:fillRect/>
          </a:stretch>
        </p:blipFill>
        <p:spPr>
          <a:xfrm>
            <a:off x="10905671" y="6072289"/>
            <a:ext cx="831361" cy="551795"/>
          </a:xfrm>
          <a:prstGeom prst="rect">
            <a:avLst/>
          </a:prstGeom>
        </p:spPr>
      </p:pic>
      <p:sp>
        <p:nvSpPr>
          <p:cNvPr id="3" name="Rectangle 2"/>
          <p:cNvSpPr/>
          <p:nvPr userDrawn="1"/>
        </p:nvSpPr>
        <p:spPr>
          <a:xfrm>
            <a:off x="468314" y="203102"/>
            <a:ext cx="4708732" cy="31619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sz="1400" dirty="0" smtClean="0">
                <a:solidFill>
                  <a:schemeClr val="tx1"/>
                </a:solidFill>
                <a:effectLst/>
              </a:rPr>
              <a:t>Figure </a:t>
            </a:r>
            <a:fld id="{0A525C9C-33A6-4D3C-B3CA-626642866690}" type="slidenum">
              <a:rPr lang="en-US" sz="1400" smtClean="0">
                <a:solidFill>
                  <a:schemeClr val="tx1"/>
                </a:solidFill>
                <a:effectLst/>
              </a:rPr>
              <a:t>‹#›</a:t>
            </a:fld>
            <a:endParaRPr lang="en-US" sz="1400" dirty="0">
              <a:solidFill>
                <a:schemeClr val="tx1"/>
              </a:solidFill>
              <a:effectLst/>
            </a:endParaRPr>
          </a:p>
        </p:txBody>
      </p:sp>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84" userDrawn="1">
          <p15:clr>
            <a:srgbClr val="F26B43"/>
          </p15:clr>
        </p15:guide>
        <p15:guide id="2" pos="287" userDrawn="1">
          <p15:clr>
            <a:srgbClr val="F26B43"/>
          </p15:clr>
        </p15:guide>
        <p15:guide id="3" orient="horz" pos="3816" userDrawn="1">
          <p15:clr>
            <a:srgbClr val="F26B43"/>
          </p15:clr>
        </p15:guide>
        <p15:guide id="4" pos="7391" userDrawn="1">
          <p15:clr>
            <a:srgbClr val="F26B43"/>
          </p15:clr>
        </p15:guide>
        <p15:guide id="5" orient="horz" pos="360" userDrawn="1">
          <p15:clr>
            <a:srgbClr val="F26B43"/>
          </p15:clr>
        </p15:guide>
        <p15:guide id="6" orient="horz" pos="312" userDrawn="1">
          <p15:clr>
            <a:srgbClr val="F26B43"/>
          </p15:clr>
        </p15:guide>
        <p15:guide id="7" orient="horz" pos="120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p>
            <a:r>
              <a:rPr lang="en-US" dirty="0"/>
              <a:t>Click to edit Master title style</a:t>
            </a:r>
          </a:p>
        </p:txBody>
      </p:sp>
      <p:sp>
        <p:nvSpPr>
          <p:cNvPr id="9" name="Text Placeholder 2"/>
          <p:cNvSpPr>
            <a:spLocks noGrp="1"/>
          </p:cNvSpPr>
          <p:nvPr>
            <p:ph type="body" idx="1"/>
          </p:nvPr>
        </p:nvSpPr>
        <p:spPr>
          <a:xfrm>
            <a:off x="464815" y="1908673"/>
            <a:ext cx="11268398" cy="4091016"/>
          </a:xfrm>
          <a:prstGeom prst="rect">
            <a:avLst/>
          </a:prstGeom>
        </p:spPr>
        <p:txBody>
          <a:bodyPr vert="horz" lIns="91440" tIns="45720" rIns="91440" bIns="45720" rtlCol="0" anchor="t">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 userDrawn="1">
          <p15:clr>
            <a:srgbClr val="F26B43"/>
          </p15:clr>
        </p15:guide>
        <p15:guide id="2" pos="7391" userDrawn="1">
          <p15:clr>
            <a:srgbClr val="F26B43"/>
          </p15:clr>
        </p15:guide>
        <p15:guide id="3" orient="horz" pos="984" userDrawn="1">
          <p15:clr>
            <a:srgbClr val="F26B43"/>
          </p15:clr>
        </p15:guide>
        <p15:guide id="4" orient="horz" pos="360" userDrawn="1">
          <p15:clr>
            <a:srgbClr val="F26B43"/>
          </p15:clr>
        </p15:guide>
        <p15:guide id="5" orient="horz" pos="3816" userDrawn="1">
          <p15:clr>
            <a:srgbClr val="F26B43"/>
          </p15:clr>
        </p15:guide>
        <p15:guide id="6" orient="horz" pos="120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p:txBody>
          <a:bodyPr/>
          <a:lstStyle/>
          <a:p>
            <a:r>
              <a:rPr lang="en-US" sz="700" dirty="0"/>
              <a:t>NOTES: PEPFAR was created in 2003 and funding began in FY04. PEPFAR includes funding for HIV, TB, and the Global Fund to Fight AIDS, Tuberculosis and Malaria. HIV includes funding through State/OGAC, USAID, CDC, NIH, and DoD. TB includes funding provided through USAID. Global Fund includes contributions provided through the State Department, USAID, and NIH. FY13 includes the effects of sequestration. </a:t>
            </a:r>
            <a:r>
              <a:rPr lang="en-US" sz="700" dirty="0" smtClean="0"/>
              <a:t>FY20 </a:t>
            </a:r>
            <a:r>
              <a:rPr lang="en-US" sz="700" dirty="0"/>
              <a:t>is based on funding provided in the “Consolidated Appropriations Act, </a:t>
            </a:r>
            <a:r>
              <a:rPr lang="en-US" sz="700" dirty="0" smtClean="0"/>
              <a:t>2020” </a:t>
            </a:r>
            <a:r>
              <a:rPr lang="en-US" sz="700" dirty="0"/>
              <a:t>(P.L. </a:t>
            </a:r>
            <a:r>
              <a:rPr lang="en-US" sz="700" dirty="0" smtClean="0"/>
              <a:t>116-94) </a:t>
            </a:r>
            <a:r>
              <a:rPr lang="en-US" sz="700" dirty="0"/>
              <a:t>and is a preliminary estimate. Some funding for HIV programs through the Economic Support Fund (ESF) account at USAID is not yet known for </a:t>
            </a:r>
            <a:r>
              <a:rPr lang="en-US" sz="700" dirty="0" smtClean="0"/>
              <a:t>FY20 and the FY21 Request and </a:t>
            </a:r>
            <a:r>
              <a:rPr lang="en-US" sz="700" dirty="0"/>
              <a:t>is assumed to remain at prior year levels.</a:t>
            </a:r>
            <a:br>
              <a:rPr lang="en-US" sz="700" dirty="0"/>
            </a:br>
            <a:r>
              <a:rPr lang="en-US" sz="700" dirty="0"/>
              <a:t>SOURCE: </a:t>
            </a:r>
            <a:r>
              <a:rPr lang="en-US" sz="700" dirty="0" smtClean="0"/>
              <a:t>KFF analysis </a:t>
            </a:r>
            <a:r>
              <a:rPr lang="en-US" sz="700" dirty="0"/>
              <a:t>of data from the Office of Management and Budget, Agency Congressional Budget Justifications, Congressional Appropriations Bills, and U.S. Foreign Assistance Dashboard [website], available at: www.foreignassistance.gov. </a:t>
            </a:r>
          </a:p>
        </p:txBody>
      </p:sp>
      <p:sp>
        <p:nvSpPr>
          <p:cNvPr id="7" name="Title 6"/>
          <p:cNvSpPr>
            <a:spLocks noGrp="1"/>
          </p:cNvSpPr>
          <p:nvPr>
            <p:ph type="title"/>
          </p:nvPr>
        </p:nvSpPr>
        <p:spPr/>
        <p:txBody>
          <a:bodyPr/>
          <a:lstStyle/>
          <a:p>
            <a:r>
              <a:rPr lang="en-US" dirty="0"/>
              <a:t>U.S. Funding for the President’s Emergency Plan for AIDS Relief (PEPFAR), FY 2004 – FY </a:t>
            </a:r>
            <a:r>
              <a:rPr lang="en-US" dirty="0" smtClean="0"/>
              <a:t>2021 Request</a:t>
            </a:r>
            <a:endParaRPr lang="en-US" dirty="0"/>
          </a:p>
        </p:txBody>
      </p:sp>
      <p:sp>
        <p:nvSpPr>
          <p:cNvPr id="10" name="TextBox 9"/>
          <p:cNvSpPr txBox="1"/>
          <p:nvPr/>
        </p:nvSpPr>
        <p:spPr>
          <a:xfrm>
            <a:off x="468314" y="1928010"/>
            <a:ext cx="1058302" cy="307777"/>
          </a:xfrm>
          <a:prstGeom prst="rect">
            <a:avLst/>
          </a:prstGeom>
          <a:noFill/>
        </p:spPr>
        <p:txBody>
          <a:bodyPr wrap="none" rtlCol="0">
            <a:spAutoFit/>
          </a:bodyPr>
          <a:lstStyle/>
          <a:p>
            <a:pPr algn="ctr"/>
            <a:r>
              <a:rPr lang="en-US" sz="1400" b="1" i="1" dirty="0">
                <a:solidFill>
                  <a:srgbClr val="323A45"/>
                </a:solidFill>
                <a:cs typeface="Meta Offc Pro"/>
              </a:rPr>
              <a:t>In Millions</a:t>
            </a:r>
          </a:p>
        </p:txBody>
      </p:sp>
      <p:graphicFrame>
        <p:nvGraphicFramePr>
          <p:cNvPr id="11" name="Content Placeholder 5"/>
          <p:cNvGraphicFramePr>
            <a:graphicFrameLocks noGrp="1"/>
          </p:cNvGraphicFramePr>
          <p:nvPr>
            <p:ph idx="1"/>
            <p:extLst>
              <p:ext uri="{D42A27DB-BD31-4B8C-83A1-F6EECF244321}">
                <p14:modId xmlns:p14="http://schemas.microsoft.com/office/powerpoint/2010/main" val="2849189975"/>
              </p:ext>
            </p:extLst>
          </p:nvPr>
        </p:nvGraphicFramePr>
        <p:xfrm>
          <a:off x="463550" y="1912938"/>
          <a:ext cx="11269663" cy="41449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56336561"/>
      </p:ext>
    </p:extLst>
  </p:cSld>
  <p:clrMapOvr>
    <a:masterClrMapping/>
  </p:clrMapOvr>
</p:sld>
</file>

<file path=ppt/theme/theme1.xml><?xml version="1.0" encoding="utf-8"?>
<a:theme xmlns:a="http://schemas.openxmlformats.org/drawingml/2006/main" name="Title Slide">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D59B5DE3-BA9B-4D93-A671-46F756375ACA}"/>
    </a:ext>
  </a:extLst>
</a:theme>
</file>

<file path=ppt/theme/theme2.xml><?xml version="1.0" encoding="utf-8"?>
<a:theme xmlns:a="http://schemas.openxmlformats.org/drawingml/2006/main" name="Divider">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A6A94B30-0B12-4970-829E-C473662236D2}"/>
    </a:ext>
  </a:extLst>
</a:theme>
</file>

<file path=ppt/theme/theme3.xml><?xml version="1.0" encoding="utf-8"?>
<a:theme xmlns:a="http://schemas.openxmlformats.org/drawingml/2006/main" name="Default no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7D2335E5-344E-4860-AB67-719D4BB7EFF1}"/>
    </a:ext>
  </a:extLst>
</a:theme>
</file>

<file path=ppt/theme/theme4.xml><?xml version="1.0" encoding="utf-8"?>
<a:theme xmlns:a="http://schemas.openxmlformats.org/drawingml/2006/main" name="Default with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14219C0B-ECF8-479C-90D6-7D02F37F5B13}"/>
    </a:ext>
  </a:extLst>
</a:theme>
</file>

<file path=ppt/theme/theme5.xml><?xml version="1.0" encoding="utf-8"?>
<a:theme xmlns:a="http://schemas.openxmlformats.org/drawingml/2006/main" name="Blank">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sert Your Title Here" id="{9363219B-046F-4355-826F-3534B2EAD5A0}" vid="{187DC01B-F99B-4522-BEAB-98ED8E8C5612}"/>
    </a:ext>
  </a:extLst>
</a:theme>
</file>

<file path=ppt/theme/theme6.xml><?xml version="1.0" encoding="utf-8"?>
<a:theme xmlns:a="http://schemas.openxmlformats.org/drawingml/2006/main" name="Text Slide no Logo">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EB80B7DF-65AA-44CB-A59E-F07B89C6771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2020 KFF PowerPoint Template</Template>
  <TotalTime>1882</TotalTime>
  <Words>162</Words>
  <Application>Microsoft Office PowerPoint</Application>
  <PresentationFormat>Custom</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vt:i4>
      </vt:variant>
    </vt:vector>
  </HeadingPairs>
  <TitlesOfParts>
    <vt:vector size="10" baseType="lpstr">
      <vt:lpstr>Arial</vt:lpstr>
      <vt:lpstr>Calibri</vt:lpstr>
      <vt:lpstr>Meta Offc Pro</vt:lpstr>
      <vt:lpstr>Title Slide</vt:lpstr>
      <vt:lpstr>Divider</vt:lpstr>
      <vt:lpstr>Default no Figure #</vt:lpstr>
      <vt:lpstr>Default with Figure #</vt:lpstr>
      <vt:lpstr>Blank</vt:lpstr>
      <vt:lpstr>Text Slide no Logo</vt:lpstr>
      <vt:lpstr>U.S. Funding for the President’s Emergency Plan for AIDS Relief (PEPFAR), FY 2004 – FY 2021 Request</vt:lpstr>
    </vt:vector>
  </TitlesOfParts>
  <Company>HERMES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Global Health Budget Slideshow, FY2020</dc:title>
  <dc:creator>Stephanie Oum</dc:creator>
  <cp:lastModifiedBy>Stephanie Oum</cp:lastModifiedBy>
  <cp:revision>45</cp:revision>
  <cp:lastPrinted>2019-08-19T22:27:15Z</cp:lastPrinted>
  <dcterms:created xsi:type="dcterms:W3CDTF">2020-01-17T19:32:33Z</dcterms:created>
  <dcterms:modified xsi:type="dcterms:W3CDTF">2020-03-27T20:52:00Z</dcterms:modified>
</cp:coreProperties>
</file>