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77" r:id="rId5"/>
    <p:sldMasterId id="2147483662" r:id="rId6"/>
  </p:sldMasterIdLst>
  <p:notesMasterIdLst>
    <p:notesMasterId r:id="rId8"/>
  </p:notesMasterIdLst>
  <p:handoutMasterIdLst>
    <p:handoutMasterId r:id="rId9"/>
  </p:handoutMasterIdLst>
  <p:sldIdLst>
    <p:sldId id="312" r:id="rId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05996"/>
    <a:srgbClr val="003C64"/>
    <a:srgbClr val="0077C8"/>
    <a:srgbClr val="333333"/>
    <a:srgbClr val="0076C4"/>
    <a:srgbClr val="F5821F"/>
    <a:srgbClr val="000000"/>
    <a:srgbClr val="56565A"/>
    <a:srgbClr val="393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1" autoAdjust="0"/>
  </p:normalViewPr>
  <p:slideViewPr>
    <p:cSldViewPr snapToGrid="0" snapToObjects="1" showGuides="1">
      <p:cViewPr varScale="1">
        <p:scale>
          <a:sx n="93" d="100"/>
          <a:sy n="93" d="100"/>
        </p:scale>
        <p:origin x="90" y="21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30388202380144E-3"/>
          <c:y val="3.7868139683789631E-2"/>
          <c:w val="0.98531455643349763"/>
          <c:h val="0.860609578567909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8A2-4BF4-B423-7184A2AF9789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8A2-4BF4-B423-7184A2AF9789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8A2-4BF4-B423-7184A2AF9789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8A2-4BF4-B423-7184A2AF978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8A2-4BF4-B423-7184A2AF9789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8A2-4BF4-B423-7184A2AF9789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8A2-4BF4-B423-7184A2AF9789}"/>
              </c:ext>
            </c:extLst>
          </c:dPt>
          <c:dPt>
            <c:idx val="20"/>
            <c:invertIfNegative val="0"/>
            <c:bubble3D val="0"/>
            <c:spPr>
              <a:solidFill>
                <a:srgbClr val="003C64">
                  <a:alpha val="50196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3DB5-40EB-8A43-2EF9507DAE4E}"/>
              </c:ext>
            </c:extLst>
          </c:dPt>
          <c:cat>
            <c:strRef>
              <c:f>Sheet1!$B$1:$V$1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 Request</c:v>
                </c:pt>
              </c:strCache>
            </c:strRef>
          </c:cat>
          <c:val>
            <c:numRef>
              <c:f>Sheet1!$B$2:$V$2</c:f>
              <c:numCache>
                <c:formatCode>"$"#,##0_);[Red]\("$"#,##0\)</c:formatCode>
                <c:ptCount val="21"/>
                <c:pt idx="0">
                  <c:v>146.19999999999999</c:v>
                </c:pt>
                <c:pt idx="1">
                  <c:v>170.5</c:v>
                </c:pt>
                <c:pt idx="2">
                  <c:v>165.17999999999998</c:v>
                </c:pt>
                <c:pt idx="3">
                  <c:v>198.18</c:v>
                </c:pt>
                <c:pt idx="4">
                  <c:v>214.14</c:v>
                </c:pt>
                <c:pt idx="5">
                  <c:v>225.73700000000002</c:v>
                </c:pt>
                <c:pt idx="6">
                  <c:v>397.67099999999999</c:v>
                </c:pt>
                <c:pt idx="7">
                  <c:v>521.81100000000004</c:v>
                </c:pt>
                <c:pt idx="8">
                  <c:v>534.524</c:v>
                </c:pt>
                <c:pt idx="9">
                  <c:v>754.529</c:v>
                </c:pt>
                <c:pt idx="10">
                  <c:v>800.47775999999999</c:v>
                </c:pt>
                <c:pt idx="11">
                  <c:v>811.59142599999996</c:v>
                </c:pt>
                <c:pt idx="12">
                  <c:v>821.74343499999998</c:v>
                </c:pt>
                <c:pt idx="13">
                  <c:v>862.12237999999991</c:v>
                </c:pt>
                <c:pt idx="14">
                  <c:v>854.28887900000007</c:v>
                </c:pt>
                <c:pt idx="15">
                  <c:v>873.05385700000011</c:v>
                </c:pt>
                <c:pt idx="16">
                  <c:v>962.96600000000001</c:v>
                </c:pt>
                <c:pt idx="17">
                  <c:v>973.91</c:v>
                </c:pt>
                <c:pt idx="18">
                  <c:v>984.12599999999998</c:v>
                </c:pt>
                <c:pt idx="19">
                  <c:v>999.12599999999998</c:v>
                </c:pt>
                <c:pt idx="20">
                  <c:v>905.15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A2-4BF4-B423-7184A2AF9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92773760"/>
        <c:axId val="92775552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Total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dLbl>
              <c:idx val="19"/>
              <c:layout>
                <c:manualLayout>
                  <c:x val="-2.0910474430335838E-2"/>
                  <c:y val="-3.33357700263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760105426400062E-2"/>
                      <c:h val="5.13519786188630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C74A-441D-A3E6-325805FB85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Sheet1!$B$1:$V$1</c:f>
              <c:strCach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 Request</c:v>
                </c:pt>
              </c:strCache>
            </c:strRef>
          </c:cat>
          <c:val>
            <c:numRef>
              <c:f>Sheet1!$B$3:$V$3</c:f>
              <c:numCache>
                <c:formatCode>"$"#,##0_);[Red]\("$"#,##0\)</c:formatCode>
                <c:ptCount val="21"/>
                <c:pt idx="0">
                  <c:v>146.19999999999999</c:v>
                </c:pt>
                <c:pt idx="1">
                  <c:v>170.5</c:v>
                </c:pt>
                <c:pt idx="2">
                  <c:v>165.17999999999998</c:v>
                </c:pt>
                <c:pt idx="3">
                  <c:v>198.18</c:v>
                </c:pt>
                <c:pt idx="4">
                  <c:v>214.14</c:v>
                </c:pt>
                <c:pt idx="5">
                  <c:v>225.73700000000002</c:v>
                </c:pt>
                <c:pt idx="6">
                  <c:v>397.67099999999999</c:v>
                </c:pt>
                <c:pt idx="7">
                  <c:v>521.81100000000004</c:v>
                </c:pt>
                <c:pt idx="8">
                  <c:v>534.524</c:v>
                </c:pt>
                <c:pt idx="9">
                  <c:v>754.529</c:v>
                </c:pt>
                <c:pt idx="10">
                  <c:v>800.47775999999999</c:v>
                </c:pt>
                <c:pt idx="11">
                  <c:v>811.59142599999996</c:v>
                </c:pt>
                <c:pt idx="12">
                  <c:v>821.74343499999998</c:v>
                </c:pt>
                <c:pt idx="13">
                  <c:v>862.12237999999991</c:v>
                </c:pt>
                <c:pt idx="14">
                  <c:v>854.28887900000007</c:v>
                </c:pt>
                <c:pt idx="15">
                  <c:v>873.05385700000011</c:v>
                </c:pt>
                <c:pt idx="16">
                  <c:v>962.96600000000001</c:v>
                </c:pt>
                <c:pt idx="17">
                  <c:v>973.91</c:v>
                </c:pt>
                <c:pt idx="18">
                  <c:v>984.12599999999998</c:v>
                </c:pt>
                <c:pt idx="19">
                  <c:v>999.12599999999998</c:v>
                </c:pt>
                <c:pt idx="20">
                  <c:v>905.15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8A2-4BF4-B423-7184A2AF9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773760"/>
        <c:axId val="92775552"/>
      </c:lineChart>
      <c:catAx>
        <c:axId val="92773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775552"/>
        <c:crosses val="autoZero"/>
        <c:auto val="1"/>
        <c:lblAlgn val="ctr"/>
        <c:lblOffset val="0"/>
        <c:noMultiLvlLbl val="0"/>
      </c:catAx>
      <c:valAx>
        <c:axId val="92775552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9277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5525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1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3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0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 smtClean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800" dirty="0"/>
              <a:t>NOTES: Includes malaria funding provided through USAID, CDC, NIH, and DoD. Includes base and supplemental funding. FY13 includes the effects of sequestration. </a:t>
            </a:r>
            <a:r>
              <a:rPr lang="en-US" sz="800" dirty="0" smtClean="0"/>
              <a:t>FY20 </a:t>
            </a:r>
            <a:r>
              <a:rPr lang="en-US" sz="800" dirty="0"/>
              <a:t>is based on funding provided in the “Consolidated Appropriations Act, </a:t>
            </a:r>
            <a:r>
              <a:rPr lang="en-US" sz="800" dirty="0" smtClean="0"/>
              <a:t>2020” </a:t>
            </a:r>
            <a:r>
              <a:rPr lang="en-US" sz="800" dirty="0"/>
              <a:t>(P.L. </a:t>
            </a:r>
            <a:r>
              <a:rPr lang="en-US" sz="800" dirty="0" smtClean="0"/>
              <a:t>116-94) </a:t>
            </a:r>
            <a:r>
              <a:rPr lang="en-US" sz="800" dirty="0"/>
              <a:t>and is a preliminary estimate. Some funding for malaria programs at CDC is not yet known </a:t>
            </a:r>
            <a:r>
              <a:rPr lang="en-US" sz="800" dirty="0" smtClean="0"/>
              <a:t>for FY19, FY20, and the FY21 Request </a:t>
            </a:r>
            <a:r>
              <a:rPr lang="en-US" sz="800" dirty="0"/>
              <a:t>and is assumed to remain at prior year levels. </a:t>
            </a:r>
            <a:br>
              <a:rPr lang="en-US" sz="800" dirty="0"/>
            </a:br>
            <a:r>
              <a:rPr lang="en-US" sz="800" dirty="0"/>
              <a:t>SOURCE: </a:t>
            </a:r>
            <a:r>
              <a:rPr lang="en-US" sz="800" dirty="0" smtClean="0"/>
              <a:t>KFF analysis </a:t>
            </a:r>
            <a:r>
              <a:rPr lang="en-US" sz="800" dirty="0"/>
              <a:t>of data from the Office of Management and Budget, Agency Congressional Budget Justifications, Congressional Appropriations Bills, and U.S. Foreign Assistance Dashboard [website], available at: www.foreignassistance.gov.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Funding for Global Malaria, FY 2001 – FY </a:t>
            </a:r>
            <a:r>
              <a:rPr lang="en-US" dirty="0" smtClean="0"/>
              <a:t>2021 Request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8314" y="1928010"/>
            <a:ext cx="1058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323A45"/>
                </a:solidFill>
                <a:cs typeface="Meta Offc Pro"/>
              </a:rPr>
              <a:t>In Millions</a:t>
            </a:r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33669"/>
              </p:ext>
            </p:extLst>
          </p:nvPr>
        </p:nvGraphicFramePr>
        <p:xfrm>
          <a:off x="463550" y="1912938"/>
          <a:ext cx="11269663" cy="414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90936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D59B5DE3-BA9B-4D93-A671-46F756375ACA}"/>
    </a:ext>
  </a:extLst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A6A94B30-0B12-4970-829E-C473662236D2}"/>
    </a:ext>
  </a:extLst>
</a:theme>
</file>

<file path=ppt/theme/theme3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7D2335E5-344E-4860-AB67-719D4BB7EFF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14219C0B-ECF8-479C-90D6-7D02F37F5B13}"/>
    </a:ext>
  </a:extLst>
</a:theme>
</file>

<file path=ppt/theme/theme5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rt Your Title Here" id="{9363219B-046F-4355-826F-3534B2EAD5A0}" vid="{187DC01B-F99B-4522-BEAB-98ED8E8C5612}"/>
    </a:ext>
  </a:extLst>
</a:theme>
</file>

<file path=ppt/theme/theme6.xml><?xml version="1.0" encoding="utf-8"?>
<a:theme xmlns:a="http://schemas.openxmlformats.org/drawingml/2006/main" name="Text Slide no Logo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EB80B7DF-65AA-44CB-A59E-F07B89C6771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</Template>
  <TotalTime>1883</TotalTime>
  <Words>101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Title Slide</vt:lpstr>
      <vt:lpstr>Divider</vt:lpstr>
      <vt:lpstr>Default no Figure #</vt:lpstr>
      <vt:lpstr>Default with Figure #</vt:lpstr>
      <vt:lpstr>Blank</vt:lpstr>
      <vt:lpstr>Text Slide no Logo</vt:lpstr>
      <vt:lpstr>U.S. Funding for Global Malaria, FY 2001 – FY 2021 Request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 Slideshow, FY2020</dc:title>
  <dc:creator>Stephanie Oum</dc:creator>
  <cp:lastModifiedBy>Stephanie Oum</cp:lastModifiedBy>
  <cp:revision>44</cp:revision>
  <cp:lastPrinted>2019-08-19T22:27:15Z</cp:lastPrinted>
  <dcterms:created xsi:type="dcterms:W3CDTF">2020-01-17T19:32:33Z</dcterms:created>
  <dcterms:modified xsi:type="dcterms:W3CDTF">2020-03-27T17:14:15Z</dcterms:modified>
</cp:coreProperties>
</file>