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77" r:id="rId5"/>
    <p:sldMasterId id="2147483662" r:id="rId6"/>
  </p:sldMasterIdLst>
  <p:notesMasterIdLst>
    <p:notesMasterId r:id="rId8"/>
  </p:notesMasterIdLst>
  <p:handoutMasterIdLst>
    <p:handoutMasterId r:id="rId9"/>
  </p:handoutMasterIdLst>
  <p:sldIdLst>
    <p:sldId id="317" r:id="rId7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005996"/>
    <a:srgbClr val="003C64"/>
    <a:srgbClr val="0077C8"/>
    <a:srgbClr val="333333"/>
    <a:srgbClr val="0076C4"/>
    <a:srgbClr val="F5821F"/>
    <a:srgbClr val="000000"/>
    <a:srgbClr val="56565A"/>
    <a:srgbClr val="393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1" autoAdjust="0"/>
  </p:normalViewPr>
  <p:slideViewPr>
    <p:cSldViewPr snapToGrid="0" snapToObjects="1" showGuides="1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82661380380218E-3"/>
          <c:y val="2.702606200008589E-2"/>
          <c:w val="0.99092173386196203"/>
          <c:h val="0.873361685824864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Global Health Security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945-4EB7-8235-2191D5F12FB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945-4EB7-8235-2191D5F12FB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945-4EB7-8235-2191D5F12FBA}"/>
              </c:ext>
            </c:extLst>
          </c:dPt>
          <c:dPt>
            <c:idx val="15"/>
            <c:invertIfNegative val="0"/>
            <c:bubble3D val="0"/>
            <c:spPr>
              <a:solidFill>
                <a:srgbClr val="003C64">
                  <a:alpha val="50196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945-4EB7-8235-2191D5F12FBA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945-4EB7-8235-2191D5F12FBA}"/>
              </c:ext>
            </c:extLst>
          </c:dPt>
          <c:cat>
            <c:strRef>
              <c:f>Sheet1!$B$1:$Q$1</c:f>
              <c:strCach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 Request</c:v>
                </c:pt>
              </c:strCache>
            </c:strRef>
          </c:cat>
          <c:val>
            <c:numRef>
              <c:f>Sheet1!$B$2:$Q$2</c:f>
              <c:numCache>
                <c:formatCode>"$"#,##0_);[Red]\("$"#,##0\)</c:formatCode>
                <c:ptCount val="16"/>
                <c:pt idx="0">
                  <c:v>389.97800000000007</c:v>
                </c:pt>
                <c:pt idx="1">
                  <c:v>320.67399999999998</c:v>
                </c:pt>
                <c:pt idx="2">
                  <c:v>376.399</c:v>
                </c:pt>
                <c:pt idx="3">
                  <c:v>416.99099999999999</c:v>
                </c:pt>
                <c:pt idx="4">
                  <c:v>486.49099999999999</c:v>
                </c:pt>
                <c:pt idx="5">
                  <c:v>396.96199999999999</c:v>
                </c:pt>
                <c:pt idx="6">
                  <c:v>390.30400000000003</c:v>
                </c:pt>
                <c:pt idx="7">
                  <c:v>366.20700000000005</c:v>
                </c:pt>
                <c:pt idx="8">
                  <c:v>498.548</c:v>
                </c:pt>
                <c:pt idx="9">
                  <c:v>432.58100000000013</c:v>
                </c:pt>
                <c:pt idx="10">
                  <c:v>406.649</c:v>
                </c:pt>
                <c:pt idx="11">
                  <c:v>364.06299999999999</c:v>
                </c:pt>
                <c:pt idx="12">
                  <c:v>412.25800000000004</c:v>
                </c:pt>
                <c:pt idx="13">
                  <c:v>465.53699999999998</c:v>
                </c:pt>
                <c:pt idx="14">
                  <c:v>546.59400000000005</c:v>
                </c:pt>
                <c:pt idx="15">
                  <c:v>557.34799999999996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945-4EB7-8235-2191D5F12FB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Emergency Ebola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945-4EB7-8235-2191D5F12FB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945-4EB7-8235-2191D5F12FBA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945-4EB7-8235-2191D5F12FBA}"/>
              </c:ext>
            </c:extLst>
          </c:dPt>
          <c:dLbls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945-4EB7-8235-2191D5F12FBA}"/>
                </c:ext>
              </c:extLst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945-4EB7-8235-2191D5F12FBA}"/>
                </c:ext>
              </c:extLst>
            </c:dLbl>
            <c:dLbl>
              <c:idx val="13"/>
              <c:layout>
                <c:manualLayout>
                  <c:x val="1.1269192344083403E-3"/>
                  <c:y val="6.89873634547192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945-4EB7-8235-2191D5F12F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Sheet1!$B$1:$Q$1</c:f>
              <c:strCach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 Request</c:v>
                </c:pt>
              </c:strCache>
            </c:strRef>
          </c:cat>
          <c:val>
            <c:numRef>
              <c:f>Sheet1!$B$3:$Q$3</c:f>
              <c:numCache>
                <c:formatCode>"$"#,##0_);[Red]\("$"#,##0\)</c:formatCode>
                <c:ptCount val="16"/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909</c:v>
                </c:pt>
                <c:pt idx="10">
                  <c:v>0</c:v>
                </c:pt>
                <c:pt idx="11">
                  <c:v>0</c:v>
                </c:pt>
                <c:pt idx="12">
                  <c:v>100</c:v>
                </c:pt>
                <c:pt idx="1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945-4EB7-8235-2191D5F12FB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Emergency Zika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F945-4EB7-8235-2191D5F12FBA}"/>
              </c:ext>
            </c:extLst>
          </c:dPt>
          <c:dLbls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F945-4EB7-8235-2191D5F12F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66666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Sheet1!$B$1:$Q$1</c:f>
              <c:strCach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 Request</c:v>
                </c:pt>
              </c:strCache>
            </c:strRef>
          </c:cat>
          <c:val>
            <c:numRef>
              <c:f>Sheet1!$B$4:$Q$4</c:f>
              <c:numCache>
                <c:formatCode>"$"#,##0_);[Red]\("$"#,##0\)</c:formatCode>
                <c:ptCount val="16"/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145.5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945-4EB7-8235-2191D5F12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92942720"/>
        <c:axId val="92944256"/>
      </c:barChart>
      <c:lineChart>
        <c:grouping val="standard"/>
        <c:varyColors val="0"/>
        <c:ser>
          <c:idx val="3"/>
          <c:order val="3"/>
          <c:tx>
            <c:strRef>
              <c:f>Sheet1!$A$5</c:f>
              <c:strCache>
                <c:ptCount val="1"/>
                <c:pt idx="0">
                  <c:v>Total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3.2097233076091178E-2"/>
                  <c:y val="-3.35963278906630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F945-4EB7-8235-2191D5F12FBA}"/>
                </c:ext>
              </c:extLst>
            </c:dLbl>
            <c:dLbl>
              <c:idx val="12"/>
              <c:layout>
                <c:manualLayout>
                  <c:x val="-2.8684743606198763E-2"/>
                  <c:y val="-4.17802036109123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F945-4EB7-8235-2191D5F12F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Sheet1!$B$1:$Q$1</c:f>
              <c:strCach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 Request</c:v>
                </c:pt>
              </c:strCache>
            </c:strRef>
          </c:cat>
          <c:val>
            <c:numRef>
              <c:f>Sheet1!$B$5:$Q$5</c:f>
              <c:numCache>
                <c:formatCode>"$"#,##0_);[Red]\("$"#,##0\)</c:formatCode>
                <c:ptCount val="16"/>
                <c:pt idx="0">
                  <c:v>389.97800000000007</c:v>
                </c:pt>
                <c:pt idx="1">
                  <c:v>320.67399999999998</c:v>
                </c:pt>
                <c:pt idx="2">
                  <c:v>376.399</c:v>
                </c:pt>
                <c:pt idx="3">
                  <c:v>416.99099999999999</c:v>
                </c:pt>
                <c:pt idx="4">
                  <c:v>486.49099999999999</c:v>
                </c:pt>
                <c:pt idx="5">
                  <c:v>396.96199999999999</c:v>
                </c:pt>
                <c:pt idx="6">
                  <c:v>390.30400000000003</c:v>
                </c:pt>
                <c:pt idx="7">
                  <c:v>366.20700000000005</c:v>
                </c:pt>
                <c:pt idx="8">
                  <c:v>498.548</c:v>
                </c:pt>
                <c:pt idx="9">
                  <c:v>1341.5810000000001</c:v>
                </c:pt>
                <c:pt idx="10">
                  <c:v>552.149</c:v>
                </c:pt>
                <c:pt idx="11">
                  <c:v>364.06299999999999</c:v>
                </c:pt>
                <c:pt idx="12">
                  <c:v>512.25800000000004</c:v>
                </c:pt>
                <c:pt idx="13">
                  <c:v>503.53699999999998</c:v>
                </c:pt>
                <c:pt idx="14">
                  <c:v>546.59400000000005</c:v>
                </c:pt>
                <c:pt idx="15">
                  <c:v>557.34799999999996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F945-4EB7-8235-2191D5F12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942720"/>
        <c:axId val="92944256"/>
      </c:lineChart>
      <c:catAx>
        <c:axId val="92942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944256"/>
        <c:crosses val="autoZero"/>
        <c:auto val="1"/>
        <c:lblAlgn val="ctr"/>
        <c:lblOffset val="0"/>
        <c:noMultiLvlLbl val="0"/>
      </c:catAx>
      <c:valAx>
        <c:axId val="92944256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extTo"/>
        <c:crossAx val="9294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"/>
          <c:y val="0.14094679609558591"/>
          <c:w val="0.14142863011964066"/>
          <c:h val="0.120399698035215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4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5525" y="1680183"/>
            <a:ext cx="10360502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3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076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1" y="1912979"/>
            <a:ext cx="11269371" cy="3824866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FC016A1-2979-EC4D-A307-EA0832051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3" y="131041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0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099" y="5295540"/>
            <a:ext cx="1184364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2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83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dirty="0" smtClean="0">
                <a:solidFill>
                  <a:schemeClr val="tx1"/>
                </a:solidFill>
                <a:effectLst/>
              </a:rPr>
              <a:t>Figure </a:t>
            </a:r>
            <a:fld id="{0A525C9C-33A6-4D3C-B3CA-626642866690}" type="slidenum">
              <a:rPr lang="en-US" sz="1400" smtClean="0">
                <a:solidFill>
                  <a:schemeClr val="tx1"/>
                </a:solidFill>
                <a:effectLst/>
              </a:rPr>
              <a:t>‹#›</a:t>
            </a:fld>
            <a:endParaRPr lang="en-US" sz="1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650" dirty="0"/>
              <a:t>NOTES: Includes Global Health Security funding through </a:t>
            </a:r>
            <a:r>
              <a:rPr lang="en-US" sz="650" dirty="0" smtClean="0"/>
              <a:t>USAID, CDC and DoD. </a:t>
            </a:r>
            <a:r>
              <a:rPr lang="en-US" sz="650" dirty="0"/>
              <a:t>Totals include base and supplemental funding. FY13 includes the effects of sequestration. </a:t>
            </a:r>
            <a:r>
              <a:rPr lang="en-US" sz="650" dirty="0" smtClean="0"/>
              <a:t>FY20 </a:t>
            </a:r>
            <a:r>
              <a:rPr lang="en-US" sz="650" dirty="0"/>
              <a:t>is based on funding provided in the “Consolidated Appropriations Act, </a:t>
            </a:r>
            <a:r>
              <a:rPr lang="en-US" sz="650" dirty="0" smtClean="0"/>
              <a:t>2020” </a:t>
            </a:r>
            <a:r>
              <a:rPr lang="en-US" sz="650" dirty="0"/>
              <a:t>(P.L. </a:t>
            </a:r>
            <a:r>
              <a:rPr lang="en-US" sz="650" dirty="0" smtClean="0"/>
              <a:t>116-94) </a:t>
            </a:r>
            <a:r>
              <a:rPr lang="en-US" sz="650" dirty="0"/>
              <a:t>and is a preliminary estimate. </a:t>
            </a:r>
            <a:r>
              <a:rPr lang="en-US" sz="650" dirty="0" smtClean="0"/>
              <a:t>FY20 </a:t>
            </a:r>
            <a:r>
              <a:rPr lang="en-US" sz="650" dirty="0"/>
              <a:t>funding for GEIS at DoD is not yet known and is assumed to remain at prior year </a:t>
            </a:r>
            <a:r>
              <a:rPr lang="en-US" sz="650" dirty="0" smtClean="0"/>
              <a:t>levels</a:t>
            </a:r>
            <a:r>
              <a:rPr lang="en-US" sz="650" dirty="0"/>
              <a:t>. In FY15, Congress provided $5.4 billion in emergency funding to address the Ebola outbreak, of which $909.0 million was specifically designated for global health security. In FY16, Congress provided $1.1 billion in emergency funding to address the Zika outbreak, of which $145.5 million was specifically designated for global health security. In FY18, Congress provided $100 million in unspent Emergency Ebola funding for “programs to accelerate the capabilities of targeted countries to prevent, detect, and respond to infectious disease outbreaks.” In FY19, Congress provided $38 million in unspent Emergency Ebola funding for “programs to accelerate the capacities of targeted countries to prevent, detect, and respond to infectious disease outbreaks.”</a:t>
            </a:r>
            <a:br>
              <a:rPr lang="en-US" sz="650" dirty="0"/>
            </a:br>
            <a:r>
              <a:rPr lang="en-US" sz="650" dirty="0"/>
              <a:t>SOURCE: </a:t>
            </a:r>
            <a:r>
              <a:rPr lang="en-US" sz="650" dirty="0" smtClean="0"/>
              <a:t>KFF analysis </a:t>
            </a:r>
            <a:r>
              <a:rPr lang="en-US" sz="650" dirty="0"/>
              <a:t>of data from the Office of Management and Budget, Agency Congressional Budget Justifications, Congressional Appropriations Bills, and U.S. Foreign Assistance Dashboard [website], available at: www.foreignassistance.gov, GEIS and AFHSC/AFHSB annual reports, communication with GEIS personnel, and IOM, Review of the DoD-GEIS Influenza Programs: Strengthening Global Surveillance and Response, 2008</a:t>
            </a:r>
            <a:r>
              <a:rPr lang="en-US" sz="650" dirty="0" smtClean="0"/>
              <a:t>.</a:t>
            </a:r>
            <a:endParaRPr lang="en-US" sz="65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Funding for Global Health Security, FY </a:t>
            </a:r>
            <a:r>
              <a:rPr lang="en-US" dirty="0" smtClean="0"/>
              <a:t>2006 </a:t>
            </a:r>
            <a:r>
              <a:rPr lang="en-US" dirty="0"/>
              <a:t>– </a:t>
            </a:r>
            <a:r>
              <a:rPr lang="en-US" dirty="0" smtClean="0"/>
              <a:t>FY 2021 Request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606648"/>
              </p:ext>
            </p:extLst>
          </p:nvPr>
        </p:nvGraphicFramePr>
        <p:xfrm>
          <a:off x="463550" y="1912938"/>
          <a:ext cx="11269663" cy="414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68314" y="1922148"/>
            <a:ext cx="1058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323A45"/>
                </a:solidFill>
                <a:cs typeface="Meta Offc Pro"/>
              </a:rPr>
              <a:t>In Millions</a:t>
            </a:r>
          </a:p>
        </p:txBody>
      </p:sp>
    </p:spTree>
    <p:extLst>
      <p:ext uri="{BB962C8B-B14F-4D97-AF65-F5344CB8AC3E}">
        <p14:creationId xmlns:p14="http://schemas.microsoft.com/office/powerpoint/2010/main" val="373075284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D59B5DE3-BA9B-4D93-A671-46F756375ACA}"/>
    </a:ext>
  </a:extLst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A6A94B30-0B12-4970-829E-C473662236D2}"/>
    </a:ext>
  </a:extLst>
</a:theme>
</file>

<file path=ppt/theme/theme3.xml><?xml version="1.0" encoding="utf-8"?>
<a:theme xmlns:a="http://schemas.openxmlformats.org/drawingml/2006/main" name="Default no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7D2335E5-344E-4860-AB67-719D4BB7EFF1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14219C0B-ECF8-479C-90D6-7D02F37F5B13}"/>
    </a:ext>
  </a:extLst>
</a:theme>
</file>

<file path=ppt/theme/theme5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rt Your Title Here" id="{9363219B-046F-4355-826F-3534B2EAD5A0}" vid="{187DC01B-F99B-4522-BEAB-98ED8E8C5612}"/>
    </a:ext>
  </a:extLst>
</a:theme>
</file>

<file path=ppt/theme/theme6.xml><?xml version="1.0" encoding="utf-8"?>
<a:theme xmlns:a="http://schemas.openxmlformats.org/drawingml/2006/main" name="Text Slide no Logo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EB80B7DF-65AA-44CB-A59E-F07B89C6771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 KFF PowerPoint Template</Template>
  <TotalTime>1885</TotalTime>
  <Words>226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Meta Offc Pro</vt:lpstr>
      <vt:lpstr>Title Slide</vt:lpstr>
      <vt:lpstr>Divider</vt:lpstr>
      <vt:lpstr>Default no Figure #</vt:lpstr>
      <vt:lpstr>Default with Figure #</vt:lpstr>
      <vt:lpstr>Blank</vt:lpstr>
      <vt:lpstr>Text Slide no Logo</vt:lpstr>
      <vt:lpstr>U.S. Funding for Global Health Security, FY 2006 – FY 2021 Request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Global Health Budget Slideshow, FY2020</dc:title>
  <dc:creator>Stephanie Oum</dc:creator>
  <cp:lastModifiedBy>Stephanie Oum</cp:lastModifiedBy>
  <cp:revision>45</cp:revision>
  <cp:lastPrinted>2019-08-19T22:27:15Z</cp:lastPrinted>
  <dcterms:created xsi:type="dcterms:W3CDTF">2020-01-17T19:32:33Z</dcterms:created>
  <dcterms:modified xsi:type="dcterms:W3CDTF">2020-03-27T20:48:05Z</dcterms:modified>
</cp:coreProperties>
</file>