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slideLayouts/slideLayout10.xml" ContentType="application/vnd.openxmlformats-officedocument.presentationml.slideLayout+xml"/>
  <Override PartName="/ppt/theme/theme5.xml" ContentType="application/vnd.openxmlformats-officedocument.theme+xml"/>
  <Override PartName="/ppt/slideLayouts/slideLayout1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  <p:sldMasterId id="2147483658" r:id="rId2"/>
    <p:sldMasterId id="2147483648" r:id="rId3"/>
    <p:sldMasterId id="2147483679" r:id="rId4"/>
    <p:sldMasterId id="2147483677" r:id="rId5"/>
    <p:sldMasterId id="2147483662" r:id="rId6"/>
  </p:sldMasterIdLst>
  <p:notesMasterIdLst>
    <p:notesMasterId r:id="rId8"/>
  </p:notesMasterIdLst>
  <p:handoutMasterIdLst>
    <p:handoutMasterId r:id="rId9"/>
  </p:handoutMasterIdLst>
  <p:sldIdLst>
    <p:sldId id="313" r:id="rId7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005996"/>
    <a:srgbClr val="003C64"/>
    <a:srgbClr val="0077C8"/>
    <a:srgbClr val="333333"/>
    <a:srgbClr val="0076C4"/>
    <a:srgbClr val="F5821F"/>
    <a:srgbClr val="000000"/>
    <a:srgbClr val="56565A"/>
    <a:srgbClr val="393D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21" autoAdjust="0"/>
  </p:normalViewPr>
  <p:slideViewPr>
    <p:cSldViewPr snapToGrid="0" snapToObjects="1" showGuides="1">
      <p:cViewPr varScale="1">
        <p:scale>
          <a:sx n="93" d="100"/>
          <a:sy n="93" d="100"/>
        </p:scale>
        <p:origin x="90" y="21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7" d="100"/>
        <a:sy n="16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430388202380144E-3"/>
          <c:y val="3.7868139683789631E-2"/>
          <c:w val="0.98531455643349763"/>
          <c:h val="0.8606095785679095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Global Fund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A4C-4E78-8F3C-D76C584ACAD3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DA4C-4E78-8F3C-D76C584ACAD3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A4C-4E78-8F3C-D76C584ACAD3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A4C-4E78-8F3C-D76C584ACAD3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A4C-4E78-8F3C-D76C584ACAD3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A4C-4E78-8F3C-D76C584ACAD3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A4C-4E78-8F3C-D76C584ACAD3}"/>
              </c:ext>
            </c:extLst>
          </c:dPt>
          <c:dPt>
            <c:idx val="20"/>
            <c:invertIfNegative val="0"/>
            <c:bubble3D val="0"/>
            <c:spPr>
              <a:solidFill>
                <a:srgbClr val="003C64">
                  <a:alpha val="50196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58D3-4CDA-855C-F9250DB35A1C}"/>
              </c:ext>
            </c:extLst>
          </c:dPt>
          <c:cat>
            <c:strRef>
              <c:f>Sheet1!$B$1:$V$1</c:f>
              <c:strCache>
                <c:ptCount val="21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 Request</c:v>
                </c:pt>
              </c:strCache>
            </c:strRef>
          </c:cat>
          <c:val>
            <c:numRef>
              <c:f>Sheet1!$B$2:$V$2</c:f>
              <c:numCache>
                <c:formatCode>"$"#,##0_);[Red]\("$"#,##0\)</c:formatCode>
                <c:ptCount val="21"/>
                <c:pt idx="0">
                  <c:v>100</c:v>
                </c:pt>
                <c:pt idx="1">
                  <c:v>175</c:v>
                </c:pt>
                <c:pt idx="2">
                  <c:v>347.38</c:v>
                </c:pt>
                <c:pt idx="3">
                  <c:v>546.64</c:v>
                </c:pt>
                <c:pt idx="4">
                  <c:v>347.2</c:v>
                </c:pt>
                <c:pt idx="5">
                  <c:v>544.5</c:v>
                </c:pt>
                <c:pt idx="6">
                  <c:v>724</c:v>
                </c:pt>
                <c:pt idx="7">
                  <c:v>840.31</c:v>
                </c:pt>
                <c:pt idx="8">
                  <c:v>1000</c:v>
                </c:pt>
                <c:pt idx="9">
                  <c:v>1050</c:v>
                </c:pt>
                <c:pt idx="10">
                  <c:v>1045.8</c:v>
                </c:pt>
                <c:pt idx="11">
                  <c:v>1300</c:v>
                </c:pt>
                <c:pt idx="12">
                  <c:v>1569.0450000000001</c:v>
                </c:pt>
                <c:pt idx="13">
                  <c:v>1650</c:v>
                </c:pt>
                <c:pt idx="14">
                  <c:v>1350</c:v>
                </c:pt>
                <c:pt idx="15">
                  <c:v>1350</c:v>
                </c:pt>
                <c:pt idx="16">
                  <c:v>1350</c:v>
                </c:pt>
                <c:pt idx="17">
                  <c:v>1350</c:v>
                </c:pt>
                <c:pt idx="18">
                  <c:v>1350</c:v>
                </c:pt>
                <c:pt idx="19">
                  <c:v>1560</c:v>
                </c:pt>
                <c:pt idx="20">
                  <c:v>657.6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A4C-4E78-8F3C-D76C584ACA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100"/>
        <c:axId val="112284800"/>
        <c:axId val="112286336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Total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Sheet1!$B$1:$V$1</c:f>
              <c:strCache>
                <c:ptCount val="21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 Request</c:v>
                </c:pt>
              </c:strCache>
            </c:strRef>
          </c:cat>
          <c:val>
            <c:numRef>
              <c:f>Sheet1!$B$3:$V$3</c:f>
              <c:numCache>
                <c:formatCode>"$"#,##0_);[Red]\("$"#,##0\)</c:formatCode>
                <c:ptCount val="21"/>
                <c:pt idx="0">
                  <c:v>100</c:v>
                </c:pt>
                <c:pt idx="1">
                  <c:v>175</c:v>
                </c:pt>
                <c:pt idx="2">
                  <c:v>347.38</c:v>
                </c:pt>
                <c:pt idx="3">
                  <c:v>546.64</c:v>
                </c:pt>
                <c:pt idx="4">
                  <c:v>347.2</c:v>
                </c:pt>
                <c:pt idx="5">
                  <c:v>544.5</c:v>
                </c:pt>
                <c:pt idx="6">
                  <c:v>724</c:v>
                </c:pt>
                <c:pt idx="7">
                  <c:v>840.31</c:v>
                </c:pt>
                <c:pt idx="8">
                  <c:v>1000</c:v>
                </c:pt>
                <c:pt idx="9">
                  <c:v>1050</c:v>
                </c:pt>
                <c:pt idx="10">
                  <c:v>1045.8</c:v>
                </c:pt>
                <c:pt idx="11">
                  <c:v>1300</c:v>
                </c:pt>
                <c:pt idx="12">
                  <c:v>1569.0450000000001</c:v>
                </c:pt>
                <c:pt idx="13">
                  <c:v>1650</c:v>
                </c:pt>
                <c:pt idx="14">
                  <c:v>1350</c:v>
                </c:pt>
                <c:pt idx="15">
                  <c:v>1350</c:v>
                </c:pt>
                <c:pt idx="16">
                  <c:v>1350</c:v>
                </c:pt>
                <c:pt idx="17">
                  <c:v>1350</c:v>
                </c:pt>
                <c:pt idx="18">
                  <c:v>1350</c:v>
                </c:pt>
                <c:pt idx="19">
                  <c:v>1560</c:v>
                </c:pt>
                <c:pt idx="20">
                  <c:v>657.6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DA4C-4E78-8F3C-D76C584ACA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284800"/>
        <c:axId val="112286336"/>
      </c:lineChart>
      <c:catAx>
        <c:axId val="1122848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286336"/>
        <c:crosses val="autoZero"/>
        <c:auto val="1"/>
        <c:lblAlgn val="ctr"/>
        <c:lblOffset val="0"/>
        <c:noMultiLvlLbl val="0"/>
      </c:catAx>
      <c:valAx>
        <c:axId val="112286336"/>
        <c:scaling>
          <c:orientation val="minMax"/>
        </c:scaling>
        <c:delete val="1"/>
        <c:axPos val="l"/>
        <c:numFmt formatCode="&quot;$&quot;#,##0_);[Red]\(&quot;$&quot;#,##0\)" sourceLinked="1"/>
        <c:majorTickMark val="none"/>
        <c:minorTickMark val="none"/>
        <c:tickLblPos val="nextTo"/>
        <c:crossAx val="112284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803A8-FD4D-7A4A-8FB4-F095F8E35A7C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7696-CA65-994E-AFC8-84C1B1C30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5156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E1B25-77F0-3A4C-A1ED-55939924362E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A6764C-C15E-0340-B95F-B7B37D149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094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6764C-C15E-0340-B95F-B7B37D149921}" type="slidenum">
              <a:rPr lang="en-US" smtClean="0"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707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3494" y="3140293"/>
            <a:ext cx="6788601" cy="12242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2307154" y="23309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15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2689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5270A08D-6738-C147-B49E-C6DD50DAF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ABC86AB-6687-354B-8700-0C280FC97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815" y="1908674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956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45525" y="1680183"/>
            <a:ext cx="10360502" cy="1470025"/>
          </a:xfrm>
        </p:spPr>
        <p:txBody>
          <a:bodyPr>
            <a:no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>Divider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5525" y="2536153"/>
            <a:ext cx="10271125" cy="1752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7716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no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6246" y="1915633"/>
            <a:ext cx="11266967" cy="3481966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baseline="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6246" y="6067136"/>
            <a:ext cx="10295514" cy="68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Source Here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E0C57E2F-108D-BC45-BF44-2F6C065BC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5087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4849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70142" y="6067136"/>
            <a:ext cx="10291618" cy="5983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Source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0E776E84-F54F-3445-8517-0E7B66C3B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0764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9063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2090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841" y="1912979"/>
            <a:ext cx="11269371" cy="3824866"/>
          </a:xfrm>
          <a:prstGeom prst="rect">
            <a:avLst/>
          </a:prstGeom>
        </p:spPr>
        <p:txBody>
          <a:bodyPr/>
          <a:lstStyle>
            <a:lvl1pPr marL="160020" indent="0">
              <a:spcBef>
                <a:spcPts val="0"/>
              </a:spcBef>
              <a:spcAft>
                <a:spcPts val="600"/>
              </a:spcAft>
              <a:buFont typeface="Arial"/>
              <a:buNone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Source Here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DFC016A1-2979-EC4D-A307-EA0832051F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68313" y="131041"/>
            <a:ext cx="2844059" cy="365125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Figure </a:t>
            </a:r>
            <a:fld id="{8E9351FB-0652-5D4E-8675-5F18C30F07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908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3841" y="1904999"/>
            <a:ext cx="11269371" cy="4024867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Source Here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9822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8314" y="1586467"/>
            <a:ext cx="5486400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6068533"/>
            <a:ext cx="10293447" cy="59831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 baseline="0">
                <a:solidFill>
                  <a:srgbClr val="393D40"/>
                </a:solidFill>
              </a:defRPr>
            </a:lvl1pPr>
          </a:lstStyle>
          <a:p>
            <a:pPr lvl="0"/>
            <a:r>
              <a:rPr lang="en-US" dirty="0"/>
              <a:t>Insert Source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D663ECE-2525-9049-A44C-56EA831A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7113" y="1562100"/>
            <a:ext cx="5626099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89760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939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0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0"/>
            <a:ext cx="12188826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07154" y="26333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-1" y="0"/>
            <a:ext cx="3358798" cy="6858000"/>
          </a:xfrm>
          <a:prstGeom prst="rect">
            <a:avLst/>
          </a:prstGeom>
        </p:spPr>
      </p:pic>
      <p:pic>
        <p:nvPicPr>
          <p:cNvPr id="7" name="Picture 6" descr="KFF_Full_Logo_K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9099" y="5295540"/>
            <a:ext cx="1184364" cy="786320"/>
          </a:xfrm>
          <a:prstGeom prst="rect">
            <a:avLst/>
          </a:prstGeom>
        </p:spPr>
      </p:pic>
      <p:pic>
        <p:nvPicPr>
          <p:cNvPr id="13" name="Picture 12" descr="KFF_Tagline_KO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556" y="6251604"/>
            <a:ext cx="4162012" cy="24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5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0"/>
            <a:ext cx="12188826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KFF_Plate_Tab+Slab6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8376195" y="0"/>
            <a:ext cx="381263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605" y="1695882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</a:t>
            </a:r>
            <a:r>
              <a:rPr lang="en-US" dirty="0" smtClean="0"/>
              <a:t>Divider </a:t>
            </a:r>
            <a:r>
              <a:rPr lang="en-US" dirty="0"/>
              <a:t>title style</a:t>
            </a:r>
          </a:p>
        </p:txBody>
      </p:sp>
      <p:pic>
        <p:nvPicPr>
          <p:cNvPr id="11" name="Picture 10" descr="KFF_Plate_Tab+Slab9.png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613" b="85485"/>
          <a:stretch/>
        </p:blipFill>
        <p:spPr>
          <a:xfrm>
            <a:off x="0" y="0"/>
            <a:ext cx="1028125" cy="169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134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527" userDrawn="1">
          <p15:clr>
            <a:srgbClr val="F26B43"/>
          </p15:clr>
        </p15:guide>
        <p15:guide id="2" orient="horz" pos="1608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6247" y="586267"/>
            <a:ext cx="11266966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905671" y="6072289"/>
            <a:ext cx="831361" cy="55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53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5" r:id="rId3"/>
    <p:sldLayoutId id="2147483683" r:id="rId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816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pos="7391" userDrawn="1">
          <p15:clr>
            <a:srgbClr val="F26B43"/>
          </p15:clr>
        </p15:guide>
        <p15:guide id="4" orient="horz" pos="984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314" y="587664"/>
            <a:ext cx="11264900" cy="9744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D0A1D8B-E64A-4D45-A49A-72A56E14E83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5671" y="6072289"/>
            <a:ext cx="831361" cy="551795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468314" y="203102"/>
            <a:ext cx="4708732" cy="31619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dirty="0" smtClean="0">
                <a:solidFill>
                  <a:schemeClr val="tx1"/>
                </a:solidFill>
                <a:effectLst/>
              </a:rPr>
              <a:t>Figure </a:t>
            </a:r>
            <a:fld id="{0A525C9C-33A6-4D3C-B3CA-626642866690}" type="slidenum">
              <a:rPr lang="en-US" sz="1400" smtClean="0">
                <a:solidFill>
                  <a:schemeClr val="tx1"/>
                </a:solidFill>
                <a:effectLst/>
              </a:rPr>
              <a:t>‹#›</a:t>
            </a:fld>
            <a:endParaRPr lang="en-US" sz="14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0337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84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orient="horz" pos="3816" userDrawn="1">
          <p15:clr>
            <a:srgbClr val="F26B43"/>
          </p15:clr>
        </p15:guide>
        <p15:guide id="4" pos="7391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312" userDrawn="1">
          <p15:clr>
            <a:srgbClr val="F26B43"/>
          </p15:clr>
        </p15:guide>
        <p15:guide id="7" orient="horz" pos="1200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466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464815" y="1908673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435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7" userDrawn="1">
          <p15:clr>
            <a:srgbClr val="F26B43"/>
          </p15:clr>
        </p15:guide>
        <p15:guide id="2" pos="7391" userDrawn="1">
          <p15:clr>
            <a:srgbClr val="F26B43"/>
          </p15:clr>
        </p15:guide>
        <p15:guide id="3" orient="horz" pos="984" userDrawn="1">
          <p15:clr>
            <a:srgbClr val="F26B43"/>
          </p15:clr>
        </p15:guide>
        <p15:guide id="4" orient="horz" pos="360" userDrawn="1">
          <p15:clr>
            <a:srgbClr val="F26B43"/>
          </p15:clr>
        </p15:guide>
        <p15:guide id="5" orient="horz" pos="3816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800" dirty="0"/>
              <a:t>NOTES: </a:t>
            </a:r>
            <a:r>
              <a:rPr lang="en-US" sz="800" dirty="0" smtClean="0"/>
              <a:t>Includes </a:t>
            </a:r>
            <a:r>
              <a:rPr lang="en-US" sz="800" dirty="0"/>
              <a:t>Global Fund contributions provided through the State Department, USAID, and NIH. Includes base and supplemental funding. FY13 includes the effects of sequestration. </a:t>
            </a:r>
            <a:r>
              <a:rPr lang="en-US" sz="800" dirty="0" smtClean="0"/>
              <a:t>FY20 </a:t>
            </a:r>
            <a:r>
              <a:rPr lang="en-US" sz="800" dirty="0"/>
              <a:t>is based on funding provided in the “Consolidated Appropriations Act, </a:t>
            </a:r>
            <a:r>
              <a:rPr lang="en-US" sz="800" dirty="0" smtClean="0"/>
              <a:t>2020” </a:t>
            </a:r>
            <a:r>
              <a:rPr lang="en-US" sz="800" dirty="0"/>
              <a:t>(P.L. </a:t>
            </a:r>
            <a:r>
              <a:rPr lang="en-US" sz="800" dirty="0" smtClean="0"/>
              <a:t>116-94) </a:t>
            </a:r>
            <a:r>
              <a:rPr lang="en-US" sz="800" dirty="0"/>
              <a:t>and is a preliminary estimate. </a:t>
            </a:r>
          </a:p>
          <a:p>
            <a:r>
              <a:rPr lang="en-US" sz="800" dirty="0"/>
              <a:t>SOURCE: </a:t>
            </a:r>
            <a:r>
              <a:rPr lang="en-US" sz="800" dirty="0" smtClean="0"/>
              <a:t>KFF analysis </a:t>
            </a:r>
            <a:r>
              <a:rPr lang="en-US" sz="800" dirty="0"/>
              <a:t>of data from the Office of Management and Budget, Agency Congressional Budget Justifications, Congressional Appropriations Bills, and U.S. Foreign Assistance Dashboard [website], available at: www.foreignassistance.gov. 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U.S. Funding for The Global Fund, FY 2001 – </a:t>
            </a:r>
            <a:r>
              <a:rPr lang="en-US" dirty="0" smtClean="0"/>
              <a:t>FY 2021 Request</a:t>
            </a:r>
            <a:endParaRPr lang="en-US" dirty="0"/>
          </a:p>
        </p:txBody>
      </p:sp>
      <p:graphicFrame>
        <p:nvGraphicFramePr>
          <p:cNvPr id="10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2937392"/>
              </p:ext>
            </p:extLst>
          </p:nvPr>
        </p:nvGraphicFramePr>
        <p:xfrm>
          <a:off x="463550" y="1912938"/>
          <a:ext cx="11269663" cy="4144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68314" y="1928010"/>
            <a:ext cx="10583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>
                <a:solidFill>
                  <a:srgbClr val="323A45"/>
                </a:solidFill>
                <a:cs typeface="Meta Offc Pro"/>
              </a:rPr>
              <a:t>In Millions</a:t>
            </a:r>
          </a:p>
        </p:txBody>
      </p:sp>
    </p:spTree>
    <p:extLst>
      <p:ext uri="{BB962C8B-B14F-4D97-AF65-F5344CB8AC3E}">
        <p14:creationId xmlns:p14="http://schemas.microsoft.com/office/powerpoint/2010/main" val="356728754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D59B5DE3-BA9B-4D93-A671-46F756375ACA}"/>
    </a:ext>
  </a:extLst>
</a:theme>
</file>

<file path=ppt/theme/theme2.xml><?xml version="1.0" encoding="utf-8"?>
<a:theme xmlns:a="http://schemas.openxmlformats.org/drawingml/2006/main" name="Divider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A6A94B30-0B12-4970-829E-C473662236D2}"/>
    </a:ext>
  </a:extLst>
</a:theme>
</file>

<file path=ppt/theme/theme3.xml><?xml version="1.0" encoding="utf-8"?>
<a:theme xmlns:a="http://schemas.openxmlformats.org/drawingml/2006/main" name="Default no Figure #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7D2335E5-344E-4860-AB67-719D4BB7EFF1}"/>
    </a:ext>
  </a:extLst>
</a:theme>
</file>

<file path=ppt/theme/theme4.xml><?xml version="1.0" encoding="utf-8"?>
<a:theme xmlns:a="http://schemas.openxmlformats.org/drawingml/2006/main" name="Default with Figure #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14219C0B-ECF8-479C-90D6-7D02F37F5B13}"/>
    </a:ext>
  </a:extLst>
</a:theme>
</file>

<file path=ppt/theme/theme5.xml><?xml version="1.0" encoding="utf-8"?>
<a:theme xmlns:a="http://schemas.openxmlformats.org/drawingml/2006/main" name="Blank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sert Your Title Here" id="{9363219B-046F-4355-826F-3534B2EAD5A0}" vid="{187DC01B-F99B-4522-BEAB-98ED8E8C5612}"/>
    </a:ext>
  </a:extLst>
</a:theme>
</file>

<file path=ppt/theme/theme6.xml><?xml version="1.0" encoding="utf-8"?>
<a:theme xmlns:a="http://schemas.openxmlformats.org/drawingml/2006/main" name="Text Slide no Logo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EB80B7DF-65AA-44CB-A59E-F07B89C6771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2020 KFF PowerPoint Template</Template>
  <TotalTime>1883</TotalTime>
  <Words>110</Words>
  <Application>Microsoft Office PowerPoint</Application>
  <PresentationFormat>Custom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Meta Offc Pro</vt:lpstr>
      <vt:lpstr>Title Slide</vt:lpstr>
      <vt:lpstr>Divider</vt:lpstr>
      <vt:lpstr>Default no Figure #</vt:lpstr>
      <vt:lpstr>Default with Figure #</vt:lpstr>
      <vt:lpstr>Blank</vt:lpstr>
      <vt:lpstr>Text Slide no Logo</vt:lpstr>
      <vt:lpstr>U.S. Funding for The Global Fund, FY 2001 – FY 2021 Request</vt:lpstr>
    </vt:vector>
  </TitlesOfParts>
  <Company>HERMES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U.S. Global Health Budget Slideshow, FY2020</dc:title>
  <dc:creator>Stephanie Oum</dc:creator>
  <cp:lastModifiedBy>Stephanie Oum</cp:lastModifiedBy>
  <cp:revision>44</cp:revision>
  <cp:lastPrinted>2019-08-19T22:27:15Z</cp:lastPrinted>
  <dcterms:created xsi:type="dcterms:W3CDTF">2020-01-17T19:32:33Z</dcterms:created>
  <dcterms:modified xsi:type="dcterms:W3CDTF">2020-03-27T17:13:04Z</dcterms:modified>
</cp:coreProperties>
</file>