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  <p:sldMasterId id="2147483658" r:id="rId2"/>
    <p:sldMasterId id="2147483648" r:id="rId3"/>
    <p:sldMasterId id="2147483679" r:id="rId4"/>
    <p:sldMasterId id="2147483677" r:id="rId5"/>
    <p:sldMasterId id="2147483662" r:id="rId6"/>
  </p:sldMasterIdLst>
  <p:notesMasterIdLst>
    <p:notesMasterId r:id="rId8"/>
  </p:notesMasterIdLst>
  <p:handoutMasterIdLst>
    <p:handoutMasterId r:id="rId9"/>
  </p:handoutMasterIdLst>
  <p:sldIdLst>
    <p:sldId id="320" r:id="rId7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005996"/>
    <a:srgbClr val="003C64"/>
    <a:srgbClr val="0077C8"/>
    <a:srgbClr val="333333"/>
    <a:srgbClr val="0076C4"/>
    <a:srgbClr val="F5821F"/>
    <a:srgbClr val="000000"/>
    <a:srgbClr val="56565A"/>
    <a:srgbClr val="393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1" autoAdjust="0"/>
  </p:normalViewPr>
  <p:slideViewPr>
    <p:cSldViewPr snapToGrid="0" snapToObjects="1" showGuides="1">
      <p:cViewPr varScale="1">
        <p:scale>
          <a:sx n="93" d="100"/>
          <a:sy n="93" d="100"/>
        </p:scale>
        <p:origin x="90" y="21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58392695504737E-2"/>
          <c:y val="7.4690387297125918E-2"/>
          <c:w val="0.98191383362572582"/>
          <c:h val="0.857404535331282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UNFPA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0D9-4ADB-A88D-E8A00B10DE7B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0D9-4ADB-A88D-E8A00B10DE7B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0D9-4ADB-A88D-E8A00B10DE7B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0D9-4ADB-A88D-E8A00B10DE7B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E2D-457B-8129-3266BD837327}"/>
              </c:ext>
            </c:extLst>
          </c:dPt>
          <c:cat>
            <c:strRef>
              <c:f>Sheet1!$B$1:$V$1</c:f>
              <c:strCach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2020*</c:v>
                </c:pt>
                <c:pt idx="20">
                  <c:v>2021 Request</c:v>
                </c:pt>
              </c:strCache>
            </c:strRef>
          </c:cat>
          <c:val>
            <c:numRef>
              <c:f>Sheet1!$B$2:$V$2</c:f>
              <c:numCache>
                <c:formatCode>"$"#,##0</c:formatCode>
                <c:ptCount val="21"/>
                <c:pt idx="0">
                  <c:v>22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46.1</c:v>
                </c:pt>
                <c:pt idx="9">
                  <c:v>51.4</c:v>
                </c:pt>
                <c:pt idx="10">
                  <c:v>37</c:v>
                </c:pt>
                <c:pt idx="11">
                  <c:v>30.2</c:v>
                </c:pt>
                <c:pt idx="12">
                  <c:v>28.85</c:v>
                </c:pt>
                <c:pt idx="13">
                  <c:v>30.7</c:v>
                </c:pt>
                <c:pt idx="14">
                  <c:v>30.8</c:v>
                </c:pt>
                <c:pt idx="15">
                  <c:v>30.7</c:v>
                </c:pt>
                <c:pt idx="16" formatCode="&quot;$&quot;#,##0_);[Red]\(&quot;$&quot;#,##0\)">
                  <c:v>0</c:v>
                </c:pt>
                <c:pt idx="17" formatCode="&quot;$&quot;#,##0_);[Red]\(&quot;$&quot;#,##0\)">
                  <c:v>0</c:v>
                </c:pt>
                <c:pt idx="18" formatCode="&quot;$&quot;#,##0_);[Red]\(&quot;$&quot;#,##0\)">
                  <c:v>0</c:v>
                </c:pt>
                <c:pt idx="19" formatCode="&quot;$&quot;#,##0_);[Red]\(&quot;$&quot;#,##0\)">
                  <c:v>32.5</c:v>
                </c:pt>
                <c:pt idx="20" formatCode="&quot;$&quot;#,##0_);[Red]\(&quot;$&quot;#,##0\)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D9-4ADB-A88D-E8A00B10DE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77743616"/>
        <c:axId val="79910400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Total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dLbls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 smtClean="0"/>
                      <a:t>$33*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E2D-457B-8129-3266BD837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Sheet1!$B$1:$V$1</c:f>
              <c:strCach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2020*</c:v>
                </c:pt>
                <c:pt idx="20">
                  <c:v>2021 Request</c:v>
                </c:pt>
              </c:strCache>
            </c:strRef>
          </c:cat>
          <c:val>
            <c:numRef>
              <c:f>Sheet1!$B$3:$V$3</c:f>
              <c:numCache>
                <c:formatCode>"$"#,##0_);[Red]\("$"#,##0\)</c:formatCode>
                <c:ptCount val="21"/>
                <c:pt idx="0">
                  <c:v>22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46.1</c:v>
                </c:pt>
                <c:pt idx="9">
                  <c:v>51.4</c:v>
                </c:pt>
                <c:pt idx="10">
                  <c:v>37</c:v>
                </c:pt>
                <c:pt idx="11">
                  <c:v>30.2</c:v>
                </c:pt>
                <c:pt idx="12">
                  <c:v>28.85</c:v>
                </c:pt>
                <c:pt idx="13">
                  <c:v>30.7</c:v>
                </c:pt>
                <c:pt idx="14">
                  <c:v>30.8</c:v>
                </c:pt>
                <c:pt idx="15">
                  <c:v>30.7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32.5</c:v>
                </c:pt>
                <c:pt idx="2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0D9-4ADB-A88D-E8A00B10DE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743616"/>
        <c:axId val="79910400"/>
      </c:lineChart>
      <c:catAx>
        <c:axId val="77743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910400"/>
        <c:crosses val="autoZero"/>
        <c:auto val="1"/>
        <c:lblAlgn val="ctr"/>
        <c:lblOffset val="0"/>
        <c:noMultiLvlLbl val="0"/>
      </c:catAx>
      <c:valAx>
        <c:axId val="79910400"/>
        <c:scaling>
          <c:orientation val="minMax"/>
        </c:scaling>
        <c:delete val="1"/>
        <c:axPos val="l"/>
        <c:numFmt formatCode="&quot;$&quot;#,##0" sourceLinked="1"/>
        <c:majorTickMark val="none"/>
        <c:minorTickMark val="none"/>
        <c:tickLblPos val="nextTo"/>
        <c:crossAx val="77743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494" y="3140293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5525" y="1680183"/>
            <a:ext cx="10360502" cy="1470025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Divider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525" y="2536153"/>
            <a:ext cx="10271125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771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baseline="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0764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41" y="1912979"/>
            <a:ext cx="11269371" cy="3824866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FC016A1-2979-EC4D-A307-EA0832051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3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0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7" name="Picture 6" descr="KFF_Full_Logo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099" y="5295540"/>
            <a:ext cx="1184364" cy="78632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5" y="0"/>
            <a:ext cx="381263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605" y="1695882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>Divider </a:t>
            </a:r>
            <a:r>
              <a:rPr lang="en-US" dirty="0"/>
              <a:t>title style</a:t>
            </a:r>
          </a:p>
        </p:txBody>
      </p:sp>
      <p:pic>
        <p:nvPicPr>
          <p:cNvPr id="11" name="Picture 10" descr="KFF_Plate_Tab+Slab9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27" userDrawn="1">
          <p15:clr>
            <a:srgbClr val="F26B43"/>
          </p15:clr>
        </p15:guide>
        <p15:guide id="2" orient="horz" pos="160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  <p:sldLayoutId id="2147483683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0A1D8B-E64A-4D45-A49A-72A56E14E8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 smtClean="0">
                <a:solidFill>
                  <a:schemeClr val="tx1"/>
                </a:solidFill>
                <a:effectLst/>
              </a:rPr>
              <a:t>Figure </a:t>
            </a:r>
            <a:fld id="{0A525C9C-33A6-4D3C-B3CA-626642866690}" type="slidenum">
              <a:rPr lang="en-US" sz="1400" smtClean="0">
                <a:solidFill>
                  <a:schemeClr val="tx1"/>
                </a:solidFill>
                <a:effectLst/>
              </a:rPr>
              <a:t>‹#›</a:t>
            </a:fld>
            <a:endParaRPr lang="en-US" sz="1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800" dirty="0"/>
              <a:t>NOTES: FY13 includes the effects of sequestration. </a:t>
            </a:r>
            <a:r>
              <a:rPr lang="en-US" sz="800" dirty="0" smtClean="0"/>
              <a:t>FY20 </a:t>
            </a:r>
            <a:r>
              <a:rPr lang="en-US" sz="800" dirty="0"/>
              <a:t>is a preliminary estimate. Due to policy conditions put in place by Congress, actual annual contributions are frequently lower than enacted levels (e.g. in each of the years between 2002-2008 and 2017-2019, Congress approved funding for UNFPA, however, the administrations during those periods invoked the Kemp-Kasten Amendment to withhold this </a:t>
            </a:r>
            <a:r>
              <a:rPr lang="en-US" sz="800" dirty="0" smtClean="0"/>
              <a:t>funding; *it </a:t>
            </a:r>
            <a:r>
              <a:rPr lang="en-US" sz="800" dirty="0"/>
              <a:t>is anticipated that the administration will do the same with UNFPA funding for </a:t>
            </a:r>
            <a:r>
              <a:rPr lang="en-US" sz="800" dirty="0" smtClean="0"/>
              <a:t>FY20). </a:t>
            </a:r>
            <a:r>
              <a:rPr lang="en-US" sz="800" dirty="0"/>
              <a:t/>
            </a:r>
            <a:br>
              <a:rPr lang="en-US" sz="800" dirty="0"/>
            </a:br>
            <a:r>
              <a:rPr lang="en-US" sz="800" dirty="0"/>
              <a:t>SOURCE: </a:t>
            </a:r>
            <a:r>
              <a:rPr lang="en-US" sz="800" dirty="0" smtClean="0"/>
              <a:t>KFF analysis </a:t>
            </a:r>
            <a:r>
              <a:rPr lang="en-US" sz="800" dirty="0"/>
              <a:t>of data from the Office of Management and Budget, Agency Congressional Budget Justifications, Congressional Appropriations Bills, and U.S. Foreign Assistance Dashboard [website], available at: www.foreignassistance.gov. 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Funding (Actual) for the United Nations Population Fund (UNFPA), FY 2001 </a:t>
            </a:r>
            <a:r>
              <a:rPr lang="en-US" dirty="0" smtClean="0"/>
              <a:t>– </a:t>
            </a:r>
            <a:r>
              <a:rPr lang="en-US" dirty="0"/>
              <a:t>FY </a:t>
            </a:r>
            <a:r>
              <a:rPr lang="en-US" dirty="0" smtClean="0"/>
              <a:t>2021 Request</a:t>
            </a:r>
            <a:endParaRPr lang="en-US" dirty="0"/>
          </a:p>
        </p:txBody>
      </p:sp>
      <p:graphicFrame>
        <p:nvGraphicFramePr>
          <p:cNvPr id="1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796902"/>
              </p:ext>
            </p:extLst>
          </p:nvPr>
        </p:nvGraphicFramePr>
        <p:xfrm>
          <a:off x="463550" y="1912938"/>
          <a:ext cx="11269663" cy="4155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68314" y="1922148"/>
            <a:ext cx="1058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>
                <a:solidFill>
                  <a:srgbClr val="323A45"/>
                </a:solidFill>
                <a:cs typeface="Meta Offc Pro"/>
              </a:rPr>
              <a:t>In Millions</a:t>
            </a:r>
          </a:p>
        </p:txBody>
      </p:sp>
    </p:spTree>
    <p:extLst>
      <p:ext uri="{BB962C8B-B14F-4D97-AF65-F5344CB8AC3E}">
        <p14:creationId xmlns:p14="http://schemas.microsoft.com/office/powerpoint/2010/main" val="123385199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D59B5DE3-BA9B-4D93-A671-46F756375ACA}"/>
    </a:ext>
  </a:extLst>
</a:theme>
</file>

<file path=ppt/theme/theme2.xml><?xml version="1.0" encoding="utf-8"?>
<a:theme xmlns:a="http://schemas.openxmlformats.org/drawingml/2006/main" name="Divider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A6A94B30-0B12-4970-829E-C473662236D2}"/>
    </a:ext>
  </a:extLst>
</a:theme>
</file>

<file path=ppt/theme/theme3.xml><?xml version="1.0" encoding="utf-8"?>
<a:theme xmlns:a="http://schemas.openxmlformats.org/drawingml/2006/main" name="Default no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7D2335E5-344E-4860-AB67-719D4BB7EFF1}"/>
    </a:ext>
  </a:extLst>
</a:theme>
</file>

<file path=ppt/theme/theme4.xml><?xml version="1.0" encoding="utf-8"?>
<a:theme xmlns:a="http://schemas.openxmlformats.org/drawingml/2006/main" name="Default with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14219C0B-ECF8-479C-90D6-7D02F37F5B13}"/>
    </a:ext>
  </a:extLst>
</a:theme>
</file>

<file path=ppt/theme/theme5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ert Your Title Here" id="{9363219B-046F-4355-826F-3534B2EAD5A0}" vid="{187DC01B-F99B-4522-BEAB-98ED8E8C5612}"/>
    </a:ext>
  </a:extLst>
</a:theme>
</file>

<file path=ppt/theme/theme6.xml><?xml version="1.0" encoding="utf-8"?>
<a:theme xmlns:a="http://schemas.openxmlformats.org/drawingml/2006/main" name="Text Slide no Logo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EB80B7DF-65AA-44CB-A59E-F07B89C6771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 KFF PowerPoint Template</Template>
  <TotalTime>1887</TotalTime>
  <Words>112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Meta Offc Pro</vt:lpstr>
      <vt:lpstr>Title Slide</vt:lpstr>
      <vt:lpstr>Divider</vt:lpstr>
      <vt:lpstr>Default no Figure #</vt:lpstr>
      <vt:lpstr>Default with Figure #</vt:lpstr>
      <vt:lpstr>Blank</vt:lpstr>
      <vt:lpstr>Text Slide no Logo</vt:lpstr>
      <vt:lpstr>U.S. Funding (Actual) for the United Nations Population Fund (UNFPA), FY 2001 – FY 2021 Request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Global Health Budget Slideshow, FY2020</dc:title>
  <dc:creator>Stephanie Oum</dc:creator>
  <cp:lastModifiedBy>Stephanie Oum</cp:lastModifiedBy>
  <cp:revision>44</cp:revision>
  <cp:lastPrinted>2019-08-19T22:27:15Z</cp:lastPrinted>
  <dcterms:created xsi:type="dcterms:W3CDTF">2020-01-17T19:32:33Z</dcterms:created>
  <dcterms:modified xsi:type="dcterms:W3CDTF">2020-03-27T17:06:45Z</dcterms:modified>
</cp:coreProperties>
</file>