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theme/theme5.xml" ContentType="application/vnd.openxmlformats-officedocument.theme+xml"/>
  <Override PartName="/ppt/slideLayouts/slideLayout1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 id="2147483658" r:id="rId2"/>
    <p:sldMasterId id="2147483648" r:id="rId3"/>
    <p:sldMasterId id="2147483679" r:id="rId4"/>
    <p:sldMasterId id="2147483677" r:id="rId5"/>
    <p:sldMasterId id="2147483662" r:id="rId6"/>
  </p:sldMasterIdLst>
  <p:notesMasterIdLst>
    <p:notesMasterId r:id="rId8"/>
  </p:notesMasterIdLst>
  <p:handoutMasterIdLst>
    <p:handoutMasterId r:id="rId9"/>
  </p:handoutMasterIdLst>
  <p:sldIdLst>
    <p:sldId id="305" r:id="rId7"/>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5996"/>
    <a:srgbClr val="003C64"/>
    <a:srgbClr val="0077C8"/>
    <a:srgbClr val="333333"/>
    <a:srgbClr val="0076C4"/>
    <a:srgbClr val="F5821F"/>
    <a:srgbClr val="000000"/>
    <a:srgbClr val="56565A"/>
    <a:srgbClr val="393D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27" autoAdjust="0"/>
    <p:restoredTop sz="94621" autoAdjust="0"/>
  </p:normalViewPr>
  <p:slideViewPr>
    <p:cSldViewPr snapToGrid="0" snapToObjects="1" showGuides="1">
      <p:cViewPr varScale="1">
        <p:scale>
          <a:sx n="73" d="100"/>
          <a:sy n="73" d="100"/>
        </p:scale>
        <p:origin x="462" y="72"/>
      </p:cViewPr>
      <p:guideLst/>
    </p:cSldViewPr>
  </p:slideViewPr>
  <p:notesTextViewPr>
    <p:cViewPr>
      <p:scale>
        <a:sx n="100" d="100"/>
        <a:sy n="100" d="100"/>
      </p:scale>
      <p:origin x="0" y="0"/>
    </p:cViewPr>
  </p:notesTextViewPr>
  <p:sorterViewPr>
    <p:cViewPr>
      <p:scale>
        <a:sx n="167" d="100"/>
        <a:sy n="16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046061625800168E-2"/>
          <c:y val="3.9850565608700393E-2"/>
          <c:w val="0.82069730035405675"/>
          <c:h val="0.87993343595812767"/>
        </c:manualLayout>
      </c:layout>
      <c:barChart>
        <c:barDir val="col"/>
        <c:grouping val="percentStacked"/>
        <c:varyColors val="0"/>
        <c:ser>
          <c:idx val="0"/>
          <c:order val="0"/>
          <c:tx>
            <c:strRef>
              <c:f>Sheet1!$A$2</c:f>
              <c:strCache>
                <c:ptCount val="1"/>
                <c:pt idx="0">
                  <c:v>Other</c:v>
                </c:pt>
              </c:strCache>
            </c:strRef>
          </c:tx>
          <c:spPr>
            <a:solidFill>
              <a:schemeClr val="accent1"/>
            </a:solidFill>
            <a:ln>
              <a:noFill/>
            </a:ln>
            <a:effectLst/>
          </c:spPr>
          <c:invertIfNegative val="0"/>
          <c:dPt>
            <c:idx val="5"/>
            <c:invertIfNegative val="0"/>
            <c:bubble3D val="0"/>
            <c:extLst>
              <c:ext xmlns:c16="http://schemas.microsoft.com/office/drawing/2014/chart" uri="{C3380CC4-5D6E-409C-BE32-E72D297353CC}">
                <c16:uniqueId val="{00000000-166D-4ED4-83C0-B4D293BA3B1A}"/>
              </c:ext>
            </c:extLst>
          </c:dPt>
          <c:dPt>
            <c:idx val="6"/>
            <c:invertIfNegative val="0"/>
            <c:bubble3D val="0"/>
            <c:extLst>
              <c:ext xmlns:c16="http://schemas.microsoft.com/office/drawing/2014/chart" uri="{C3380CC4-5D6E-409C-BE32-E72D297353CC}">
                <c16:uniqueId val="{00000001-166D-4ED4-83C0-B4D293BA3B1A}"/>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3-166D-4ED4-83C0-B4D293BA3B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Sheet1!$B$2:$I$2</c:f>
              <c:numCache>
                <c:formatCode>0%</c:formatCode>
                <c:ptCount val="8"/>
                <c:pt idx="0">
                  <c:v>4.451964752077054E-2</c:v>
                </c:pt>
                <c:pt idx="1">
                  <c:v>3.1703577854071949E-2</c:v>
                </c:pt>
                <c:pt idx="2">
                  <c:v>3.05575422430087E-2</c:v>
                </c:pt>
                <c:pt idx="3">
                  <c:v>2.8206481331826884E-2</c:v>
                </c:pt>
                <c:pt idx="4">
                  <c:v>2.5329636839445373E-2</c:v>
                </c:pt>
                <c:pt idx="5">
                  <c:v>3.2913701855362291E-2</c:v>
                </c:pt>
                <c:pt idx="6">
                  <c:v>2.7732359081800131E-2</c:v>
                </c:pt>
                <c:pt idx="7">
                  <c:v>2.4844181092369133E-2</c:v>
                </c:pt>
              </c:numCache>
            </c:numRef>
          </c:val>
          <c:extLst>
            <c:ext xmlns:c16="http://schemas.microsoft.com/office/drawing/2014/chart" uri="{C3380CC4-5D6E-409C-BE32-E72D297353CC}">
              <c16:uniqueId val="{00000004-166D-4ED4-83C0-B4D293BA3B1A}"/>
            </c:ext>
          </c:extLst>
        </c:ser>
        <c:ser>
          <c:idx val="1"/>
          <c:order val="1"/>
          <c:tx>
            <c:strRef>
              <c:f>Sheet1!$A$3</c:f>
              <c:strCache>
                <c:ptCount val="1"/>
                <c:pt idx="0">
                  <c:v>Global Health Security</c:v>
                </c:pt>
              </c:strCache>
            </c:strRef>
          </c:tx>
          <c:spPr>
            <a:solidFill>
              <a:schemeClr val="accent2"/>
            </a:solidFill>
            <a:ln>
              <a:noFill/>
            </a:ln>
            <a:effectLst/>
          </c:spPr>
          <c:invertIfNegative val="0"/>
          <c:dPt>
            <c:idx val="5"/>
            <c:invertIfNegative val="0"/>
            <c:bubble3D val="0"/>
            <c:extLst>
              <c:ext xmlns:c16="http://schemas.microsoft.com/office/drawing/2014/chart" uri="{C3380CC4-5D6E-409C-BE32-E72D297353CC}">
                <c16:uniqueId val="{00000005-166D-4ED4-83C0-B4D293BA3B1A}"/>
              </c:ext>
            </c:extLst>
          </c:dPt>
          <c:dPt>
            <c:idx val="6"/>
            <c:invertIfNegative val="0"/>
            <c:bubble3D val="0"/>
            <c:extLst>
              <c:ext xmlns:c16="http://schemas.microsoft.com/office/drawing/2014/chart" uri="{C3380CC4-5D6E-409C-BE32-E72D297353CC}">
                <c16:uniqueId val="{00000006-166D-4ED4-83C0-B4D293BA3B1A}"/>
              </c:ext>
            </c:extLst>
          </c:dPt>
          <c:dPt>
            <c:idx val="7"/>
            <c:invertIfNegative val="0"/>
            <c:bubble3D val="0"/>
            <c:spPr>
              <a:solidFill>
                <a:schemeClr val="accent2"/>
              </a:solidFill>
              <a:ln>
                <a:noFill/>
              </a:ln>
              <a:effectLst/>
            </c:spPr>
            <c:extLst>
              <c:ext xmlns:c16="http://schemas.microsoft.com/office/drawing/2014/chart" uri="{C3380CC4-5D6E-409C-BE32-E72D297353CC}">
                <c16:uniqueId val="{00000008-166D-4ED4-83C0-B4D293BA3B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Sheet1!$B$3:$I$3</c:f>
              <c:numCache>
                <c:formatCode>0%</c:formatCode>
                <c:ptCount val="8"/>
                <c:pt idx="0">
                  <c:v>4.7850663979928244E-2</c:v>
                </c:pt>
                <c:pt idx="1">
                  <c:v>4.4201098776111933E-2</c:v>
                </c:pt>
                <c:pt idx="2">
                  <c:v>3.9621051702141794E-2</c:v>
                </c:pt>
                <c:pt idx="3">
                  <c:v>3.726311826424171E-2</c:v>
                </c:pt>
                <c:pt idx="4">
                  <c:v>0.11814728887463395</c:v>
                </c:pt>
                <c:pt idx="5">
                  <c:v>3.4003300364556906E-2</c:v>
                </c:pt>
                <c:pt idx="6">
                  <c:v>4.5887848678736673E-2</c:v>
                </c:pt>
                <c:pt idx="7">
                  <c:v>7.2458684685869967E-2</c:v>
                </c:pt>
              </c:numCache>
            </c:numRef>
          </c:val>
          <c:extLst>
            <c:ext xmlns:c16="http://schemas.microsoft.com/office/drawing/2014/chart" uri="{C3380CC4-5D6E-409C-BE32-E72D297353CC}">
              <c16:uniqueId val="{00000009-166D-4ED4-83C0-B4D293BA3B1A}"/>
            </c:ext>
          </c:extLst>
        </c:ser>
        <c:ser>
          <c:idx val="2"/>
          <c:order val="2"/>
          <c:tx>
            <c:strRef>
              <c:f>Sheet1!$A$4</c:f>
              <c:strCache>
                <c:ptCount val="1"/>
                <c:pt idx="0">
                  <c:v>Global Fund</c:v>
                </c:pt>
              </c:strCache>
            </c:strRef>
          </c:tx>
          <c:spPr>
            <a:solidFill>
              <a:schemeClr val="accent3"/>
            </a:solidFill>
            <a:ln>
              <a:noFill/>
            </a:ln>
            <a:effectLst/>
          </c:spPr>
          <c:invertIfNegative val="0"/>
          <c:dPt>
            <c:idx val="5"/>
            <c:invertIfNegative val="0"/>
            <c:bubble3D val="0"/>
            <c:extLst>
              <c:ext xmlns:c16="http://schemas.microsoft.com/office/drawing/2014/chart" uri="{C3380CC4-5D6E-409C-BE32-E72D297353CC}">
                <c16:uniqueId val="{0000000A-166D-4ED4-83C0-B4D293BA3B1A}"/>
              </c:ext>
            </c:extLst>
          </c:dPt>
          <c:dPt>
            <c:idx val="6"/>
            <c:invertIfNegative val="0"/>
            <c:bubble3D val="0"/>
            <c:extLst>
              <c:ext xmlns:c16="http://schemas.microsoft.com/office/drawing/2014/chart" uri="{C3380CC4-5D6E-409C-BE32-E72D297353CC}">
                <c16:uniqueId val="{0000000B-166D-4ED4-83C0-B4D293BA3B1A}"/>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D-166D-4ED4-83C0-B4D293BA3B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Sheet1!$B$4:$I$4</c:f>
              <c:numCache>
                <c:formatCode>0%</c:formatCode>
                <c:ptCount val="8"/>
                <c:pt idx="0">
                  <c:v>0.10803457942168075</c:v>
                </c:pt>
                <c:pt idx="1">
                  <c:v>0.1060001265641511</c:v>
                </c:pt>
                <c:pt idx="2">
                  <c:v>0.1043820211256994</c:v>
                </c:pt>
                <c:pt idx="3">
                  <c:v>0.15965699562519867</c:v>
                </c:pt>
                <c:pt idx="4">
                  <c:v>0.11888871412218556</c:v>
                </c:pt>
                <c:pt idx="5">
                  <c:v>0.12608931831070949</c:v>
                </c:pt>
                <c:pt idx="6">
                  <c:v>0.12302689914801596</c:v>
                </c:pt>
                <c:pt idx="7">
                  <c:v>8.5492064292736494E-2</c:v>
                </c:pt>
              </c:numCache>
            </c:numRef>
          </c:val>
          <c:extLst>
            <c:ext xmlns:c16="http://schemas.microsoft.com/office/drawing/2014/chart" uri="{C3380CC4-5D6E-409C-BE32-E72D297353CC}">
              <c16:uniqueId val="{0000000E-166D-4ED4-83C0-B4D293BA3B1A}"/>
            </c:ext>
          </c:extLst>
        </c:ser>
        <c:ser>
          <c:idx val="3"/>
          <c:order val="3"/>
          <c:tx>
            <c:strRef>
              <c:f>Sheet1!$A$5</c:f>
              <c:strCache>
                <c:ptCount val="1"/>
                <c:pt idx="0">
                  <c:v>HIV</c:v>
                </c:pt>
              </c:strCache>
            </c:strRef>
          </c:tx>
          <c:spPr>
            <a:solidFill>
              <a:schemeClr val="accent4"/>
            </a:solidFill>
            <a:ln>
              <a:noFill/>
            </a:ln>
            <a:effectLst/>
          </c:spPr>
          <c:invertIfNegative val="0"/>
          <c:dPt>
            <c:idx val="5"/>
            <c:invertIfNegative val="0"/>
            <c:bubble3D val="0"/>
            <c:extLst>
              <c:ext xmlns:c16="http://schemas.microsoft.com/office/drawing/2014/chart" uri="{C3380CC4-5D6E-409C-BE32-E72D297353CC}">
                <c16:uniqueId val="{0000000F-166D-4ED4-83C0-B4D293BA3B1A}"/>
              </c:ext>
            </c:extLst>
          </c:dPt>
          <c:dPt>
            <c:idx val="6"/>
            <c:invertIfNegative val="0"/>
            <c:bubble3D val="0"/>
            <c:spPr>
              <a:solidFill>
                <a:schemeClr val="accent4"/>
              </a:solidFill>
              <a:ln>
                <a:noFill/>
              </a:ln>
              <a:effectLst/>
            </c:spPr>
            <c:extLst>
              <c:ext xmlns:c16="http://schemas.microsoft.com/office/drawing/2014/chart" uri="{C3380CC4-5D6E-409C-BE32-E72D297353CC}">
                <c16:uniqueId val="{00000011-166D-4ED4-83C0-B4D293BA3B1A}"/>
              </c:ext>
            </c:extLst>
          </c:dPt>
          <c:dPt>
            <c:idx val="7"/>
            <c:invertIfNegative val="0"/>
            <c:bubble3D val="0"/>
            <c:spPr>
              <a:solidFill>
                <a:schemeClr val="accent4"/>
              </a:solidFill>
              <a:ln>
                <a:noFill/>
              </a:ln>
              <a:effectLst/>
            </c:spPr>
            <c:extLst>
              <c:ext xmlns:c16="http://schemas.microsoft.com/office/drawing/2014/chart" uri="{C3380CC4-5D6E-409C-BE32-E72D297353CC}">
                <c16:uniqueId val="{00000013-166D-4ED4-83C0-B4D293BA3B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Sheet1!$B$5:$I$5</c:f>
              <c:numCache>
                <c:formatCode>0%</c:formatCode>
                <c:ptCount val="8"/>
                <c:pt idx="0">
                  <c:v>0.55217115184260135</c:v>
                </c:pt>
                <c:pt idx="1">
                  <c:v>0.58168099452710742</c:v>
                </c:pt>
                <c:pt idx="2">
                  <c:v>0.5429286402782717</c:v>
                </c:pt>
                <c:pt idx="3">
                  <c:v>0.47919036903644407</c:v>
                </c:pt>
                <c:pt idx="4">
                  <c:v>0.45974406656191819</c:v>
                </c:pt>
                <c:pt idx="5">
                  <c:v>0.49688578063671557</c:v>
                </c:pt>
                <c:pt idx="6">
                  <c:v>0.49452202227060271</c:v>
                </c:pt>
                <c:pt idx="7">
                  <c:v>0.48897534588794356</c:v>
                </c:pt>
              </c:numCache>
            </c:numRef>
          </c:val>
          <c:extLst>
            <c:ext xmlns:c16="http://schemas.microsoft.com/office/drawing/2014/chart" uri="{C3380CC4-5D6E-409C-BE32-E72D297353CC}">
              <c16:uniqueId val="{00000014-166D-4ED4-83C0-B4D293BA3B1A}"/>
            </c:ext>
          </c:extLst>
        </c:ser>
        <c:ser>
          <c:idx val="4"/>
          <c:order val="4"/>
          <c:tx>
            <c:strRef>
              <c:f>Sheet1!$A$6</c:f>
              <c:strCache>
                <c:ptCount val="1"/>
                <c:pt idx="0">
                  <c:v>TB</c:v>
                </c:pt>
              </c:strCache>
            </c:strRef>
          </c:tx>
          <c:spPr>
            <a:solidFill>
              <a:schemeClr val="accent5"/>
            </a:solidFill>
            <a:ln>
              <a:noFill/>
            </a:ln>
            <a:effectLst/>
          </c:spPr>
          <c:invertIfNegative val="0"/>
          <c:dPt>
            <c:idx val="5"/>
            <c:invertIfNegative val="0"/>
            <c:bubble3D val="0"/>
            <c:extLst>
              <c:ext xmlns:c16="http://schemas.microsoft.com/office/drawing/2014/chart" uri="{C3380CC4-5D6E-409C-BE32-E72D297353CC}">
                <c16:uniqueId val="{00000015-166D-4ED4-83C0-B4D293BA3B1A}"/>
              </c:ext>
            </c:extLst>
          </c:dPt>
          <c:dPt>
            <c:idx val="6"/>
            <c:invertIfNegative val="0"/>
            <c:bubble3D val="0"/>
            <c:extLst>
              <c:ext xmlns:c16="http://schemas.microsoft.com/office/drawing/2014/chart" uri="{C3380CC4-5D6E-409C-BE32-E72D297353CC}">
                <c16:uniqueId val="{00000016-166D-4ED4-83C0-B4D293BA3B1A}"/>
              </c:ext>
            </c:extLst>
          </c:dPt>
          <c:dPt>
            <c:idx val="7"/>
            <c:invertIfNegative val="0"/>
            <c:bubble3D val="0"/>
            <c:spPr>
              <a:solidFill>
                <a:schemeClr val="accent5"/>
              </a:solidFill>
              <a:ln>
                <a:noFill/>
              </a:ln>
              <a:effectLst/>
            </c:spPr>
            <c:extLst>
              <c:ext xmlns:c16="http://schemas.microsoft.com/office/drawing/2014/chart" uri="{C3380CC4-5D6E-409C-BE32-E72D297353CC}">
                <c16:uniqueId val="{00000018-166D-4ED4-83C0-B4D293BA3B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56565A"/>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Sheet1!$B$6:$I$6</c:f>
              <c:numCache>
                <c:formatCode>0%</c:formatCode>
                <c:ptCount val="8"/>
                <c:pt idx="0">
                  <c:v>1.4155514284887184E-2</c:v>
                </c:pt>
                <c:pt idx="1">
                  <c:v>1.8717926349204061E-2</c:v>
                </c:pt>
                <c:pt idx="2">
                  <c:v>2.3792473386746719E-2</c:v>
                </c:pt>
                <c:pt idx="3">
                  <c:v>2.365745587594759E-2</c:v>
                </c:pt>
                <c:pt idx="4">
                  <c:v>2.1340524184932305E-2</c:v>
                </c:pt>
                <c:pt idx="5">
                  <c:v>2.2755852972756486E-2</c:v>
                </c:pt>
                <c:pt idx="6">
                  <c:v>2.8507793070578255E-2</c:v>
                </c:pt>
                <c:pt idx="7">
                  <c:v>3.6820610451820883E-2</c:v>
                </c:pt>
              </c:numCache>
            </c:numRef>
          </c:val>
          <c:extLst>
            <c:ext xmlns:c16="http://schemas.microsoft.com/office/drawing/2014/chart" uri="{C3380CC4-5D6E-409C-BE32-E72D297353CC}">
              <c16:uniqueId val="{00000019-166D-4ED4-83C0-B4D293BA3B1A}"/>
            </c:ext>
          </c:extLst>
        </c:ser>
        <c:ser>
          <c:idx val="5"/>
          <c:order val="5"/>
          <c:tx>
            <c:strRef>
              <c:f>Sheet1!$A$7</c:f>
              <c:strCache>
                <c:ptCount val="1"/>
                <c:pt idx="0">
                  <c:v>Malaria</c:v>
                </c:pt>
              </c:strCache>
            </c:strRef>
          </c:tx>
          <c:spPr>
            <a:solidFill>
              <a:schemeClr val="accent6"/>
            </a:solidFill>
            <a:ln>
              <a:noFill/>
            </a:ln>
            <a:effectLst/>
          </c:spPr>
          <c:invertIfNegative val="0"/>
          <c:dPt>
            <c:idx val="5"/>
            <c:invertIfNegative val="0"/>
            <c:bubble3D val="0"/>
            <c:extLst>
              <c:ext xmlns:c16="http://schemas.microsoft.com/office/drawing/2014/chart" uri="{C3380CC4-5D6E-409C-BE32-E72D297353CC}">
                <c16:uniqueId val="{0000001A-166D-4ED4-83C0-B4D293BA3B1A}"/>
              </c:ext>
            </c:extLst>
          </c:dPt>
          <c:dPt>
            <c:idx val="6"/>
            <c:invertIfNegative val="0"/>
            <c:bubble3D val="0"/>
            <c:spPr>
              <a:solidFill>
                <a:schemeClr val="accent6"/>
              </a:solidFill>
              <a:ln>
                <a:noFill/>
              </a:ln>
              <a:effectLst/>
            </c:spPr>
            <c:extLst>
              <c:ext xmlns:c16="http://schemas.microsoft.com/office/drawing/2014/chart" uri="{C3380CC4-5D6E-409C-BE32-E72D297353CC}">
                <c16:uniqueId val="{0000001C-166D-4ED4-83C0-B4D293BA3B1A}"/>
              </c:ext>
            </c:extLst>
          </c:dPt>
          <c:dPt>
            <c:idx val="7"/>
            <c:invertIfNegative val="0"/>
            <c:bubble3D val="0"/>
            <c:spPr>
              <a:solidFill>
                <a:schemeClr val="accent6"/>
              </a:solidFill>
              <a:ln>
                <a:noFill/>
              </a:ln>
              <a:effectLst/>
            </c:spPr>
            <c:extLst>
              <c:ext xmlns:c16="http://schemas.microsoft.com/office/drawing/2014/chart" uri="{C3380CC4-5D6E-409C-BE32-E72D297353CC}">
                <c16:uniqueId val="{0000001E-166D-4ED4-83C0-B4D293BA3B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Sheet1!$B$7:$I$7</c:f>
              <c:numCache>
                <c:formatCode>0%</c:formatCode>
                <c:ptCount val="8"/>
                <c:pt idx="0">
                  <c:v>5.9340081813811056E-2</c:v>
                </c:pt>
                <c:pt idx="1">
                  <c:v>5.6659611651576305E-2</c:v>
                </c:pt>
                <c:pt idx="2">
                  <c:v>7.9896238721526611E-2</c:v>
                </c:pt>
                <c:pt idx="3">
                  <c:v>8.3615886100673151E-2</c:v>
                </c:pt>
                <c:pt idx="4">
                  <c:v>7.5233560231995095E-2</c:v>
                </c:pt>
                <c:pt idx="5">
                  <c:v>8.9940538145474577E-2</c:v>
                </c:pt>
                <c:pt idx="6">
                  <c:v>8.9684422334029887E-2</c:v>
                </c:pt>
                <c:pt idx="7">
                  <c:v>0.11767509427398179</c:v>
                </c:pt>
              </c:numCache>
            </c:numRef>
          </c:val>
          <c:extLst>
            <c:ext xmlns:c16="http://schemas.microsoft.com/office/drawing/2014/chart" uri="{C3380CC4-5D6E-409C-BE32-E72D297353CC}">
              <c16:uniqueId val="{0000001F-166D-4ED4-83C0-B4D293BA3B1A}"/>
            </c:ext>
          </c:extLst>
        </c:ser>
        <c:ser>
          <c:idx val="6"/>
          <c:order val="6"/>
          <c:tx>
            <c:strRef>
              <c:f>Sheet1!$A$8</c:f>
              <c:strCache>
                <c:ptCount val="1"/>
                <c:pt idx="0">
                  <c:v>Vulnerable Children</c:v>
                </c:pt>
              </c:strCache>
            </c:strRef>
          </c:tx>
          <c:spPr>
            <a:solidFill>
              <a:schemeClr val="accent1">
                <a:lumMod val="60000"/>
              </a:schemeClr>
            </a:solidFill>
            <a:ln>
              <a:noFill/>
            </a:ln>
            <a:effectLst/>
          </c:spPr>
          <c:invertIfNegative val="0"/>
          <c:dPt>
            <c:idx val="5"/>
            <c:invertIfNegative val="0"/>
            <c:bubble3D val="0"/>
            <c:extLst>
              <c:ext xmlns:c16="http://schemas.microsoft.com/office/drawing/2014/chart" uri="{C3380CC4-5D6E-409C-BE32-E72D297353CC}">
                <c16:uniqueId val="{00000020-166D-4ED4-83C0-B4D293BA3B1A}"/>
              </c:ext>
            </c:extLst>
          </c:dPt>
          <c:dLbls>
            <c:dLbl>
              <c:idx val="0"/>
              <c:layout>
                <c:manualLayout>
                  <c:x val="-5.3530260842759893E-2"/>
                  <c:y val="2.7655004878964384E-2"/>
                </c:manualLayout>
              </c:layout>
              <c:tx>
                <c:rich>
                  <a:bodyPr/>
                  <a:lstStyle/>
                  <a:p>
                    <a:r>
                      <a:rPr lang="en-US" dirty="0" smtClean="0"/>
                      <a:t>&lt;1%</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1-166D-4ED4-83C0-B4D293BA3B1A}"/>
                </c:ext>
              </c:extLst>
            </c:dLbl>
            <c:dLbl>
              <c:idx val="1"/>
              <c:layout>
                <c:manualLayout>
                  <c:x val="-4.9603174603174614E-2"/>
                  <c:y val="6.0495503947637086E-2"/>
                </c:manualLayout>
              </c:layout>
              <c:tx>
                <c:rich>
                  <a:bodyPr/>
                  <a:lstStyle/>
                  <a:p>
                    <a:r>
                      <a:rPr lang="en-US" dirty="0" smtClean="0"/>
                      <a:t>&lt;1%</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2-166D-4ED4-83C0-B4D293BA3B1A}"/>
                </c:ext>
              </c:extLst>
            </c:dLbl>
            <c:dLbl>
              <c:idx val="2"/>
              <c:layout>
                <c:manualLayout>
                  <c:x val="-5.3820509095968527E-2"/>
                  <c:y val="5.1252107098983361E-2"/>
                </c:manualLayout>
              </c:layout>
              <c:tx>
                <c:rich>
                  <a:bodyPr/>
                  <a:lstStyle/>
                  <a:p>
                    <a:r>
                      <a:rPr lang="en-US" sz="1100" dirty="0" smtClean="0"/>
                      <a:t>&lt;1%</a:t>
                    </a:r>
                    <a:endParaRPr lang="en-US" sz="1100"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166D-4ED4-83C0-B4D293BA3B1A}"/>
                </c:ext>
              </c:extLst>
            </c:dLbl>
            <c:dLbl>
              <c:idx val="3"/>
              <c:layout>
                <c:manualLayout>
                  <c:x val="-5.5493762324569956E-2"/>
                  <c:y val="3.7249298836869303E-2"/>
                </c:manualLayout>
              </c:layout>
              <c:tx>
                <c:rich>
                  <a:bodyPr/>
                  <a:lstStyle/>
                  <a:p>
                    <a:r>
                      <a:rPr lang="en-US" sz="1100" dirty="0" smtClean="0"/>
                      <a:t>&lt;1%</a:t>
                    </a:r>
                    <a:endParaRPr lang="en-US" sz="1100"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4-166D-4ED4-83C0-B4D293BA3B1A}"/>
                </c:ext>
              </c:extLst>
            </c:dLbl>
            <c:dLbl>
              <c:idx val="4"/>
              <c:layout>
                <c:manualLayout>
                  <c:x val="-4.8185941043083901E-2"/>
                  <c:y val="4.471406813521004E-2"/>
                </c:manualLayout>
              </c:layout>
              <c:tx>
                <c:rich>
                  <a:bodyPr/>
                  <a:lstStyle/>
                  <a:p>
                    <a:r>
                      <a:rPr lang="en-US" sz="1100" dirty="0" smtClean="0"/>
                      <a:t>&lt;1%</a:t>
                    </a:r>
                    <a:endParaRPr lang="en-US" sz="1100"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5-166D-4ED4-83C0-B4D293BA3B1A}"/>
                </c:ext>
              </c:extLst>
            </c:dLbl>
            <c:dLbl>
              <c:idx val="5"/>
              <c:layout>
                <c:manualLayout>
                  <c:x val="-4.6768707482993201E-2"/>
                  <c:y val="4.734430743728122E-2"/>
                </c:manualLayout>
              </c:layout>
              <c:tx>
                <c:rich>
                  <a:bodyPr/>
                  <a:lstStyle/>
                  <a:p>
                    <a:r>
                      <a:rPr lang="en-US" sz="1100" dirty="0" smtClean="0"/>
                      <a:t>&lt;1%</a:t>
                    </a:r>
                    <a:endParaRPr lang="en-US" sz="1100"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0-166D-4ED4-83C0-B4D293BA3B1A}"/>
                </c:ext>
              </c:extLst>
            </c:dLbl>
            <c:dLbl>
              <c:idx val="6"/>
              <c:layout>
                <c:manualLayout>
                  <c:x val="-4.8732246918119913E-2"/>
                  <c:y val="4.8696997662187935E-2"/>
                </c:manualLayout>
              </c:layout>
              <c:tx>
                <c:rich>
                  <a:bodyPr/>
                  <a:lstStyle/>
                  <a:p>
                    <a:r>
                      <a:rPr lang="en-US" dirty="0" smtClean="0"/>
                      <a:t>&lt;1%</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6-166D-4ED4-83C0-B4D293BA3B1A}"/>
                </c:ext>
              </c:extLst>
            </c:dLbl>
            <c:dLbl>
              <c:idx val="7"/>
              <c:layout>
                <c:manualLayout>
                  <c:x val="-5.3530260842759976E-2"/>
                  <c:y val="3.7249298836869303E-2"/>
                </c:manualLayout>
              </c:layout>
              <c:tx>
                <c:rich>
                  <a:bodyPr/>
                  <a:lstStyle/>
                  <a:p>
                    <a:r>
                      <a:rPr lang="en-US" dirty="0" smtClean="0"/>
                      <a:t>0%</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7-166D-4ED4-83C0-B4D293BA3B1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56565A"/>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Sheet1!$B$8:$I$8</c:f>
              <c:numCache>
                <c:formatCode>0%</c:formatCode>
                <c:ptCount val="8"/>
                <c:pt idx="0">
                  <c:v>9.6693932963051287E-4</c:v>
                </c:pt>
                <c:pt idx="1">
                  <c:v>1.5900018984622666E-3</c:v>
                </c:pt>
                <c:pt idx="2">
                  <c:v>1.4941660511108435E-3</c:v>
                </c:pt>
                <c:pt idx="3">
                  <c:v>1.6939029831347613E-3</c:v>
                </c:pt>
                <c:pt idx="4">
                  <c:v>1.9374457116208017E-3</c:v>
                </c:pt>
                <c:pt idx="5">
                  <c:v>2.1481883860343096E-3</c:v>
                </c:pt>
                <c:pt idx="6">
                  <c:v>2.1871448737425057E-3</c:v>
                </c:pt>
                <c:pt idx="7">
                  <c:v>0</c:v>
                </c:pt>
              </c:numCache>
            </c:numRef>
          </c:val>
          <c:extLst>
            <c:ext xmlns:c16="http://schemas.microsoft.com/office/drawing/2014/chart" uri="{C3380CC4-5D6E-409C-BE32-E72D297353CC}">
              <c16:uniqueId val="{00000028-166D-4ED4-83C0-B4D293BA3B1A}"/>
            </c:ext>
          </c:extLst>
        </c:ser>
        <c:ser>
          <c:idx val="7"/>
          <c:order val="7"/>
          <c:tx>
            <c:strRef>
              <c:f>Sheet1!$A$9</c:f>
              <c:strCache>
                <c:ptCount val="1"/>
                <c:pt idx="0">
                  <c:v>NTDs</c:v>
                </c:pt>
              </c:strCache>
            </c:strRef>
          </c:tx>
          <c:spPr>
            <a:solidFill>
              <a:schemeClr val="accent2">
                <a:lumMod val="60000"/>
              </a:schemeClr>
            </a:solidFill>
            <a:ln>
              <a:noFill/>
            </a:ln>
            <a:effectLst/>
          </c:spPr>
          <c:invertIfNegative val="0"/>
          <c:dPt>
            <c:idx val="5"/>
            <c:invertIfNegative val="0"/>
            <c:bubble3D val="0"/>
            <c:extLst>
              <c:ext xmlns:c16="http://schemas.microsoft.com/office/drawing/2014/chart" uri="{C3380CC4-5D6E-409C-BE32-E72D297353CC}">
                <c16:uniqueId val="{00000029-166D-4ED4-83C0-B4D293BA3B1A}"/>
              </c:ext>
            </c:extLst>
          </c:dPt>
          <c:dPt>
            <c:idx val="6"/>
            <c:invertIfNegative val="0"/>
            <c:bubble3D val="0"/>
            <c:extLst>
              <c:ext xmlns:c16="http://schemas.microsoft.com/office/drawing/2014/chart" uri="{C3380CC4-5D6E-409C-BE32-E72D297353CC}">
                <c16:uniqueId val="{0000002A-166D-4ED4-83C0-B4D293BA3B1A}"/>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2C-166D-4ED4-83C0-B4D293BA3B1A}"/>
              </c:ext>
            </c:extLst>
          </c:dPt>
          <c:dLbls>
            <c:dLbl>
              <c:idx val="0"/>
              <c:layout>
                <c:manualLayout>
                  <c:x val="-5.4076506103154995E-2"/>
                  <c:y val="-3.6823367050927723E-2"/>
                </c:manualLayout>
              </c:layout>
              <c:tx>
                <c:rich>
                  <a:bodyPr/>
                  <a:lstStyle/>
                  <a:p>
                    <a:r>
                      <a:rPr lang="en-US" dirty="0" smtClean="0"/>
                      <a:t>&lt;1%</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D-166D-4ED4-83C0-B4D293BA3B1A}"/>
                </c:ext>
              </c:extLst>
            </c:dLbl>
            <c:dLbl>
              <c:idx val="1"/>
              <c:layout>
                <c:manualLayout>
                  <c:x val="-4.9603174603174614E-2"/>
                  <c:y val="-4.734430743728122E-2"/>
                </c:manualLayout>
              </c:layout>
              <c:tx>
                <c:rich>
                  <a:bodyPr/>
                  <a:lstStyle/>
                  <a:p>
                    <a:r>
                      <a:rPr lang="en-US" dirty="0" smtClean="0"/>
                      <a:t>&lt;1%</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E-166D-4ED4-83C0-B4D293BA3B1A}"/>
                </c:ext>
              </c:extLst>
            </c:dLbl>
            <c:dLbl>
              <c:idx val="2"/>
              <c:layout>
                <c:manualLayout>
                  <c:x val="-5.6945358525805075E-2"/>
                  <c:y val="-2.4949736439667483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F-166D-4ED4-83C0-B4D293BA3B1A}"/>
                </c:ext>
              </c:extLst>
            </c:dLbl>
            <c:dLbl>
              <c:idx val="3"/>
              <c:layout>
                <c:manualLayout>
                  <c:x val="-5.5784099311576615E-2"/>
                  <c:y val="-3.0285193817010562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0-166D-4ED4-83C0-B4D293BA3B1A}"/>
                </c:ext>
              </c:extLst>
            </c:dLbl>
            <c:dLbl>
              <c:idx val="4"/>
              <c:layout>
                <c:manualLayout>
                  <c:x val="-5.4947428330376871E-2"/>
                  <c:y val="-2.3747020583093397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1-166D-4ED4-83C0-B4D293BA3B1A}"/>
                </c:ext>
              </c:extLst>
            </c:dLbl>
            <c:dLbl>
              <c:idx val="5"/>
              <c:layout>
                <c:manualLayout>
                  <c:x val="-5.4401183069981776E-2"/>
                  <c:y val="-2.2394627002872033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9-166D-4ED4-83C0-B4D293BA3B1A}"/>
                </c:ext>
              </c:extLst>
            </c:dLbl>
            <c:dLbl>
              <c:idx val="6"/>
              <c:layout>
                <c:manualLayout>
                  <c:x val="-5.2113004621344931E-2"/>
                  <c:y val="-3.5119880546588392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A-166D-4ED4-83C0-B4D293BA3B1A}"/>
                </c:ext>
              </c:extLst>
            </c:dLbl>
            <c:dLbl>
              <c:idx val="7"/>
              <c:layout>
                <c:manualLayout>
                  <c:x val="-5.3530260842759976E-2"/>
                  <c:y val="-2.459888415497663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C-166D-4ED4-83C0-B4D293BA3B1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56565A"/>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Sheet1!$B$9:$I$9</c:f>
              <c:numCache>
                <c:formatCode>0%</c:formatCode>
                <c:ptCount val="8"/>
                <c:pt idx="0">
                  <c:v>2.2159026304032583E-3</c:v>
                </c:pt>
                <c:pt idx="1">
                  <c:v>2.6500031641037776E-3</c:v>
                </c:pt>
                <c:pt idx="2">
                  <c:v>7.6700523957023295E-3</c:v>
                </c:pt>
                <c:pt idx="3">
                  <c:v>8.7116900282983474E-3</c:v>
                </c:pt>
                <c:pt idx="4">
                  <c:v>8.80657141645819E-3</c:v>
                </c:pt>
                <c:pt idx="5">
                  <c:v>9.3399495044969982E-3</c:v>
                </c:pt>
                <c:pt idx="6">
                  <c:v>9.3409312316086179E-3</c:v>
                </c:pt>
                <c:pt idx="7">
                  <c:v>9.7504635370365515E-3</c:v>
                </c:pt>
              </c:numCache>
            </c:numRef>
          </c:val>
          <c:extLst>
            <c:ext xmlns:c16="http://schemas.microsoft.com/office/drawing/2014/chart" uri="{C3380CC4-5D6E-409C-BE32-E72D297353CC}">
              <c16:uniqueId val="{00000032-166D-4ED4-83C0-B4D293BA3B1A}"/>
            </c:ext>
          </c:extLst>
        </c:ser>
        <c:ser>
          <c:idx val="8"/>
          <c:order val="8"/>
          <c:tx>
            <c:strRef>
              <c:f>Sheet1!$A$10</c:f>
              <c:strCache>
                <c:ptCount val="1"/>
                <c:pt idx="0">
                  <c:v>FP/RH</c:v>
                </c:pt>
              </c:strCache>
            </c:strRef>
          </c:tx>
          <c:spPr>
            <a:solidFill>
              <a:schemeClr val="accent3">
                <a:lumMod val="60000"/>
              </a:schemeClr>
            </a:solidFill>
            <a:ln>
              <a:noFill/>
            </a:ln>
            <a:effectLst/>
          </c:spPr>
          <c:invertIfNegative val="0"/>
          <c:dPt>
            <c:idx val="5"/>
            <c:invertIfNegative val="0"/>
            <c:bubble3D val="0"/>
            <c:extLst>
              <c:ext xmlns:c16="http://schemas.microsoft.com/office/drawing/2014/chart" uri="{C3380CC4-5D6E-409C-BE32-E72D297353CC}">
                <c16:uniqueId val="{00000033-166D-4ED4-83C0-B4D293BA3B1A}"/>
              </c:ext>
            </c:extLst>
          </c:dPt>
          <c:dPt>
            <c:idx val="7"/>
            <c:invertIfNegative val="0"/>
            <c:bubble3D val="0"/>
            <c:spPr>
              <a:solidFill>
                <a:schemeClr val="accent3">
                  <a:lumMod val="60000"/>
                </a:schemeClr>
              </a:solidFill>
              <a:ln>
                <a:noFill/>
              </a:ln>
              <a:effectLst/>
            </c:spPr>
            <c:extLst>
              <c:ext xmlns:c16="http://schemas.microsoft.com/office/drawing/2014/chart" uri="{C3380CC4-5D6E-409C-BE32-E72D297353CC}">
                <c16:uniqueId val="{00000035-166D-4ED4-83C0-B4D293BA3B1A}"/>
              </c:ext>
            </c:extLst>
          </c:dPt>
          <c:dLbls>
            <c:dLbl>
              <c:idx val="6"/>
              <c:layout>
                <c:manualLayout>
                  <c:x val="5.6689342403628117E-3"/>
                  <c:y val="-5.2604786041423575E-3"/>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6-166D-4ED4-83C0-B4D293BA3B1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Sheet1!$B$10:$I$10</c:f>
              <c:numCache>
                <c:formatCode>0%</c:formatCode>
                <c:ptCount val="8"/>
                <c:pt idx="0">
                  <c:v>6.7233022529984823E-2</c:v>
                </c:pt>
                <c:pt idx="1">
                  <c:v>5.8554575914163631E-2</c:v>
                </c:pt>
                <c:pt idx="2">
                  <c:v>6.3140243415679323E-2</c:v>
                </c:pt>
                <c:pt idx="3">
                  <c:v>6.2586291196350535E-2</c:v>
                </c:pt>
                <c:pt idx="4">
                  <c:v>5.4769917018950939E-2</c:v>
                </c:pt>
                <c:pt idx="5">
                  <c:v>5.6743555621640893E-2</c:v>
                </c:pt>
                <c:pt idx="6">
                  <c:v>5.5362104616607177E-2</c:v>
                </c:pt>
                <c:pt idx="7">
                  <c:v>3.3671600747899558E-2</c:v>
                </c:pt>
              </c:numCache>
            </c:numRef>
          </c:val>
          <c:extLst>
            <c:ext xmlns:c16="http://schemas.microsoft.com/office/drawing/2014/chart" uri="{C3380CC4-5D6E-409C-BE32-E72D297353CC}">
              <c16:uniqueId val="{00000037-166D-4ED4-83C0-B4D293BA3B1A}"/>
            </c:ext>
          </c:extLst>
        </c:ser>
        <c:ser>
          <c:idx val="9"/>
          <c:order val="9"/>
          <c:tx>
            <c:strRef>
              <c:f>Sheet1!$A$11</c:f>
              <c:strCache>
                <c:ptCount val="1"/>
                <c:pt idx="0">
                  <c:v>MCH/Nutrition</c:v>
                </c:pt>
              </c:strCache>
            </c:strRef>
          </c:tx>
          <c:spPr>
            <a:solidFill>
              <a:schemeClr val="accent4">
                <a:lumMod val="60000"/>
              </a:schemeClr>
            </a:solidFill>
            <a:ln>
              <a:noFill/>
            </a:ln>
            <a:effectLst/>
          </c:spPr>
          <c:invertIfNegative val="0"/>
          <c:dPt>
            <c:idx val="5"/>
            <c:invertIfNegative val="0"/>
            <c:bubble3D val="0"/>
            <c:extLst>
              <c:ext xmlns:c16="http://schemas.microsoft.com/office/drawing/2014/chart" uri="{C3380CC4-5D6E-409C-BE32-E72D297353CC}">
                <c16:uniqueId val="{00000038-166D-4ED4-83C0-B4D293BA3B1A}"/>
              </c:ext>
            </c:extLst>
          </c:dPt>
          <c:dPt>
            <c:idx val="6"/>
            <c:invertIfNegative val="0"/>
            <c:bubble3D val="0"/>
            <c:extLst>
              <c:ext xmlns:c16="http://schemas.microsoft.com/office/drawing/2014/chart" uri="{C3380CC4-5D6E-409C-BE32-E72D297353CC}">
                <c16:uniqueId val="{00000039-166D-4ED4-83C0-B4D293BA3B1A}"/>
              </c:ext>
            </c:extLst>
          </c:dPt>
          <c:dPt>
            <c:idx val="7"/>
            <c:invertIfNegative val="0"/>
            <c:bubble3D val="0"/>
            <c:spPr>
              <a:solidFill>
                <a:schemeClr val="accent4">
                  <a:lumMod val="60000"/>
                </a:schemeClr>
              </a:solidFill>
              <a:ln>
                <a:noFill/>
              </a:ln>
              <a:effectLst/>
            </c:spPr>
            <c:extLst>
              <c:ext xmlns:c16="http://schemas.microsoft.com/office/drawing/2014/chart" uri="{C3380CC4-5D6E-409C-BE32-E72D297353CC}">
                <c16:uniqueId val="{0000003B-166D-4ED4-83C0-B4D293BA3B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Sheet1!$B$1:$I$1</c:f>
              <c:strCache>
                <c:ptCount val="8"/>
                <c:pt idx="0">
                  <c:v>2007</c:v>
                </c:pt>
                <c:pt idx="1">
                  <c:v>2009</c:v>
                </c:pt>
                <c:pt idx="2">
                  <c:v>2011</c:v>
                </c:pt>
                <c:pt idx="3">
                  <c:v>2013</c:v>
                </c:pt>
                <c:pt idx="4">
                  <c:v>2015</c:v>
                </c:pt>
                <c:pt idx="5">
                  <c:v>2017</c:v>
                </c:pt>
                <c:pt idx="6">
                  <c:v>2019</c:v>
                </c:pt>
                <c:pt idx="7">
                  <c:v>2021 Request</c:v>
                </c:pt>
              </c:strCache>
            </c:strRef>
          </c:cat>
          <c:val>
            <c:numRef>
              <c:f>Sheet1!$B$11:$I$11</c:f>
              <c:numCache>
                <c:formatCode>0%</c:formatCode>
                <c:ptCount val="8"/>
                <c:pt idx="0">
                  <c:v>0.10351249664630224</c:v>
                </c:pt>
                <c:pt idx="1">
                  <c:v>9.8242083301047459E-2</c:v>
                </c:pt>
                <c:pt idx="2">
                  <c:v>0.10651757068011272</c:v>
                </c:pt>
                <c:pt idx="3">
                  <c:v>0.11541780955788417</c:v>
                </c:pt>
                <c:pt idx="4">
                  <c:v>0.11580227503785945</c:v>
                </c:pt>
                <c:pt idx="5">
                  <c:v>0.1291798142022525</c:v>
                </c:pt>
                <c:pt idx="6">
                  <c:v>0.12374847469427817</c:v>
                </c:pt>
                <c:pt idx="7">
                  <c:v>0.13031195503034215</c:v>
                </c:pt>
              </c:numCache>
            </c:numRef>
          </c:val>
          <c:extLst>
            <c:ext xmlns:c16="http://schemas.microsoft.com/office/drawing/2014/chart" uri="{C3380CC4-5D6E-409C-BE32-E72D297353CC}">
              <c16:uniqueId val="{0000003C-166D-4ED4-83C0-B4D293BA3B1A}"/>
            </c:ext>
          </c:extLst>
        </c:ser>
        <c:dLbls>
          <c:dLblPos val="ctr"/>
          <c:showLegendKey val="0"/>
          <c:showVal val="1"/>
          <c:showCatName val="0"/>
          <c:showSerName val="0"/>
          <c:showPercent val="0"/>
          <c:showBubbleSize val="0"/>
        </c:dLbls>
        <c:gapWidth val="79"/>
        <c:overlap val="100"/>
        <c:axId val="32685056"/>
        <c:axId val="33121024"/>
      </c:barChart>
      <c:catAx>
        <c:axId val="3268505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cap="none" spc="120" normalizeH="0" baseline="0">
                <a:solidFill>
                  <a:schemeClr val="tx1">
                    <a:lumMod val="65000"/>
                    <a:lumOff val="35000"/>
                  </a:schemeClr>
                </a:solidFill>
                <a:latin typeface="+mn-lt"/>
                <a:ea typeface="+mn-ea"/>
                <a:cs typeface="+mn-cs"/>
              </a:defRPr>
            </a:pPr>
            <a:endParaRPr lang="en-US"/>
          </a:p>
        </c:txPr>
        <c:crossAx val="33121024"/>
        <c:crosses val="autoZero"/>
        <c:auto val="1"/>
        <c:lblAlgn val="ctr"/>
        <c:lblOffset val="100"/>
        <c:noMultiLvlLbl val="0"/>
      </c:catAx>
      <c:valAx>
        <c:axId val="33121024"/>
        <c:scaling>
          <c:orientation val="minMax"/>
        </c:scaling>
        <c:delete val="1"/>
        <c:axPos val="l"/>
        <c:numFmt formatCode="0%" sourceLinked="1"/>
        <c:majorTickMark val="none"/>
        <c:minorTickMark val="none"/>
        <c:tickLblPos val="nextTo"/>
        <c:crossAx val="32685056"/>
        <c:crosses val="autoZero"/>
        <c:crossBetween val="between"/>
      </c:valAx>
      <c:spPr>
        <a:noFill/>
        <a:ln>
          <a:noFill/>
        </a:ln>
        <a:effectLst/>
      </c:spPr>
    </c:plotArea>
    <c:legend>
      <c:legendPos val="r"/>
      <c:layout>
        <c:manualLayout>
          <c:xMode val="edge"/>
          <c:yMode val="edge"/>
          <c:x val="0.84210876580781524"/>
          <c:y val="0.10214830848530718"/>
          <c:w val="0.15676431495777646"/>
          <c:h val="0.755973572978117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3/27/2020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3/27/2020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3494" y="3140293"/>
            <a:ext cx="6788601" cy="1224225"/>
          </a:xfrm>
          <a:prstGeom prst="rect">
            <a:avLst/>
          </a:prstGeo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2307154" y="23309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68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270A08D-6738-C147-B49E-C6DD50DAF28F}"/>
              </a:ext>
            </a:extLst>
          </p:cNvPr>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8ABC86AB-6687-354B-8700-0C280FC97041}"/>
              </a:ext>
            </a:extLst>
          </p:cNvPr>
          <p:cNvSpPr>
            <a:spLocks noGrp="1"/>
          </p:cNvSpPr>
          <p:nvPr>
            <p:ph idx="1"/>
          </p:nvPr>
        </p:nvSpPr>
        <p:spPr>
          <a:xfrm>
            <a:off x="464815" y="1908674"/>
            <a:ext cx="11268398" cy="4091016"/>
          </a:xfrm>
          <a:prstGeom prst="rect">
            <a:avLst/>
          </a:prstGeom>
        </p:spPr>
        <p:txBody>
          <a:bodyPr vert="horz" lIns="91440" tIns="45720" rIns="91440" bIns="45720" rtlCol="0" anchor="t">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956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45525" y="1680183"/>
            <a:ext cx="10360502" cy="1470025"/>
          </a:xfrm>
        </p:spPr>
        <p:txBody>
          <a:bodyPr>
            <a:noAutofit/>
          </a:bodyPr>
          <a:lstStyle>
            <a:lvl1pPr>
              <a:defRPr>
                <a:solidFill>
                  <a:srgbClr val="FFFFFF"/>
                </a:solidFill>
              </a:defRPr>
            </a:lvl1pPr>
          </a:lstStyle>
          <a:p>
            <a:r>
              <a:rPr lang="en-US" dirty="0"/>
              <a:t>Click to edit </a:t>
            </a:r>
            <a:r>
              <a:rPr lang="en-US" dirty="0" smtClean="0"/>
              <a:t>Divider </a:t>
            </a:r>
            <a:r>
              <a:rPr lang="en-US" dirty="0"/>
              <a:t>title style</a:t>
            </a:r>
          </a:p>
        </p:txBody>
      </p:sp>
      <p:sp>
        <p:nvSpPr>
          <p:cNvPr id="3" name="Subtitle 2"/>
          <p:cNvSpPr>
            <a:spLocks noGrp="1"/>
          </p:cNvSpPr>
          <p:nvPr>
            <p:ph type="subTitle" idx="1"/>
          </p:nvPr>
        </p:nvSpPr>
        <p:spPr>
          <a:xfrm>
            <a:off x="845525" y="2536153"/>
            <a:ext cx="10271125" cy="1752600"/>
          </a:xfrm>
          <a:prstGeom prst="rect">
            <a:avLst/>
          </a:prstGeom>
        </p:spPr>
        <p:txBody>
          <a:bodyPr>
            <a:noAutofit/>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5771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Figu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6246" y="1915633"/>
            <a:ext cx="11266967" cy="3481966"/>
          </a:xfrm>
          <a:prstGeom prst="rect">
            <a:avLst/>
          </a:prstGeom>
        </p:spPr>
        <p:txBody>
          <a:bodyPr/>
          <a:lstStyle>
            <a:lvl1pPr marL="445770" indent="-285750">
              <a:spcBef>
                <a:spcPts val="0"/>
              </a:spcBef>
              <a:spcAft>
                <a:spcPts val="600"/>
              </a:spcAft>
              <a:buFont typeface="Arial" panose="020B0604020202020204" pitchFamily="34" charset="0"/>
              <a:buChar char="•"/>
              <a:defRPr baseline="0">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6246" y="6067136"/>
            <a:ext cx="10295514"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6" name="Title Placeholder 1">
            <a:extLst>
              <a:ext uri="{FF2B5EF4-FFF2-40B4-BE49-F238E27FC236}">
                <a16:creationId xmlns:a16="http://schemas.microsoft.com/office/drawing/2014/main" id="{E0C57E2F-108D-BC45-BF44-2F6C065BC1E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p>
            <a:r>
              <a:rPr lang="en-US" dirty="0"/>
              <a:t>Click to edit Master title style</a:t>
            </a:r>
          </a:p>
        </p:txBody>
      </p:sp>
    </p:spTree>
    <p:extLst>
      <p:ext uri="{BB962C8B-B14F-4D97-AF65-F5344CB8AC3E}">
        <p14:creationId xmlns:p14="http://schemas.microsoft.com/office/powerpoint/2010/main" val="353508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4849"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70142" y="6067136"/>
            <a:ext cx="10291618" cy="598311"/>
          </a:xfrm>
          <a:prstGeom prst="rect">
            <a:avLst/>
          </a:prstGeom>
        </p:spPr>
        <p:txBody>
          <a:bodyPr/>
          <a:lstStyle>
            <a:lvl1pPr marL="0" indent="0">
              <a:buNone/>
              <a:defRPr sz="1200" baseline="0">
                <a:solidFill>
                  <a:schemeClr val="tx1"/>
                </a:solidFill>
              </a:defRPr>
            </a:lvl1pPr>
          </a:lstStyle>
          <a:p>
            <a:pPr lvl="0"/>
            <a:r>
              <a:rPr lang="en-US" dirty="0"/>
              <a:t>Insert Source</a:t>
            </a:r>
          </a:p>
        </p:txBody>
      </p:sp>
      <p:sp>
        <p:nvSpPr>
          <p:cNvPr id="7" name="Title Placeholder 1">
            <a:extLst>
              <a:ext uri="{FF2B5EF4-FFF2-40B4-BE49-F238E27FC236}">
                <a16:creationId xmlns:a16="http://schemas.microsoft.com/office/drawing/2014/main" id="{0E776E84-F54F-3445-8517-0E7B66C3BA9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8" name="Content Placeholder 2"/>
          <p:cNvSpPr>
            <a:spLocks noGrp="1"/>
          </p:cNvSpPr>
          <p:nvPr>
            <p:ph sz="half" idx="11" hasCustomPrompt="1"/>
          </p:nvPr>
        </p:nvSpPr>
        <p:spPr>
          <a:xfrm>
            <a:off x="6100764"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2499063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41" y="1912979"/>
            <a:ext cx="11269371" cy="3824866"/>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9" name="Slide Number Placeholder 3">
            <a:extLst>
              <a:ext uri="{FF2B5EF4-FFF2-40B4-BE49-F238E27FC236}">
                <a16:creationId xmlns:a16="http://schemas.microsoft.com/office/drawing/2014/main" id="{DFC016A1-2979-EC4D-A307-EA0832051FBD}"/>
              </a:ext>
            </a:extLst>
          </p:cNvPr>
          <p:cNvSpPr>
            <a:spLocks noGrp="1"/>
          </p:cNvSpPr>
          <p:nvPr>
            <p:ph type="sldNum" sz="quarter" idx="4"/>
          </p:nvPr>
        </p:nvSpPr>
        <p:spPr>
          <a:xfrm>
            <a:off x="468313" y="131041"/>
            <a:ext cx="2844059" cy="365125"/>
          </a:xfrm>
          <a:prstGeom prst="rect">
            <a:avLst/>
          </a:prstGeom>
        </p:spPr>
        <p:txBody>
          <a:bodyPr/>
          <a:lstStyle>
            <a:lvl1pPr algn="l">
              <a:defRPr sz="1400">
                <a:solidFill>
                  <a:schemeClr val="tx1"/>
                </a:solidFill>
              </a:defRPr>
            </a:lvl1pPr>
          </a:lstStyle>
          <a:p>
            <a:r>
              <a:rPr lang="en-US" dirty="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24990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3841" y="1904999"/>
            <a:ext cx="11269371" cy="4024867"/>
          </a:xfrm>
          <a:prstGeom prst="rect">
            <a:avLst/>
          </a:prstGeom>
        </p:spPr>
        <p:txBody>
          <a:bodyPr/>
          <a:lstStyle>
            <a:lvl1pPr marL="445770" indent="-285750">
              <a:spcBef>
                <a:spcPts val="0"/>
              </a:spcBef>
              <a:spcAft>
                <a:spcPts val="600"/>
              </a:spcAft>
              <a:buFont typeface="Arial" panose="020B0604020202020204" pitchFamily="34" charset="0"/>
              <a:buChar char="•"/>
              <a:defRPr>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nchor="b"/>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67982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8314" y="1586467"/>
            <a:ext cx="5486400"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68313" y="6068533"/>
            <a:ext cx="10293447" cy="598311"/>
          </a:xfrm>
          <a:prstGeom prst="rect">
            <a:avLst/>
          </a:prstGeom>
        </p:spPr>
        <p:txBody>
          <a:bodyPr anchor="b"/>
          <a:lstStyle>
            <a:lvl1pPr marL="0" indent="0">
              <a:buNone/>
              <a:defRPr sz="1200" baseline="0">
                <a:solidFill>
                  <a:srgbClr val="393D40"/>
                </a:solidFill>
              </a:defRPr>
            </a:lvl1pPr>
          </a:lstStyle>
          <a:p>
            <a:pPr lvl="0"/>
            <a:r>
              <a:rPr lang="en-US" dirty="0"/>
              <a:t>Insert Source</a:t>
            </a:r>
          </a:p>
        </p:txBody>
      </p:sp>
      <p:sp>
        <p:nvSpPr>
          <p:cNvPr id="9" name="Title Placeholder 1">
            <a:extLst>
              <a:ext uri="{FF2B5EF4-FFF2-40B4-BE49-F238E27FC236}">
                <a16:creationId xmlns:a16="http://schemas.microsoft.com/office/drawing/2014/main" id="{9D663ECE-2525-9049-A44C-56EA831A5443}"/>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p>
            <a:r>
              <a:rPr lang="en-US" dirty="0"/>
              <a:t>Click to edit Master title style</a:t>
            </a:r>
          </a:p>
        </p:txBody>
      </p:sp>
      <p:sp>
        <p:nvSpPr>
          <p:cNvPr id="7" name="Content Placeholder 2"/>
          <p:cNvSpPr>
            <a:spLocks noGrp="1"/>
          </p:cNvSpPr>
          <p:nvPr>
            <p:ph sz="half" idx="11" hasCustomPrompt="1"/>
          </p:nvPr>
        </p:nvSpPr>
        <p:spPr>
          <a:xfrm>
            <a:off x="6107113" y="1562100"/>
            <a:ext cx="5626099"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148897601"/>
      </p:ext>
    </p:extLst>
  </p:cSld>
  <p:clrMapOvr>
    <a:masterClrMapping/>
  </p:clrMapOvr>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9390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6.jpg"/><Relationship Id="rId5" Type="http://schemas.openxmlformats.org/officeDocument/2006/relationships/theme" Target="../theme/theme3.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07154" y="26333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3">
            <a:extLst>
              <a:ext uri="{28A0092B-C50C-407E-A947-70E740481C1C}">
                <a14:useLocalDpi xmlns:a14="http://schemas.microsoft.com/office/drawing/2010/main" val="0"/>
              </a:ext>
            </a:extLst>
          </a:blip>
          <a:srcRect l="46308"/>
          <a:stretch/>
        </p:blipFill>
        <p:spPr>
          <a:xfrm>
            <a:off x="-1" y="0"/>
            <a:ext cx="3358798" cy="6858000"/>
          </a:xfrm>
          <a:prstGeom prst="rect">
            <a:avLst/>
          </a:prstGeom>
        </p:spPr>
      </p:pic>
      <p:pic>
        <p:nvPicPr>
          <p:cNvPr id="7" name="Picture 6" descr="KFF_Full_Logo_K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09099" y="5295540"/>
            <a:ext cx="1184364" cy="786320"/>
          </a:xfrm>
          <a:prstGeom prst="rect">
            <a:avLst/>
          </a:prstGeom>
        </p:spPr>
      </p:pic>
      <p:pic>
        <p:nvPicPr>
          <p:cNvPr id="13" name="Picture 12" descr="KFF_Tagline_K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56556"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2" name="Title Placeholder 1"/>
          <p:cNvSpPr>
            <a:spLocks noGrp="1"/>
          </p:cNvSpPr>
          <p:nvPr>
            <p:ph type="title"/>
          </p:nvPr>
        </p:nvSpPr>
        <p:spPr>
          <a:xfrm>
            <a:off x="845605" y="1695882"/>
            <a:ext cx="8397439" cy="844213"/>
          </a:xfrm>
          <a:prstGeom prst="rect">
            <a:avLst/>
          </a:prstGeom>
        </p:spPr>
        <p:txBody>
          <a:bodyPr vert="horz" lIns="91440" tIns="45720" rIns="91440" bIns="45720" rtlCol="0" anchor="t">
            <a:noAutofit/>
          </a:bodyPr>
          <a:lstStyle/>
          <a:p>
            <a:r>
              <a:rPr lang="en-US" dirty="0"/>
              <a:t>Click to edit </a:t>
            </a:r>
            <a:r>
              <a:rPr lang="en-US" dirty="0" smtClean="0"/>
              <a:t>Divider </a:t>
            </a:r>
            <a:r>
              <a:rPr lang="en-US" dirty="0"/>
              <a:t>title style</a:t>
            </a:r>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527" userDrawn="1">
          <p15:clr>
            <a:srgbClr val="F26B43"/>
          </p15:clr>
        </p15:guide>
        <p15:guide id="2" orient="horz" pos="160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247" y="586267"/>
            <a:ext cx="11266966" cy="861533"/>
          </a:xfrm>
          <a:prstGeom prst="rect">
            <a:avLst/>
          </a:prstGeom>
        </p:spPr>
        <p:txBody>
          <a:bodyPr vert="horz" lIns="91440" tIns="45720" rIns="91440" bIns="45720" rtlCol="0" anchor="t">
            <a:noAutofit/>
          </a:bodyPr>
          <a:lstStyle/>
          <a:p>
            <a:r>
              <a:rPr lang="en-US" dirty="0"/>
              <a:t>Click to edit Master title style</a:t>
            </a:r>
          </a:p>
        </p:txBody>
      </p:sp>
      <p:pic>
        <p:nvPicPr>
          <p:cNvPr id="3" name="Picture 2"/>
          <p:cNvPicPr>
            <a:picLocks noChangeAspect="1"/>
          </p:cNvPicPr>
          <p:nvPr userDrawn="1"/>
        </p:nvPicPr>
        <p:blipFill>
          <a:blip r:embed="rId6"/>
          <a:stretch>
            <a:fillRect/>
          </a:stretch>
        </p:blipFill>
        <p:spPr>
          <a:xfrm>
            <a:off x="10905671" y="6072289"/>
            <a:ext cx="831361" cy="551795"/>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83" r:id="rId4"/>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16" userDrawn="1">
          <p15:clr>
            <a:srgbClr val="F26B43"/>
          </p15:clr>
        </p15:guide>
        <p15:guide id="2" pos="287" userDrawn="1">
          <p15:clr>
            <a:srgbClr val="F26B43"/>
          </p15:clr>
        </p15:guide>
        <p15:guide id="3" pos="7391" userDrawn="1">
          <p15:clr>
            <a:srgbClr val="F26B43"/>
          </p15:clr>
        </p15:guide>
        <p15:guide id="4" orient="horz" pos="984" userDrawn="1">
          <p15:clr>
            <a:srgbClr val="F26B43"/>
          </p15:clr>
        </p15:guide>
        <p15:guide id="5" orient="horz" pos="360" userDrawn="1">
          <p15:clr>
            <a:srgbClr val="F26B43"/>
          </p15:clr>
        </p15:guide>
        <p15:guide id="6" orient="horz" pos="12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4" y="587664"/>
            <a:ext cx="11264900" cy="974435"/>
          </a:xfrm>
          <a:prstGeom prst="rect">
            <a:avLst/>
          </a:prstGeom>
        </p:spPr>
        <p:txBody>
          <a:bodyPr vert="horz" lIns="91440" tIns="45720" rIns="91440" bIns="45720" rtlCol="0" anchor="t">
            <a:noAutofit/>
          </a:bodyPr>
          <a:lstStyle/>
          <a:p>
            <a:r>
              <a:rPr lang="en-US" dirty="0"/>
              <a:t>Click to edit Master title style</a:t>
            </a:r>
          </a:p>
        </p:txBody>
      </p:sp>
      <p:pic>
        <p:nvPicPr>
          <p:cNvPr id="15" name="Picture 14">
            <a:extLst>
              <a:ext uri="{FF2B5EF4-FFF2-40B4-BE49-F238E27FC236}">
                <a16:creationId xmlns:a16="http://schemas.microsoft.com/office/drawing/2014/main" id="{AD0A1D8B-E64A-4D45-A49A-72A56E14E833}"/>
              </a:ext>
            </a:extLst>
          </p:cNvPr>
          <p:cNvPicPr>
            <a:picLocks noChangeAspect="1"/>
          </p:cNvPicPr>
          <p:nvPr userDrawn="1"/>
        </p:nvPicPr>
        <p:blipFill>
          <a:blip r:embed="rId5"/>
          <a:stretch>
            <a:fillRect/>
          </a:stretch>
        </p:blipFill>
        <p:spPr>
          <a:xfrm>
            <a:off x="10905671" y="6072289"/>
            <a:ext cx="831361" cy="551795"/>
          </a:xfrm>
          <a:prstGeom prst="rect">
            <a:avLst/>
          </a:prstGeom>
        </p:spPr>
      </p:pic>
      <p:sp>
        <p:nvSpPr>
          <p:cNvPr id="3" name="Rectangle 2"/>
          <p:cNvSpPr/>
          <p:nvPr userDrawn="1"/>
        </p:nvSpPr>
        <p:spPr>
          <a:xfrm>
            <a:off x="468314" y="203102"/>
            <a:ext cx="4708732" cy="3161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400" dirty="0" smtClean="0">
                <a:solidFill>
                  <a:schemeClr val="tx1"/>
                </a:solidFill>
                <a:effectLst/>
              </a:rPr>
              <a:t>Figure </a:t>
            </a:r>
            <a:fld id="{0A525C9C-33A6-4D3C-B3CA-626642866690}" type="slidenum">
              <a:rPr lang="en-US" sz="1400" smtClean="0">
                <a:solidFill>
                  <a:schemeClr val="tx1"/>
                </a:solidFill>
                <a:effectLst/>
              </a:rPr>
              <a:t>‹#›</a:t>
            </a:fld>
            <a:endParaRPr lang="en-US" sz="1400" dirty="0">
              <a:solidFill>
                <a:schemeClr val="tx1"/>
              </a:solidFill>
              <a:effectLst/>
            </a:endParaRPr>
          </a:p>
        </p:txBody>
      </p:sp>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84" userDrawn="1">
          <p15:clr>
            <a:srgbClr val="F26B43"/>
          </p15:clr>
        </p15:guide>
        <p15:guide id="2" pos="287" userDrawn="1">
          <p15:clr>
            <a:srgbClr val="F26B43"/>
          </p15:clr>
        </p15:guide>
        <p15:guide id="3" orient="horz" pos="3816" userDrawn="1">
          <p15:clr>
            <a:srgbClr val="F26B43"/>
          </p15:clr>
        </p15:guide>
        <p15:guide id="4" pos="7391" userDrawn="1">
          <p15:clr>
            <a:srgbClr val="F26B43"/>
          </p15:clr>
        </p15:guide>
        <p15:guide id="5" orient="horz" pos="360" userDrawn="1">
          <p15:clr>
            <a:srgbClr val="F26B43"/>
          </p15:clr>
        </p15:guide>
        <p15:guide id="6" orient="horz" pos="312" userDrawn="1">
          <p15:clr>
            <a:srgbClr val="F26B43"/>
          </p15:clr>
        </p15:guide>
        <p15:guide id="7" orient="horz" pos="1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p>
            <a:r>
              <a:rPr lang="en-US" dirty="0"/>
              <a:t>Click to edit Master title style</a:t>
            </a:r>
          </a:p>
        </p:txBody>
      </p:sp>
      <p:sp>
        <p:nvSpPr>
          <p:cNvPr id="9" name="Text Placeholder 2"/>
          <p:cNvSpPr>
            <a:spLocks noGrp="1"/>
          </p:cNvSpPr>
          <p:nvPr>
            <p:ph type="body" idx="1"/>
          </p:nvPr>
        </p:nvSpPr>
        <p:spPr>
          <a:xfrm>
            <a:off x="464815" y="1908673"/>
            <a:ext cx="11268398" cy="4091016"/>
          </a:xfrm>
          <a:prstGeom prst="rect">
            <a:avLst/>
          </a:prstGeom>
        </p:spPr>
        <p:txBody>
          <a:bodyPr vert="horz" lIns="91440" tIns="45720" rIns="91440" bIns="4572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 userDrawn="1">
          <p15:clr>
            <a:srgbClr val="F26B43"/>
          </p15:clr>
        </p15:guide>
        <p15:guide id="2" pos="7391" userDrawn="1">
          <p15:clr>
            <a:srgbClr val="F26B43"/>
          </p15:clr>
        </p15:guide>
        <p15:guide id="3" orient="horz" pos="984" userDrawn="1">
          <p15:clr>
            <a:srgbClr val="F26B43"/>
          </p15:clr>
        </p15:guide>
        <p15:guide id="4" orient="horz" pos="360" userDrawn="1">
          <p15:clr>
            <a:srgbClr val="F26B43"/>
          </p15:clr>
        </p15:guide>
        <p15:guide id="5" orient="horz" pos="3816" userDrawn="1">
          <p15:clr>
            <a:srgbClr val="F26B43"/>
          </p15:clr>
        </p15:guide>
        <p15:guide id="6" orient="horz" pos="120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sz="700" dirty="0"/>
              <a:t>NOTES: Represents total known funding (base and supplemental) provided through the State Department, USAID, CDC, NIH, and DoD. HIV includes funding through State/OGAC, USAID, CDC, NIH, and DoD. Malaria includes funding through USAID, CDC, NIH, and DoD. TB, Nutrition, NTDs, and Vulnerable Children include funding through USAID. MCH includes funding through USAID and CDC as well as contributions to UNICEF. FP/RH includes funding through USAID as well as contributions to UNFPA. Global Health Security includes funding through USAID, CDC, and DoD, as well as emergency Ebola and Zika funding. “Other” includes funding through USAID, CDC, and NIH as well as contributions to WHO and PAHO and the Emergency Reserve Fund. Some global health funding is not yet known for </a:t>
            </a:r>
            <a:r>
              <a:rPr lang="en-US" sz="700" dirty="0" smtClean="0"/>
              <a:t>the FY21 Request (e.g</a:t>
            </a:r>
            <a:r>
              <a:rPr lang="en-US" sz="700" dirty="0"/>
              <a:t>. CDC funding for malaria) and estimated based on prior year levels.</a:t>
            </a:r>
          </a:p>
          <a:p>
            <a:r>
              <a:rPr lang="en-US" sz="700" dirty="0"/>
              <a:t>SOURCE: </a:t>
            </a:r>
            <a:r>
              <a:rPr lang="en-US" sz="700" dirty="0" smtClean="0"/>
              <a:t>KFF analysis </a:t>
            </a:r>
            <a:r>
              <a:rPr lang="en-US" sz="700" dirty="0"/>
              <a:t>of data from the Office of Management and Budget, Agency Congressional Budget Justifications, Congressional Appropriations Bills, and U.S. Foreign Assistance Dashboard [website], available at: www.foreignassistance.gov. </a:t>
            </a:r>
          </a:p>
          <a:p>
            <a:endParaRPr lang="en-US" sz="700" dirty="0"/>
          </a:p>
        </p:txBody>
      </p:sp>
      <p:sp>
        <p:nvSpPr>
          <p:cNvPr id="7" name="Title 6"/>
          <p:cNvSpPr>
            <a:spLocks noGrp="1"/>
          </p:cNvSpPr>
          <p:nvPr>
            <p:ph type="title"/>
          </p:nvPr>
        </p:nvSpPr>
        <p:spPr/>
        <p:txBody>
          <a:bodyPr/>
          <a:lstStyle/>
          <a:p>
            <a:r>
              <a:rPr lang="en-US" dirty="0"/>
              <a:t>Share of U.S. Global Health Funding, By Sector, </a:t>
            </a:r>
            <a:r>
              <a:rPr lang="en-US" dirty="0" smtClean="0"/>
              <a:t/>
            </a:r>
            <a:br>
              <a:rPr lang="en-US" dirty="0" smtClean="0"/>
            </a:br>
            <a:r>
              <a:rPr lang="en-US" dirty="0" smtClean="0"/>
              <a:t>FY 2007 </a:t>
            </a:r>
            <a:r>
              <a:rPr lang="en-US" dirty="0"/>
              <a:t>– FY </a:t>
            </a:r>
            <a:r>
              <a:rPr lang="en-US" dirty="0" smtClean="0"/>
              <a:t>2021 Request</a:t>
            </a:r>
            <a:br>
              <a:rPr lang="en-US" dirty="0" smtClean="0"/>
            </a:br>
            <a:endParaRPr lang="en-US" dirty="0"/>
          </a:p>
        </p:txBody>
      </p:sp>
      <p:graphicFrame>
        <p:nvGraphicFramePr>
          <p:cNvPr id="10" name="Content Placeholder 4"/>
          <p:cNvGraphicFramePr>
            <a:graphicFrameLocks noGrp="1"/>
          </p:cNvGraphicFramePr>
          <p:nvPr>
            <p:ph idx="1"/>
            <p:extLst>
              <p:ext uri="{D42A27DB-BD31-4B8C-83A1-F6EECF244321}">
                <p14:modId xmlns:p14="http://schemas.microsoft.com/office/powerpoint/2010/main" val="51074331"/>
              </p:ext>
            </p:extLst>
          </p:nvPr>
        </p:nvGraphicFramePr>
        <p:xfrm>
          <a:off x="463550" y="1912938"/>
          <a:ext cx="11269663" cy="41555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634022"/>
      </p:ext>
    </p:extLst>
  </p:cSld>
  <p:clrMapOvr>
    <a:masterClrMapping/>
  </p:clrMapOvr>
</p:sld>
</file>

<file path=ppt/theme/theme1.xml><?xml version="1.0" encoding="utf-8"?>
<a:theme xmlns:a="http://schemas.openxmlformats.org/drawingml/2006/main" name="Title Slid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D59B5DE3-BA9B-4D93-A671-46F756375ACA}"/>
    </a:ext>
  </a:extLst>
</a:theme>
</file>

<file path=ppt/theme/theme2.xml><?xml version="1.0" encoding="utf-8"?>
<a:theme xmlns:a="http://schemas.openxmlformats.org/drawingml/2006/main" name="Divider">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A6A94B30-0B12-4970-829E-C473662236D2}"/>
    </a:ext>
  </a:extLst>
</a:theme>
</file>

<file path=ppt/theme/theme3.xml><?xml version="1.0" encoding="utf-8"?>
<a:theme xmlns:a="http://schemas.openxmlformats.org/drawingml/2006/main" name="Default no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7D2335E5-344E-4860-AB67-719D4BB7EFF1}"/>
    </a:ext>
  </a:extLst>
</a:theme>
</file>

<file path=ppt/theme/theme4.xml><?xml version="1.0" encoding="utf-8"?>
<a:theme xmlns:a="http://schemas.openxmlformats.org/drawingml/2006/main" name="Default with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14219C0B-ECF8-479C-90D6-7D02F37F5B13}"/>
    </a:ext>
  </a:extLst>
</a:theme>
</file>

<file path=ppt/theme/theme5.xml><?xml version="1.0" encoding="utf-8"?>
<a:theme xmlns:a="http://schemas.openxmlformats.org/drawingml/2006/main" name="Blank">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sert Your Title Here" id="{9363219B-046F-4355-826F-3534B2EAD5A0}" vid="{187DC01B-F99B-4522-BEAB-98ED8E8C5612}"/>
    </a:ext>
  </a:extLst>
</a:theme>
</file>

<file path=ppt/theme/theme6.xml><?xml version="1.0" encoding="utf-8"?>
<a:theme xmlns:a="http://schemas.openxmlformats.org/drawingml/2006/main" name="Text Slide no Logo">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EB80B7DF-65AA-44CB-A59E-F07B89C6771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2020 KFF PowerPoint Template</Template>
  <TotalTime>1881</TotalTime>
  <Words>254</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2</vt:i4>
      </vt:variant>
      <vt:variant>
        <vt:lpstr>Theme</vt:lpstr>
      </vt:variant>
      <vt:variant>
        <vt:i4>6</vt:i4>
      </vt:variant>
      <vt:variant>
        <vt:lpstr>Slide Titles</vt:lpstr>
      </vt:variant>
      <vt:variant>
        <vt:i4>1</vt:i4>
      </vt:variant>
    </vt:vector>
  </HeadingPairs>
  <TitlesOfParts>
    <vt:vector size="9" baseType="lpstr">
      <vt:lpstr>Arial</vt:lpstr>
      <vt:lpstr>Calibri</vt:lpstr>
      <vt:lpstr>Title Slide</vt:lpstr>
      <vt:lpstr>Divider</vt:lpstr>
      <vt:lpstr>Default no Figure #</vt:lpstr>
      <vt:lpstr>Default with Figure #</vt:lpstr>
      <vt:lpstr>Blank</vt:lpstr>
      <vt:lpstr>Text Slide no Logo</vt:lpstr>
      <vt:lpstr>Share of U.S. Global Health Funding, By Sector,  FY 2007 – FY 2021 Request </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Global Health Budget Slideshow, FY2020</dc:title>
  <dc:creator>Stephanie Oum</dc:creator>
  <cp:lastModifiedBy>Stephanie Oum</cp:lastModifiedBy>
  <cp:revision>45</cp:revision>
  <cp:lastPrinted>2019-08-19T22:27:15Z</cp:lastPrinted>
  <dcterms:created xsi:type="dcterms:W3CDTF">2020-01-17T19:32:33Z</dcterms:created>
  <dcterms:modified xsi:type="dcterms:W3CDTF">2020-03-27T20:30:29Z</dcterms:modified>
</cp:coreProperties>
</file>