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77" r:id="rId5"/>
    <p:sldMasterId id="2147483662" r:id="rId6"/>
  </p:sldMasterIdLst>
  <p:notesMasterIdLst>
    <p:notesMasterId r:id="rId8"/>
  </p:notesMasterIdLst>
  <p:handoutMasterIdLst>
    <p:handoutMasterId r:id="rId9"/>
  </p:handoutMasterIdLst>
  <p:sldIdLst>
    <p:sldId id="307" r:id="rId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5996"/>
    <a:srgbClr val="003C64"/>
    <a:srgbClr val="0077C8"/>
    <a:srgbClr val="333333"/>
    <a:srgbClr val="0076C4"/>
    <a:srgbClr val="F5821F"/>
    <a:srgbClr val="000000"/>
    <a:srgbClr val="56565A"/>
    <a:srgbClr val="39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1" autoAdjust="0"/>
  </p:normalViewPr>
  <p:slideViewPr>
    <p:cSldViewPr snapToGrid="0" snapToObjects="1" showGuides="1">
      <p:cViewPr varScale="1">
        <p:scale>
          <a:sx n="93" d="100"/>
          <a:sy n="93" d="100"/>
        </p:scale>
        <p:origin x="90" y="21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36570578907284E-2"/>
          <c:y val="8.1392666825737692E-3"/>
          <c:w val="0.82847011485614075"/>
          <c:h val="0.899053926092412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Bilateral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061-4DFB-B850-20BBA1B1DBD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061-4DFB-B850-20BBA1B1DBD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061-4DFB-B850-20BBA1B1DBD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061-4DFB-B850-20BBA1B1DBD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061-4DFB-B850-20BBA1B1DBD7}"/>
              </c:ext>
            </c:extLst>
          </c:dPt>
          <c:dLbls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061-4DFB-B850-20BBA1B1DB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Sheet1!$B$1:$N$1</c:f>
              <c:strCach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 Request</c:v>
                </c:pt>
              </c:strCache>
            </c:strRef>
          </c:cat>
          <c:val>
            <c:numRef>
              <c:f>Sheet1!$B$2:$N$2</c:f>
              <c:numCache>
                <c:formatCode>0%</c:formatCode>
                <c:ptCount val="13"/>
                <c:pt idx="0">
                  <c:v>0.84398975572376833</c:v>
                </c:pt>
                <c:pt idx="1">
                  <c:v>0.85022029610479977</c:v>
                </c:pt>
                <c:pt idx="2">
                  <c:v>0.84702454487432599</c:v>
                </c:pt>
                <c:pt idx="3">
                  <c:v>0.81879810639200268</c:v>
                </c:pt>
                <c:pt idx="4">
                  <c:v>0.78696038500067345</c:v>
                </c:pt>
                <c:pt idx="5">
                  <c:v>0.78856322103627785</c:v>
                </c:pt>
                <c:pt idx="6">
                  <c:v>0.82805407086793625</c:v>
                </c:pt>
                <c:pt idx="7">
                  <c:v>0.81148276883974857</c:v>
                </c:pt>
                <c:pt idx="8">
                  <c:v>0.81337024979508155</c:v>
                </c:pt>
                <c:pt idx="9">
                  <c:v>0.81479548113221811</c:v>
                </c:pt>
                <c:pt idx="10">
                  <c:v>0.81699794317250829</c:v>
                </c:pt>
                <c:pt idx="11">
                  <c:v>0.8018071319323461</c:v>
                </c:pt>
                <c:pt idx="12">
                  <c:v>0.86520621190331393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061-4DFB-B850-20BBA1B1DBD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Multilateral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7061-4DFB-B850-20BBA1B1DBD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7061-4DFB-B850-20BBA1B1DBD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7061-4DFB-B850-20BBA1B1DBD7}"/>
              </c:ext>
            </c:extLst>
          </c:dPt>
          <c:dPt>
            <c:idx val="12"/>
            <c:invertIfNegative val="0"/>
            <c:bubble3D val="0"/>
            <c:spPr>
              <a:solidFill>
                <a:srgbClr val="005996">
                  <a:alpha val="50196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A708-4C3F-9433-D38A288D5B60}"/>
              </c:ext>
            </c:extLst>
          </c:dPt>
          <c:dLbls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7061-4DFB-B850-20BBA1B1DB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 Request</c:v>
                </c:pt>
              </c:strCache>
            </c:strRef>
          </c:cat>
          <c:val>
            <c:numRef>
              <c:f>Sheet1!$B$3:$N$3</c:f>
              <c:numCache>
                <c:formatCode>0%</c:formatCode>
                <c:ptCount val="13"/>
                <c:pt idx="0">
                  <c:v>0.15601024427623164</c:v>
                </c:pt>
                <c:pt idx="1">
                  <c:v>0.14977970389520023</c:v>
                </c:pt>
                <c:pt idx="2">
                  <c:v>0.15297545512567406</c:v>
                </c:pt>
                <c:pt idx="3">
                  <c:v>0.18120189360799741</c:v>
                </c:pt>
                <c:pt idx="4">
                  <c:v>0.21303961499932655</c:v>
                </c:pt>
                <c:pt idx="5">
                  <c:v>0.21143677896372221</c:v>
                </c:pt>
                <c:pt idx="6">
                  <c:v>0.17194592913206372</c:v>
                </c:pt>
                <c:pt idx="7">
                  <c:v>0.1885172311602514</c:v>
                </c:pt>
                <c:pt idx="8">
                  <c:v>0.18662975020491851</c:v>
                </c:pt>
                <c:pt idx="9">
                  <c:v>0.18520451886778186</c:v>
                </c:pt>
                <c:pt idx="10">
                  <c:v>0.18300205682749168</c:v>
                </c:pt>
                <c:pt idx="11">
                  <c:v>0.19819286806765393</c:v>
                </c:pt>
                <c:pt idx="12">
                  <c:v>0.13479378809668613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061-4DFB-B850-20BBA1B1D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33739904"/>
        <c:axId val="33741440"/>
      </c:barChart>
      <c:catAx>
        <c:axId val="33739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41440"/>
        <c:crosses val="autoZero"/>
        <c:auto val="1"/>
        <c:lblAlgn val="ctr"/>
        <c:lblOffset val="0"/>
        <c:noMultiLvlLbl val="0"/>
      </c:catAx>
      <c:valAx>
        <c:axId val="337414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7399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86407038064253294"/>
          <c:y val="0.3554981621410736"/>
          <c:w val="0.10758093048432729"/>
          <c:h val="0.186817307383049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7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0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Divider </a:t>
            </a:r>
            <a:r>
              <a:rPr lang="en-US" dirty="0"/>
              <a:t>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 smtClean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800" dirty="0"/>
              <a:t>NOTES: Represents total known funding (base and supplemental) provided through the State Department, USAID, CDC, NIH, and DoD. FY13 includes the effects of sequestration. </a:t>
            </a:r>
            <a:r>
              <a:rPr lang="en-US" sz="800" dirty="0" smtClean="0"/>
              <a:t>FY20 </a:t>
            </a:r>
            <a:r>
              <a:rPr lang="en-US" sz="800" dirty="0"/>
              <a:t>is based on funding provided in the “Consolidated Appropriations Act, </a:t>
            </a:r>
            <a:r>
              <a:rPr lang="en-US" sz="800" dirty="0" smtClean="0"/>
              <a:t>2020” </a:t>
            </a:r>
            <a:r>
              <a:rPr lang="en-US" sz="800" dirty="0"/>
              <a:t>(P.L. </a:t>
            </a:r>
            <a:r>
              <a:rPr lang="en-US" sz="800" dirty="0" smtClean="0"/>
              <a:t>116-94) </a:t>
            </a:r>
            <a:r>
              <a:rPr lang="en-US" sz="800" dirty="0"/>
              <a:t>and is a preliminary estimate. Some funding provided through Economic Support Fund (ESF) and Development Assistance (DA) accounts is not yet known </a:t>
            </a:r>
            <a:r>
              <a:rPr lang="en-US" sz="800" dirty="0" smtClean="0"/>
              <a:t>for FY20 and the FY21 Request </a:t>
            </a:r>
            <a:r>
              <a:rPr lang="en-US" sz="800" dirty="0"/>
              <a:t>and is assumed to remain at prior year levels. Multilateral funding includes the Global Fund, GAVI, UNAIDS, UNICEF, UNFPA, WHO, PAHO, and the Global TB Drug Facility. </a:t>
            </a:r>
            <a:endParaRPr lang="en-US" sz="800" dirty="0" smtClean="0"/>
          </a:p>
          <a:p>
            <a:r>
              <a:rPr lang="en-US" sz="800" dirty="0" smtClean="0"/>
              <a:t>SOURCE</a:t>
            </a:r>
            <a:r>
              <a:rPr lang="en-US" sz="800" dirty="0"/>
              <a:t>: </a:t>
            </a:r>
            <a:r>
              <a:rPr lang="en-US" sz="800" dirty="0" smtClean="0"/>
              <a:t>KFF analysis </a:t>
            </a:r>
            <a:r>
              <a:rPr lang="en-US" sz="800" dirty="0"/>
              <a:t>of data from the Office of Management and Budget, Agency Congressional Budget Justifications, Congressional Appropriations Bills, and U.S. Foreign Assistance Dashboard [website], available at: www.foreignassistance.gov.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Bilateral &amp; Multilateral Share of U.S. Global Health Funding, FY 2009 – FY </a:t>
            </a:r>
            <a:r>
              <a:rPr lang="en-US" dirty="0" smtClean="0"/>
              <a:t>2021 Request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7931" y="1928010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323A45"/>
                </a:solidFill>
                <a:cs typeface="Meta Offc Pro"/>
              </a:rPr>
              <a:t>In </a:t>
            </a:r>
            <a:r>
              <a:rPr lang="en-US" sz="1400" b="1" i="1" dirty="0" smtClean="0">
                <a:solidFill>
                  <a:srgbClr val="323A45"/>
                </a:solidFill>
                <a:cs typeface="Meta Offc Pro"/>
              </a:rPr>
              <a:t>Billions</a:t>
            </a:r>
            <a:endParaRPr lang="en-US" sz="1400" b="1" i="1" dirty="0">
              <a:solidFill>
                <a:srgbClr val="323A45"/>
              </a:solidFill>
              <a:cs typeface="Meta Offc Pro"/>
            </a:endParaRPr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063998"/>
              </p:ext>
            </p:extLst>
          </p:nvPr>
        </p:nvGraphicFramePr>
        <p:xfrm>
          <a:off x="477931" y="1912938"/>
          <a:ext cx="11269663" cy="415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"/>
          <p:cNvSpPr txBox="1"/>
          <p:nvPr/>
        </p:nvSpPr>
        <p:spPr>
          <a:xfrm>
            <a:off x="756051" y="2253818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666666"/>
                </a:solidFill>
                <a:latin typeface="+mj-lt"/>
                <a:cs typeface="Meta Offc Pro"/>
              </a:rPr>
              <a:t>$</a:t>
            </a:r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9.4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408155" y="225381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$10.3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2149576" y="225381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$10.0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2853539" y="225381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$10.1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3616202" y="2253818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$9.8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4296442" y="226771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$10.5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5014885" y="2273636"/>
            <a:ext cx="556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$11.4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5697336" y="225973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$10.5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407769" y="225973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$10.7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127953" y="225973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$10.8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7881602" y="2259735"/>
            <a:ext cx="556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$11.0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8541665" y="2259735"/>
            <a:ext cx="556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$11.2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9332237" y="2273635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666666"/>
                </a:solidFill>
                <a:latin typeface="+mj-lt"/>
                <a:cs typeface="Meta Offc Pro"/>
              </a:rPr>
              <a:t>$7.7</a:t>
            </a:r>
            <a:endParaRPr lang="en-US" sz="1200" dirty="0">
              <a:solidFill>
                <a:srgbClr val="666666"/>
              </a:solidFill>
              <a:latin typeface="+mj-lt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63531906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D59B5DE3-BA9B-4D93-A671-46F756375ACA}"/>
    </a:ext>
  </a:extLst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A6A94B30-0B12-4970-829E-C473662236D2}"/>
    </a:ext>
  </a:extLst>
</a:theme>
</file>

<file path=ppt/theme/theme3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7D2335E5-344E-4860-AB67-719D4BB7EFF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14219C0B-ECF8-479C-90D6-7D02F37F5B13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rt Your Title Here" id="{9363219B-046F-4355-826F-3534B2EAD5A0}" vid="{187DC01B-F99B-4522-BEAB-98ED8E8C5612}"/>
    </a:ext>
  </a:extLst>
</a:theme>
</file>

<file path=ppt/theme/theme6.xml><?xml version="1.0" encoding="utf-8"?>
<a:theme xmlns:a="http://schemas.openxmlformats.org/drawingml/2006/main" name="Text Slide no Logo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sert Your Title Here" id="{9363219B-046F-4355-826F-3534B2EAD5A0}" vid="{EB80B7DF-65AA-44CB-A59E-F07B89C6771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KFF PowerPoint Template</Template>
  <TotalTime>1880</TotalTime>
  <Words>207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Meta Offc Pro</vt:lpstr>
      <vt:lpstr>Title Slide</vt:lpstr>
      <vt:lpstr>Divider</vt:lpstr>
      <vt:lpstr>Default no Figure #</vt:lpstr>
      <vt:lpstr>Default with Figure #</vt:lpstr>
      <vt:lpstr>Blank</vt:lpstr>
      <vt:lpstr>Text Slide no Logo</vt:lpstr>
      <vt:lpstr>Bilateral &amp; Multilateral Share of U.S. Global Health Funding, FY 2009 – FY 2021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Budget Slideshow, FY2020</dc:title>
  <dc:creator>Stephanie Oum</dc:creator>
  <cp:lastModifiedBy>Stephanie Oum</cp:lastModifiedBy>
  <cp:revision>44</cp:revision>
  <cp:lastPrinted>2019-08-19T22:27:15Z</cp:lastPrinted>
  <dcterms:created xsi:type="dcterms:W3CDTF">2020-01-17T19:32:33Z</dcterms:created>
  <dcterms:modified xsi:type="dcterms:W3CDTF">2020-03-27T17:07:52Z</dcterms:modified>
</cp:coreProperties>
</file>