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1"/>
    <p:sldMasterId id="2147483658" r:id="rId2"/>
    <p:sldMasterId id="2147483648" r:id="rId3"/>
    <p:sldMasterId id="2147483679" r:id="rId4"/>
    <p:sldMasterId id="2147483677" r:id="rId5"/>
    <p:sldMasterId id="2147483662" r:id="rId6"/>
  </p:sldMasterIdLst>
  <p:notesMasterIdLst>
    <p:notesMasterId r:id="rId8"/>
  </p:notesMasterIdLst>
  <p:handoutMasterIdLst>
    <p:handoutMasterId r:id="rId9"/>
  </p:handoutMasterIdLst>
  <p:sldIdLst>
    <p:sldId id="307" r:id="rId7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005996"/>
    <a:srgbClr val="003C64"/>
    <a:srgbClr val="0077C8"/>
    <a:srgbClr val="333333"/>
    <a:srgbClr val="0076C4"/>
    <a:srgbClr val="F5821F"/>
    <a:srgbClr val="000000"/>
    <a:srgbClr val="56565A"/>
    <a:srgbClr val="393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21" autoAdjust="0"/>
  </p:normalViewPr>
  <p:slideViewPr>
    <p:cSldViewPr snapToGrid="0" snapToObjects="1" showGuides="1">
      <p:cViewPr varScale="1">
        <p:scale>
          <a:sx n="93" d="100"/>
          <a:sy n="93" d="100"/>
        </p:scale>
        <p:origin x="90" y="21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7" d="100"/>
        <a:sy n="16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36570578907284E-2"/>
          <c:y val="8.1392666825737692E-3"/>
          <c:w val="0.82847011485614075"/>
          <c:h val="0.8990539260924127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Bilateral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7061-4DFB-B850-20BBA1B1DBD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7061-4DFB-B850-20BBA1B1DBD7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061-4DFB-B850-20BBA1B1DBD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alpha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7061-4DFB-B850-20BBA1B1DBD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7061-4DFB-B850-20BBA1B1DBD7}"/>
              </c:ext>
            </c:extLst>
          </c:dPt>
          <c:dLbls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7061-4DFB-B850-20BBA1B1DB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Sheet1!$B$1:$N$1</c:f>
              <c:strCache>
                <c:ptCount val="1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 Request</c:v>
                </c:pt>
              </c:strCache>
            </c:strRef>
          </c:cat>
          <c:val>
            <c:numRef>
              <c:f>Sheet1!$B$2:$N$2</c:f>
              <c:numCache>
                <c:formatCode>0%</c:formatCode>
                <c:ptCount val="13"/>
                <c:pt idx="0">
                  <c:v>0.84398975572376833</c:v>
                </c:pt>
                <c:pt idx="1">
                  <c:v>0.85022029610479977</c:v>
                </c:pt>
                <c:pt idx="2">
                  <c:v>0.84702454487432599</c:v>
                </c:pt>
                <c:pt idx="3">
                  <c:v>0.81879810639200268</c:v>
                </c:pt>
                <c:pt idx="4">
                  <c:v>0.78696038500067345</c:v>
                </c:pt>
                <c:pt idx="5">
                  <c:v>0.78856322103627785</c:v>
                </c:pt>
                <c:pt idx="6">
                  <c:v>0.82805407086793625</c:v>
                </c:pt>
                <c:pt idx="7">
                  <c:v>0.81148276883974857</c:v>
                </c:pt>
                <c:pt idx="8">
                  <c:v>0.81337024979508155</c:v>
                </c:pt>
                <c:pt idx="9">
                  <c:v>0.81479548113221811</c:v>
                </c:pt>
                <c:pt idx="10">
                  <c:v>0.81699794317250829</c:v>
                </c:pt>
                <c:pt idx="11">
                  <c:v>0.8018071319323461</c:v>
                </c:pt>
                <c:pt idx="12">
                  <c:v>0.86520621190331393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061-4DFB-B850-20BBA1B1DBD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Multilateral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7061-4DFB-B850-20BBA1B1DBD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7061-4DFB-B850-20BBA1B1DBD7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7061-4DFB-B850-20BBA1B1DBD7}"/>
              </c:ext>
            </c:extLst>
          </c:dPt>
          <c:dPt>
            <c:idx val="12"/>
            <c:invertIfNegative val="0"/>
            <c:bubble3D val="0"/>
            <c:spPr>
              <a:solidFill>
                <a:srgbClr val="005996">
                  <a:alpha val="50196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A708-4C3F-9433-D38A288D5B60}"/>
              </c:ext>
            </c:extLst>
          </c:dPt>
          <c:dLbls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7061-4DFB-B850-20BBA1B1DB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Sheet1!$B$1:$N$1</c:f>
              <c:strCache>
                <c:ptCount val="1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 Request</c:v>
                </c:pt>
              </c:strCache>
            </c:strRef>
          </c:cat>
          <c:val>
            <c:numRef>
              <c:f>Sheet1!$B$3:$N$3</c:f>
              <c:numCache>
                <c:formatCode>0%</c:formatCode>
                <c:ptCount val="13"/>
                <c:pt idx="0">
                  <c:v>0.15601024427623164</c:v>
                </c:pt>
                <c:pt idx="1">
                  <c:v>0.14977970389520023</c:v>
                </c:pt>
                <c:pt idx="2">
                  <c:v>0.15297545512567406</c:v>
                </c:pt>
                <c:pt idx="3">
                  <c:v>0.18120189360799741</c:v>
                </c:pt>
                <c:pt idx="4">
                  <c:v>0.21303961499932655</c:v>
                </c:pt>
                <c:pt idx="5">
                  <c:v>0.21143677896372221</c:v>
                </c:pt>
                <c:pt idx="6">
                  <c:v>0.17194592913206372</c:v>
                </c:pt>
                <c:pt idx="7">
                  <c:v>0.1885172311602514</c:v>
                </c:pt>
                <c:pt idx="8">
                  <c:v>0.18662975020491851</c:v>
                </c:pt>
                <c:pt idx="9">
                  <c:v>0.18520451886778186</c:v>
                </c:pt>
                <c:pt idx="10">
                  <c:v>0.18300205682749168</c:v>
                </c:pt>
                <c:pt idx="11">
                  <c:v>0.19819286806765393</c:v>
                </c:pt>
                <c:pt idx="12">
                  <c:v>0.13479378809668613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7061-4DFB-B850-20BBA1B1DB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overlap val="100"/>
        <c:axId val="33739904"/>
        <c:axId val="33741440"/>
      </c:barChart>
      <c:catAx>
        <c:axId val="337399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none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741440"/>
        <c:crosses val="autoZero"/>
        <c:auto val="1"/>
        <c:lblAlgn val="ctr"/>
        <c:lblOffset val="0"/>
        <c:noMultiLvlLbl val="0"/>
      </c:catAx>
      <c:valAx>
        <c:axId val="337414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3373990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86407038064253294"/>
          <c:y val="0.3554981621410736"/>
          <c:w val="0.10758093048432729"/>
          <c:h val="0.186817307383049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C803A8-FD4D-7A4A-8FB4-F095F8E35A7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647696-CA65-994E-AFC8-84C1B1C307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51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E1B25-77F0-3A4C-A1ED-55939924362E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A6764C-C15E-0340-B95F-B7B37D1499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009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A6764C-C15E-0340-B95F-B7B37D149921}" type="slidenum">
              <a:rPr lang="en-US" smtClean="0"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170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3494" y="3140293"/>
            <a:ext cx="6788601" cy="122422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2307154" y="23309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5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68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270A08D-6738-C147-B49E-C6DD50DAF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BC86AB-6687-354B-8700-0C280FC97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815" y="1908674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956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45525" y="1680183"/>
            <a:ext cx="10360502" cy="1470025"/>
          </a:xfrm>
        </p:spPr>
        <p:txBody>
          <a:bodyPr>
            <a:no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Divider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525" y="2536153"/>
            <a:ext cx="10271125" cy="1752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5771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o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6246" y="1915633"/>
            <a:ext cx="11266967" cy="3481966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baseline="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6246" y="6067136"/>
            <a:ext cx="10295514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E0C57E2F-108D-BC45-BF44-2F6C065B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508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4849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70142" y="6067136"/>
            <a:ext cx="10291618" cy="5983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E776E84-F54F-3445-8517-0E7B66C3B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6267"/>
            <a:ext cx="11264900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0764" y="1914246"/>
            <a:ext cx="5102052" cy="4010377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063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3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209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841" y="1912979"/>
            <a:ext cx="11269371" cy="3824866"/>
          </a:xfrm>
          <a:prstGeom prst="rect">
            <a:avLst/>
          </a:prstGeom>
        </p:spPr>
        <p:txBody>
          <a:bodyPr/>
          <a:lstStyle>
            <a:lvl1pPr marL="160020" indent="0">
              <a:spcBef>
                <a:spcPts val="0"/>
              </a:spcBef>
              <a:spcAft>
                <a:spcPts val="600"/>
              </a:spcAft>
              <a:buFont typeface="Arial"/>
              <a:buNone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2" y="6068533"/>
            <a:ext cx="10240087" cy="6867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FC016A1-2979-EC4D-A307-EA0832051F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68313" y="131041"/>
            <a:ext cx="2844059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Figure </a:t>
            </a:r>
            <a:fld id="{8E9351FB-0652-5D4E-8675-5F18C30F079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90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3841" y="1904999"/>
            <a:ext cx="11269371" cy="4024867"/>
          </a:xfrm>
          <a:prstGeom prst="rect">
            <a:avLst/>
          </a:prstGeom>
        </p:spPr>
        <p:txBody>
          <a:bodyPr/>
          <a:lstStyle>
            <a:lvl1pPr marL="44577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>
                <a:solidFill>
                  <a:schemeClr val="tx1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>
                <a:solidFill>
                  <a:schemeClr val="tx1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2" y="6068533"/>
            <a:ext cx="10240087" cy="68676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Insert Source Here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B4E8EC0-9E51-1B4B-8B5B-6438FF732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9822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68314" y="1586467"/>
            <a:ext cx="5486400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68313" y="6068533"/>
            <a:ext cx="10293447" cy="59831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200" baseline="0">
                <a:solidFill>
                  <a:srgbClr val="393D40"/>
                </a:solidFill>
              </a:defRPr>
            </a:lvl1pPr>
          </a:lstStyle>
          <a:p>
            <a:pPr lvl="0"/>
            <a:r>
              <a:rPr lang="en-US" dirty="0"/>
              <a:t>Insert Source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D663ECE-2525-9049-A44C-56EA831A5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4" y="587665"/>
            <a:ext cx="11264900" cy="86013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6107113" y="1562100"/>
            <a:ext cx="5626099" cy="4343400"/>
          </a:xfrm>
          <a:prstGeom prst="rect">
            <a:avLst/>
          </a:prstGeom>
        </p:spPr>
        <p:txBody>
          <a:bodyPr/>
          <a:lstStyle>
            <a:lvl1pPr marL="3429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800">
                <a:solidFill>
                  <a:srgbClr val="393D40"/>
                </a:solidFill>
              </a:defRPr>
            </a:lvl1pPr>
            <a:lvl2pPr marL="74295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2400">
                <a:solidFill>
                  <a:srgbClr val="393D40"/>
                </a:solidFill>
              </a:defRPr>
            </a:lvl2pPr>
            <a:lvl3pPr marL="11430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2000">
                <a:solidFill>
                  <a:srgbClr val="393D40"/>
                </a:solidFill>
              </a:defRPr>
            </a:lvl3pPr>
            <a:lvl4pPr marL="1600200" indent="-18288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‒"/>
              <a:defRPr sz="1800">
                <a:solidFill>
                  <a:srgbClr val="393D40"/>
                </a:solidFill>
              </a:defRPr>
            </a:lvl4pPr>
            <a:lvl5pPr marL="2057400" indent="-182880"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>
                <a:solidFill>
                  <a:srgbClr val="393D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89760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Default with Figure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939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0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07154" y="2633307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KFF_Large_K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08"/>
          <a:stretch/>
        </p:blipFill>
        <p:spPr>
          <a:xfrm>
            <a:off x="-1" y="0"/>
            <a:ext cx="3358798" cy="6858000"/>
          </a:xfrm>
          <a:prstGeom prst="rect">
            <a:avLst/>
          </a:prstGeom>
        </p:spPr>
      </p:pic>
      <p:pic>
        <p:nvPicPr>
          <p:cNvPr id="7" name="Picture 6" descr="KFF_Full_Logo_KO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099" y="5295540"/>
            <a:ext cx="1184364" cy="786320"/>
          </a:xfrm>
          <a:prstGeom prst="rect">
            <a:avLst/>
          </a:prstGeom>
        </p:spPr>
      </p:pic>
      <p:pic>
        <p:nvPicPr>
          <p:cNvPr id="13" name="Picture 12" descr="KFF_Tagline_K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556" y="6251604"/>
            <a:ext cx="4162012" cy="2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5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" y="0"/>
            <a:ext cx="12188826" cy="6858000"/>
          </a:xfrm>
          <a:prstGeom prst="rect">
            <a:avLst/>
          </a:prstGeom>
          <a:solidFill>
            <a:srgbClr val="0B5F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KFF_Plate_Tab+Slab6.pn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5"/>
          <a:stretch/>
        </p:blipFill>
        <p:spPr>
          <a:xfrm>
            <a:off x="8376195" y="0"/>
            <a:ext cx="381263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605" y="1695882"/>
            <a:ext cx="8397439" cy="8442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</a:t>
            </a:r>
            <a:r>
              <a:rPr lang="en-US" dirty="0" smtClean="0"/>
              <a:t>Divider </a:t>
            </a:r>
            <a:r>
              <a:rPr lang="en-US" dirty="0"/>
              <a:t>title style</a:t>
            </a:r>
          </a:p>
        </p:txBody>
      </p:sp>
      <p:pic>
        <p:nvPicPr>
          <p:cNvPr id="11" name="Picture 10" descr="KFF_Plate_Tab+Slab9.png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613" b="85485"/>
          <a:stretch/>
        </p:blipFill>
        <p:spPr>
          <a:xfrm>
            <a:off x="0" y="0"/>
            <a:ext cx="1028125" cy="169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34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527" userDrawn="1">
          <p15:clr>
            <a:srgbClr val="F26B43"/>
          </p15:clr>
        </p15:guide>
        <p15:guide id="2" orient="horz" pos="160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247" y="586267"/>
            <a:ext cx="11266966" cy="8615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905671" y="6072289"/>
            <a:ext cx="831361" cy="551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3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5" r:id="rId3"/>
    <p:sldLayoutId id="2147483683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816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pos="7391" userDrawn="1">
          <p15:clr>
            <a:srgbClr val="F26B43"/>
          </p15:clr>
        </p15:guide>
        <p15:guide id="4" orient="horz" pos="984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4" y="587664"/>
            <a:ext cx="11264900" cy="9744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D0A1D8B-E64A-4D45-A49A-72A56E14E83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905671" y="6072289"/>
            <a:ext cx="831361" cy="551795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468314" y="203102"/>
            <a:ext cx="4708732" cy="31619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dirty="0" smtClean="0">
                <a:solidFill>
                  <a:schemeClr val="tx1"/>
                </a:solidFill>
                <a:effectLst/>
              </a:rPr>
              <a:t>Figure </a:t>
            </a:r>
            <a:fld id="{0A525C9C-33A6-4D3C-B3CA-626642866690}" type="slidenum">
              <a:rPr lang="en-US" sz="1400" smtClean="0">
                <a:solidFill>
                  <a:schemeClr val="tx1"/>
                </a:solidFill>
                <a:effectLst/>
              </a:rPr>
              <a:t>‹#›</a:t>
            </a:fld>
            <a:endParaRPr lang="en-US" sz="1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03373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rgbClr val="555659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rgbClr val="555659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rgbClr val="555659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84" userDrawn="1">
          <p15:clr>
            <a:srgbClr val="F26B43"/>
          </p15:clr>
        </p15:guide>
        <p15:guide id="2" pos="287" userDrawn="1">
          <p15:clr>
            <a:srgbClr val="F26B43"/>
          </p15:clr>
        </p15:guide>
        <p15:guide id="3" orient="horz" pos="3816" userDrawn="1">
          <p15:clr>
            <a:srgbClr val="F26B43"/>
          </p15:clr>
        </p15:guide>
        <p15:guide id="4" pos="7391" userDrawn="1">
          <p15:clr>
            <a:srgbClr val="F26B43"/>
          </p15:clr>
        </p15:guide>
        <p15:guide id="5" orient="horz" pos="360" userDrawn="1">
          <p15:clr>
            <a:srgbClr val="F26B43"/>
          </p15:clr>
        </p15:guide>
        <p15:guide id="6" orient="horz" pos="312" userDrawn="1">
          <p15:clr>
            <a:srgbClr val="F26B43"/>
          </p15:clr>
        </p15:guide>
        <p15:guide id="7" orient="horz" pos="120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466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64815" y="582133"/>
            <a:ext cx="11268398" cy="86566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64815" y="1908673"/>
            <a:ext cx="11268398" cy="40910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435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76C4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" userDrawn="1">
          <p15:clr>
            <a:srgbClr val="F26B43"/>
          </p15:clr>
        </p15:guide>
        <p15:guide id="2" pos="7391" userDrawn="1">
          <p15:clr>
            <a:srgbClr val="F26B43"/>
          </p15:clr>
        </p15:guide>
        <p15:guide id="3" orient="horz" pos="984" userDrawn="1">
          <p15:clr>
            <a:srgbClr val="F26B43"/>
          </p15:clr>
        </p15:guide>
        <p15:guide id="4" orient="horz" pos="360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120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800" dirty="0"/>
              <a:t>NOTES: Represents total known funding (base and supplemental) provided through the State Department, USAID, CDC, NIH, and DoD. FY13 includes the effects of sequestration. </a:t>
            </a:r>
            <a:r>
              <a:rPr lang="en-US" sz="800" dirty="0" smtClean="0"/>
              <a:t>FY20 </a:t>
            </a:r>
            <a:r>
              <a:rPr lang="en-US" sz="800" dirty="0"/>
              <a:t>is based on funding provided in the “Consolidated Appropriations Act, </a:t>
            </a:r>
            <a:r>
              <a:rPr lang="en-US" sz="800" dirty="0" smtClean="0"/>
              <a:t>2020” </a:t>
            </a:r>
            <a:r>
              <a:rPr lang="en-US" sz="800" dirty="0"/>
              <a:t>(P.L. </a:t>
            </a:r>
            <a:r>
              <a:rPr lang="en-US" sz="800" dirty="0" smtClean="0"/>
              <a:t>116-94) </a:t>
            </a:r>
            <a:r>
              <a:rPr lang="en-US" sz="800" dirty="0"/>
              <a:t>and is a preliminary estimate. Some funding provided through Economic Support Fund (ESF) and Development Assistance (DA) accounts is not yet known </a:t>
            </a:r>
            <a:r>
              <a:rPr lang="en-US" sz="800" dirty="0" smtClean="0"/>
              <a:t>for FY20 and the FY21 Request </a:t>
            </a:r>
            <a:r>
              <a:rPr lang="en-US" sz="800" dirty="0"/>
              <a:t>and is assumed to remain at prior year levels. Multilateral funding includes the Global Fund, GAVI, UNAIDS, UNICEF, UNFPA, WHO, PAHO, and the Global TB Drug Facility. </a:t>
            </a:r>
            <a:endParaRPr lang="en-US" sz="800" dirty="0" smtClean="0"/>
          </a:p>
          <a:p>
            <a:r>
              <a:rPr lang="en-US" sz="800" dirty="0" smtClean="0"/>
              <a:t>SOURCE</a:t>
            </a:r>
            <a:r>
              <a:rPr lang="en-US" sz="800" dirty="0"/>
              <a:t>: </a:t>
            </a:r>
            <a:r>
              <a:rPr lang="en-US" sz="800" dirty="0" smtClean="0"/>
              <a:t>KFF analysis </a:t>
            </a:r>
            <a:r>
              <a:rPr lang="en-US" sz="800" dirty="0"/>
              <a:t>of data from the Office of Management and Budget, Agency Congressional Budget Justifications, Congressional Appropriations Bills, and U.S. Foreign Assistance Dashboard [website], available at: www.foreignassistance.gov.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Bilateral &amp; Multilateral Share of U.S. Global Health Funding, FY 2009 – FY </a:t>
            </a:r>
            <a:r>
              <a:rPr lang="en-US" dirty="0" smtClean="0"/>
              <a:t>2021 Request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7931" y="1928010"/>
            <a:ext cx="1039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>
                <a:solidFill>
                  <a:srgbClr val="323A45"/>
                </a:solidFill>
                <a:cs typeface="Meta Offc Pro"/>
              </a:rPr>
              <a:t>In </a:t>
            </a:r>
            <a:r>
              <a:rPr lang="en-US" sz="1400" b="1" i="1" dirty="0" smtClean="0">
                <a:solidFill>
                  <a:srgbClr val="323A45"/>
                </a:solidFill>
                <a:cs typeface="Meta Offc Pro"/>
              </a:rPr>
              <a:t>Billions</a:t>
            </a:r>
            <a:endParaRPr lang="en-US" sz="1400" b="1" i="1" dirty="0">
              <a:solidFill>
                <a:srgbClr val="323A45"/>
              </a:solidFill>
              <a:cs typeface="Meta Offc Pro"/>
            </a:endParaRPr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063998"/>
              </p:ext>
            </p:extLst>
          </p:nvPr>
        </p:nvGraphicFramePr>
        <p:xfrm>
          <a:off x="477931" y="1912938"/>
          <a:ext cx="11269663" cy="4155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"/>
          <p:cNvSpPr txBox="1"/>
          <p:nvPr/>
        </p:nvSpPr>
        <p:spPr>
          <a:xfrm>
            <a:off x="756051" y="2253818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rgbClr val="666666"/>
                </a:solidFill>
                <a:latin typeface="+mj-lt"/>
                <a:cs typeface="Meta Offc Pro"/>
              </a:rPr>
              <a:t>$</a:t>
            </a:r>
            <a:r>
              <a:rPr lang="en-US" sz="1200" dirty="0" smtClean="0">
                <a:solidFill>
                  <a:srgbClr val="666666"/>
                </a:solidFill>
                <a:latin typeface="+mj-lt"/>
                <a:cs typeface="Meta Offc Pro"/>
              </a:rPr>
              <a:t>9.4</a:t>
            </a:r>
            <a:endParaRPr lang="en-US" sz="1200" dirty="0">
              <a:solidFill>
                <a:srgbClr val="666666"/>
              </a:solidFill>
              <a:latin typeface="+mj-lt"/>
              <a:cs typeface="Meta Offc Pro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1408155" y="225381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rgbClr val="666666"/>
                </a:solidFill>
                <a:latin typeface="+mj-lt"/>
                <a:cs typeface="Meta Offc Pro"/>
              </a:rPr>
              <a:t>$10.3</a:t>
            </a:r>
            <a:endParaRPr lang="en-US" sz="1200" dirty="0">
              <a:solidFill>
                <a:srgbClr val="666666"/>
              </a:solidFill>
              <a:latin typeface="+mj-lt"/>
              <a:cs typeface="Meta Offc Pro"/>
            </a:endParaRPr>
          </a:p>
        </p:txBody>
      </p:sp>
      <p:sp>
        <p:nvSpPr>
          <p:cNvPr id="23" name="TextBox 1"/>
          <p:cNvSpPr txBox="1"/>
          <p:nvPr/>
        </p:nvSpPr>
        <p:spPr>
          <a:xfrm>
            <a:off x="2149576" y="225381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rgbClr val="666666"/>
                </a:solidFill>
                <a:latin typeface="+mj-lt"/>
                <a:cs typeface="Meta Offc Pro"/>
              </a:rPr>
              <a:t>$10.0</a:t>
            </a:r>
            <a:endParaRPr lang="en-US" sz="1200" dirty="0">
              <a:solidFill>
                <a:srgbClr val="666666"/>
              </a:solidFill>
              <a:latin typeface="+mj-lt"/>
              <a:cs typeface="Meta Offc Pro"/>
            </a:endParaRPr>
          </a:p>
        </p:txBody>
      </p:sp>
      <p:sp>
        <p:nvSpPr>
          <p:cNvPr id="24" name="TextBox 1"/>
          <p:cNvSpPr txBox="1"/>
          <p:nvPr/>
        </p:nvSpPr>
        <p:spPr>
          <a:xfrm>
            <a:off x="2853539" y="225381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rgbClr val="666666"/>
                </a:solidFill>
                <a:latin typeface="+mj-lt"/>
                <a:cs typeface="Meta Offc Pro"/>
              </a:rPr>
              <a:t>$10.1</a:t>
            </a:r>
            <a:endParaRPr lang="en-US" sz="1200" dirty="0">
              <a:solidFill>
                <a:srgbClr val="666666"/>
              </a:solidFill>
              <a:latin typeface="+mj-lt"/>
              <a:cs typeface="Meta Offc Pro"/>
            </a:endParaRPr>
          </a:p>
        </p:txBody>
      </p:sp>
      <p:sp>
        <p:nvSpPr>
          <p:cNvPr id="25" name="TextBox 1"/>
          <p:cNvSpPr txBox="1"/>
          <p:nvPr/>
        </p:nvSpPr>
        <p:spPr>
          <a:xfrm>
            <a:off x="3616202" y="2253818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rgbClr val="666666"/>
                </a:solidFill>
                <a:latin typeface="+mj-lt"/>
                <a:cs typeface="Meta Offc Pro"/>
              </a:rPr>
              <a:t>$9.8</a:t>
            </a:r>
            <a:endParaRPr lang="en-US" sz="1200" dirty="0">
              <a:solidFill>
                <a:srgbClr val="666666"/>
              </a:solidFill>
              <a:latin typeface="+mj-lt"/>
              <a:cs typeface="Meta Offc Pro"/>
            </a:endParaRPr>
          </a:p>
        </p:txBody>
      </p:sp>
      <p:sp>
        <p:nvSpPr>
          <p:cNvPr id="26" name="TextBox 1"/>
          <p:cNvSpPr txBox="1"/>
          <p:nvPr/>
        </p:nvSpPr>
        <p:spPr>
          <a:xfrm>
            <a:off x="4296442" y="2267718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rgbClr val="666666"/>
                </a:solidFill>
                <a:latin typeface="+mj-lt"/>
                <a:cs typeface="Meta Offc Pro"/>
              </a:rPr>
              <a:t>$10.5</a:t>
            </a:r>
            <a:endParaRPr lang="en-US" sz="1200" dirty="0">
              <a:solidFill>
                <a:srgbClr val="666666"/>
              </a:solidFill>
              <a:latin typeface="+mj-lt"/>
              <a:cs typeface="Meta Offc Pro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5014885" y="2273636"/>
            <a:ext cx="5563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rgbClr val="666666"/>
                </a:solidFill>
                <a:latin typeface="+mj-lt"/>
                <a:cs typeface="Meta Offc Pro"/>
              </a:rPr>
              <a:t>$11.4</a:t>
            </a:r>
            <a:endParaRPr lang="en-US" sz="1200" dirty="0">
              <a:solidFill>
                <a:srgbClr val="666666"/>
              </a:solidFill>
              <a:latin typeface="+mj-lt"/>
              <a:cs typeface="Meta Offc Pro"/>
            </a:endParaRPr>
          </a:p>
        </p:txBody>
      </p:sp>
      <p:sp>
        <p:nvSpPr>
          <p:cNvPr id="28" name="TextBox 1"/>
          <p:cNvSpPr txBox="1"/>
          <p:nvPr/>
        </p:nvSpPr>
        <p:spPr>
          <a:xfrm>
            <a:off x="5697336" y="2259735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rgbClr val="666666"/>
                </a:solidFill>
                <a:latin typeface="+mj-lt"/>
                <a:cs typeface="Meta Offc Pro"/>
              </a:rPr>
              <a:t>$10.5</a:t>
            </a:r>
            <a:endParaRPr lang="en-US" sz="1200" dirty="0">
              <a:solidFill>
                <a:srgbClr val="666666"/>
              </a:solidFill>
              <a:latin typeface="+mj-lt"/>
              <a:cs typeface="Meta Offc Pro"/>
            </a:endParaRPr>
          </a:p>
        </p:txBody>
      </p:sp>
      <p:sp>
        <p:nvSpPr>
          <p:cNvPr id="29" name="TextBox 1"/>
          <p:cNvSpPr txBox="1"/>
          <p:nvPr/>
        </p:nvSpPr>
        <p:spPr>
          <a:xfrm>
            <a:off x="6407769" y="2259735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rgbClr val="666666"/>
                </a:solidFill>
                <a:latin typeface="+mj-lt"/>
                <a:cs typeface="Meta Offc Pro"/>
              </a:rPr>
              <a:t>$10.7</a:t>
            </a:r>
            <a:endParaRPr lang="en-US" sz="1200" dirty="0">
              <a:solidFill>
                <a:srgbClr val="666666"/>
              </a:solidFill>
              <a:latin typeface="+mj-lt"/>
              <a:cs typeface="Meta Offc Pro"/>
            </a:endParaRPr>
          </a:p>
        </p:txBody>
      </p:sp>
      <p:sp>
        <p:nvSpPr>
          <p:cNvPr id="30" name="TextBox 1"/>
          <p:cNvSpPr txBox="1"/>
          <p:nvPr/>
        </p:nvSpPr>
        <p:spPr>
          <a:xfrm>
            <a:off x="7127953" y="2259735"/>
            <a:ext cx="5677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rgbClr val="666666"/>
                </a:solidFill>
                <a:latin typeface="+mj-lt"/>
                <a:cs typeface="Meta Offc Pro"/>
              </a:rPr>
              <a:t>$10.8</a:t>
            </a:r>
            <a:endParaRPr lang="en-US" sz="1200" dirty="0">
              <a:solidFill>
                <a:srgbClr val="666666"/>
              </a:solidFill>
              <a:latin typeface="+mj-lt"/>
              <a:cs typeface="Meta Offc Pro"/>
            </a:endParaRPr>
          </a:p>
        </p:txBody>
      </p:sp>
      <p:sp>
        <p:nvSpPr>
          <p:cNvPr id="31" name="TextBox 1"/>
          <p:cNvSpPr txBox="1"/>
          <p:nvPr/>
        </p:nvSpPr>
        <p:spPr>
          <a:xfrm>
            <a:off x="7881602" y="2259735"/>
            <a:ext cx="5563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rgbClr val="666666"/>
                </a:solidFill>
                <a:latin typeface="+mj-lt"/>
                <a:cs typeface="Meta Offc Pro"/>
              </a:rPr>
              <a:t>$11.0</a:t>
            </a:r>
            <a:endParaRPr lang="en-US" sz="1200" dirty="0">
              <a:solidFill>
                <a:srgbClr val="666666"/>
              </a:solidFill>
              <a:latin typeface="+mj-lt"/>
              <a:cs typeface="Meta Offc Pro"/>
            </a:endParaRPr>
          </a:p>
        </p:txBody>
      </p:sp>
      <p:sp>
        <p:nvSpPr>
          <p:cNvPr id="32" name="TextBox 1"/>
          <p:cNvSpPr txBox="1"/>
          <p:nvPr/>
        </p:nvSpPr>
        <p:spPr>
          <a:xfrm>
            <a:off x="8541665" y="2259735"/>
            <a:ext cx="5563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rgbClr val="666666"/>
                </a:solidFill>
                <a:latin typeface="+mj-lt"/>
                <a:cs typeface="Meta Offc Pro"/>
              </a:rPr>
              <a:t>$11.2</a:t>
            </a:r>
            <a:endParaRPr lang="en-US" sz="1200" dirty="0">
              <a:solidFill>
                <a:srgbClr val="666666"/>
              </a:solidFill>
              <a:latin typeface="+mj-lt"/>
              <a:cs typeface="Meta Offc Pro"/>
            </a:endParaRPr>
          </a:p>
        </p:txBody>
      </p:sp>
      <p:sp>
        <p:nvSpPr>
          <p:cNvPr id="33" name="TextBox 1"/>
          <p:cNvSpPr txBox="1"/>
          <p:nvPr/>
        </p:nvSpPr>
        <p:spPr>
          <a:xfrm>
            <a:off x="9332237" y="2273635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 smtClean="0">
                <a:solidFill>
                  <a:srgbClr val="666666"/>
                </a:solidFill>
                <a:latin typeface="+mj-lt"/>
                <a:cs typeface="Meta Offc Pro"/>
              </a:rPr>
              <a:t>$7.7</a:t>
            </a:r>
            <a:endParaRPr lang="en-US" sz="1200" dirty="0">
              <a:solidFill>
                <a:srgbClr val="666666"/>
              </a:solidFill>
              <a:latin typeface="+mj-lt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635319063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D59B5DE3-BA9B-4D93-A671-46F756375ACA}"/>
    </a:ext>
  </a:extLst>
</a:theme>
</file>

<file path=ppt/theme/theme2.xml><?xml version="1.0" encoding="utf-8"?>
<a:theme xmlns:a="http://schemas.openxmlformats.org/drawingml/2006/main" name="Divider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A6A94B30-0B12-4970-829E-C473662236D2}"/>
    </a:ext>
  </a:extLst>
</a:theme>
</file>

<file path=ppt/theme/theme3.xml><?xml version="1.0" encoding="utf-8"?>
<a:theme xmlns:a="http://schemas.openxmlformats.org/drawingml/2006/main" name="Default no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7D2335E5-344E-4860-AB67-719D4BB7EFF1}"/>
    </a:ext>
  </a:extLst>
</a:theme>
</file>

<file path=ppt/theme/theme4.xml><?xml version="1.0" encoding="utf-8"?>
<a:theme xmlns:a="http://schemas.openxmlformats.org/drawingml/2006/main" name="Default with Figure #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14219C0B-ECF8-479C-90D6-7D02F37F5B13}"/>
    </a:ext>
  </a:extLst>
</a:theme>
</file>

<file path=ppt/theme/theme5.xml><?xml version="1.0" encoding="utf-8"?>
<a:theme xmlns:a="http://schemas.openxmlformats.org/drawingml/2006/main" name="Blank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sert Your Title Here" id="{9363219B-046F-4355-826F-3534B2EAD5A0}" vid="{187DC01B-F99B-4522-BEAB-98ED8E8C5612}"/>
    </a:ext>
  </a:extLst>
</a:theme>
</file>

<file path=ppt/theme/theme6.xml><?xml version="1.0" encoding="utf-8"?>
<a:theme xmlns:a="http://schemas.openxmlformats.org/drawingml/2006/main" name="Text Slide no Logo">
  <a:themeElements>
    <a:clrScheme name="2019 KFF Colors">
      <a:dk1>
        <a:srgbClr val="333333"/>
      </a:dk1>
      <a:lt1>
        <a:sysClr val="window" lastClr="FFFFFF"/>
      </a:lt1>
      <a:dk2>
        <a:srgbClr val="F5821F"/>
      </a:dk2>
      <a:lt2>
        <a:srgbClr val="EE2C37"/>
      </a:lt2>
      <a:accent1>
        <a:srgbClr val="003C64"/>
      </a:accent1>
      <a:accent2>
        <a:srgbClr val="005996"/>
      </a:accent2>
      <a:accent3>
        <a:srgbClr val="0077C8"/>
      </a:accent3>
      <a:accent4>
        <a:srgbClr val="3CABFD"/>
      </a:accent4>
      <a:accent5>
        <a:srgbClr val="C1E6FF"/>
      </a:accent5>
      <a:accent6>
        <a:srgbClr val="00BC8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nsert Your Title Here" id="{9363219B-046F-4355-826F-3534B2EAD5A0}" vid="{EB80B7DF-65AA-44CB-A59E-F07B89C6771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 KFF PowerPoint Template</Template>
  <TotalTime>1880</TotalTime>
  <Words>207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Meta Offc Pro</vt:lpstr>
      <vt:lpstr>Title Slide</vt:lpstr>
      <vt:lpstr>Divider</vt:lpstr>
      <vt:lpstr>Default no Figure #</vt:lpstr>
      <vt:lpstr>Default with Figure #</vt:lpstr>
      <vt:lpstr>Blank</vt:lpstr>
      <vt:lpstr>Text Slide no Logo</vt:lpstr>
      <vt:lpstr>Bilateral &amp; Multilateral Share of U.S. Global Health Funding, FY 2009 – FY 2021 Request</vt:lpstr>
    </vt:vector>
  </TitlesOfParts>
  <Company>HERMES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 Global Health Budget Slideshow, FY2020</dc:title>
  <dc:creator>Stephanie Oum</dc:creator>
  <cp:lastModifiedBy>Stephanie Oum</cp:lastModifiedBy>
  <cp:revision>44</cp:revision>
  <cp:lastPrinted>2019-08-19T22:27:15Z</cp:lastPrinted>
  <dcterms:created xsi:type="dcterms:W3CDTF">2020-01-17T19:32:33Z</dcterms:created>
  <dcterms:modified xsi:type="dcterms:W3CDTF">2020-03-27T17:07:52Z</dcterms:modified>
</cp:coreProperties>
</file>