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slideLayouts/slideLayout12.xml" ContentType="application/vnd.openxmlformats-officedocument.presentationml.slideLayout+xml"/>
  <Override PartName="/ppt/theme/theme6.xml" ContentType="application/vnd.openxmlformats-officedocument.theme+xml"/>
  <Override PartName="/ppt/slideLayouts/slideLayout13.xml" ContentType="application/vnd.openxmlformats-officedocument.presentationml.slideLayout+xml"/>
  <Override PartName="/ppt/theme/theme7.xml" ContentType="application/vnd.openxmlformats-officedocument.theme+xml"/>
  <Override PartName="/ppt/slideLayouts/slideLayout14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58" r:id="rId2"/>
    <p:sldMasterId id="2147483648" r:id="rId3"/>
    <p:sldMasterId id="2147483679" r:id="rId4"/>
    <p:sldMasterId id="2147483683" r:id="rId5"/>
    <p:sldMasterId id="2147483677" r:id="rId6"/>
    <p:sldMasterId id="2147483662" r:id="rId7"/>
    <p:sldMasterId id="2147483674" r:id="rId8"/>
  </p:sldMasterIdLst>
  <p:notesMasterIdLst>
    <p:notesMasterId r:id="rId10"/>
  </p:notesMasterIdLst>
  <p:handoutMasterIdLst>
    <p:handoutMasterId r:id="rId11"/>
  </p:handoutMasterIdLst>
  <p:sldIdLst>
    <p:sldId id="316" r:id="rId9"/>
  </p:sldIdLst>
  <p:sldSz cx="12188825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nnifer Kates" initials="JK" lastIdx="2" clrIdx="0">
    <p:extLst>
      <p:ext uri="{19B8F6BF-5375-455C-9EA6-DF929625EA0E}">
        <p15:presenceInfo xmlns:p15="http://schemas.microsoft.com/office/powerpoint/2012/main" userId="S-1-5-21-1957994488-602162358-682003330-1167" providerId="AD"/>
      </p:ext>
    </p:extLst>
  </p:cmAuthor>
  <p:cmAuthor id="2" name="Lindsey Dawson" initials="LD" lastIdx="2" clrIdx="1">
    <p:extLst>
      <p:ext uri="{19B8F6BF-5375-455C-9EA6-DF929625EA0E}">
        <p15:presenceInfo xmlns:p15="http://schemas.microsoft.com/office/powerpoint/2012/main" userId="S-1-5-21-1957994488-602162358-682003330-3935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D40"/>
    <a:srgbClr val="DBDBDB"/>
    <a:srgbClr val="555659"/>
    <a:srgbClr val="FDCD05"/>
    <a:srgbClr val="0E3B5E"/>
    <a:srgbClr val="F5F2F2"/>
    <a:srgbClr val="CCD7E8"/>
    <a:srgbClr val="809DCB"/>
    <a:srgbClr val="0B5FB1"/>
    <a:srgbClr val="007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54" autoAdjust="0"/>
    <p:restoredTop sz="94660"/>
  </p:normalViewPr>
  <p:slideViewPr>
    <p:cSldViewPr snapToGrid="0" snapToObjects="1" showGuides="1">
      <p:cViewPr varScale="1">
        <p:scale>
          <a:sx n="61" d="100"/>
          <a:sy n="61" d="100"/>
        </p:scale>
        <p:origin x="96" y="64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4881475049360785E-2"/>
          <c:w val="0.96561604443480176"/>
          <c:h val="0.81196945081414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AB1D-46F5-845A-CEAA3294D60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B1D-46F5-845A-CEAA3294D60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Total</c:v>
                </c:pt>
                <c:pt idx="1">
                  <c:v>Brand</c:v>
                </c:pt>
                <c:pt idx="2">
                  <c:v>Single Source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</c:v>
                </c:pt>
                <c:pt idx="1">
                  <c:v>0.79166666666666663</c:v>
                </c:pt>
                <c:pt idx="2">
                  <c:v>0.625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1D-46F5-845A-CEAA3294D6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9"/>
        <c:overlap val="-17"/>
        <c:axId val="1642499567"/>
        <c:axId val="1648083615"/>
      </c:barChart>
      <c:catAx>
        <c:axId val="16424995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8083615"/>
        <c:crosses val="autoZero"/>
        <c:auto val="1"/>
        <c:lblAlgn val="ctr"/>
        <c:lblOffset val="100"/>
        <c:noMultiLvlLbl val="0"/>
      </c:catAx>
      <c:valAx>
        <c:axId val="1648083615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64249956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0.74922</cdr:x>
      <cdr:y>0.60712</cdr:y>
    </cdr:from>
    <cdr:to>
      <cdr:x>0.86068</cdr:x>
      <cdr:y>0.77031</cdr:y>
    </cdr:to>
    <cdr:sp macro="" textlink="">
      <cdr:nvSpPr>
        <cdr:cNvPr id="2" name="TextBox 11"/>
        <cdr:cNvSpPr txBox="1"/>
      </cdr:nvSpPr>
      <cdr:spPr>
        <a:xfrm xmlns:a="http://schemas.openxmlformats.org/drawingml/2006/main">
          <a:off x="6909658" y="3091598"/>
          <a:ext cx="1027940" cy="83099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0" dirty="0" smtClean="0">
              <a:solidFill>
                <a:schemeClr val="bg1"/>
              </a:solidFill>
            </a:rPr>
            <a:t>30 ARVs</a:t>
          </a:r>
          <a:endParaRPr lang="en-US" sz="2400" b="0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0C803A8-FD4D-7A4A-8FB4-F095F8E35A7C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5647696-CA65-994E-AFC8-84C1B1C30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1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EE1B25-77F0-3A4C-A1ED-55939924362E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A6764C-C15E-0340-B95F-B7B37D1499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09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3495" y="3140293"/>
            <a:ext cx="6788601" cy="122422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307155" y="2330908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15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684" y="1914246"/>
            <a:ext cx="5102052" cy="4010377"/>
          </a:xfrm>
          <a:prstGeom prst="rect">
            <a:avLst/>
          </a:prstGeom>
        </p:spPr>
        <p:txBody>
          <a:bodyPr/>
          <a:lstStyle>
            <a:lvl1pPr marL="342905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4685" y="1914245"/>
            <a:ext cx="5212716" cy="4010376"/>
          </a:xfrm>
          <a:prstGeom prst="rect">
            <a:avLst/>
          </a:prstGeom>
        </p:spPr>
        <p:txBody>
          <a:bodyPr/>
          <a:lstStyle>
            <a:lvl1pPr marL="342905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9" y="6067136"/>
            <a:ext cx="10293443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B420BAF0-9E9D-EF45-A67E-381F7B124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9" y="586267"/>
            <a:ext cx="1126489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E4D272EB-5F1A-C146-B605-FEC9F167DB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8" y="131042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9003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3839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4AD45B79-97EA-5445-B79E-FF7A4DE468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8" y="130176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7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2689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5270A08D-6738-C147-B49E-C6DD50DA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15" y="582134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ABC86AB-6687-354B-8700-0C280FC97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9566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514" y="588184"/>
            <a:ext cx="11268699" cy="84421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514" y="1914353"/>
            <a:ext cx="11268699" cy="4274874"/>
          </a:xfrm>
          <a:prstGeom prst="rect">
            <a:avLst/>
          </a:prstGeom>
        </p:spPr>
        <p:txBody>
          <a:bodyPr/>
          <a:lstStyle>
            <a:lvl1pPr marL="342905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1365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5526" y="1680184"/>
            <a:ext cx="10360503" cy="1470025"/>
          </a:xfr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5525" y="2536154"/>
            <a:ext cx="10271125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5771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247" y="1915633"/>
            <a:ext cx="11266966" cy="3481966"/>
          </a:xfrm>
          <a:prstGeom prst="rect">
            <a:avLst/>
          </a:prstGeom>
        </p:spPr>
        <p:txBody>
          <a:bodyPr/>
          <a:lstStyle>
            <a:lvl1pPr marL="160022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6247" y="6067137"/>
            <a:ext cx="10295514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E0C57E2F-108D-BC45-BF44-2F6C065BC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508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48" y="1914247"/>
            <a:ext cx="5102052" cy="4010377"/>
          </a:xfrm>
          <a:prstGeom prst="rect">
            <a:avLst/>
          </a:prstGeom>
        </p:spPr>
        <p:txBody>
          <a:bodyPr/>
          <a:lstStyle>
            <a:lvl1pPr marL="342905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1828" y="1918871"/>
            <a:ext cx="5212716" cy="4010376"/>
          </a:xfrm>
          <a:prstGeom prst="rect">
            <a:avLst/>
          </a:prstGeom>
        </p:spPr>
        <p:txBody>
          <a:bodyPr/>
          <a:lstStyle>
            <a:lvl1pPr marL="342905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chemeClr val="tx1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chemeClr val="tx1"/>
                </a:solidFill>
              </a:defRPr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chemeClr val="tx1"/>
                </a:solidFill>
              </a:defRPr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70141" y="6067136"/>
            <a:ext cx="10291618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0E776E84-F54F-3445-8517-0E7B66C3B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6267"/>
            <a:ext cx="11264900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499063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2090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842" y="1912979"/>
            <a:ext cx="11269371" cy="3824866"/>
          </a:xfrm>
          <a:prstGeom prst="rect">
            <a:avLst/>
          </a:prstGeom>
        </p:spPr>
        <p:txBody>
          <a:bodyPr/>
          <a:lstStyle>
            <a:lvl1pPr marL="160022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6068533"/>
            <a:ext cx="10240087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B4E8EC0-9E51-1B4B-8B5B-6438FF732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6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DFC016A1-2979-EC4D-A307-EA0832051F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4" y="131042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82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912975"/>
            <a:ext cx="5102052" cy="4010377"/>
          </a:xfrm>
          <a:prstGeom prst="rect">
            <a:avLst/>
          </a:prstGeom>
        </p:spPr>
        <p:txBody>
          <a:bodyPr/>
          <a:lstStyle>
            <a:lvl1pPr marL="342905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93D40"/>
                </a:solidFill>
              </a:defRPr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4" y="1912974"/>
            <a:ext cx="5212716" cy="4010376"/>
          </a:xfrm>
          <a:prstGeom prst="rect">
            <a:avLst/>
          </a:prstGeom>
        </p:spPr>
        <p:txBody>
          <a:bodyPr/>
          <a:lstStyle>
            <a:lvl1pPr marL="342905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800">
                <a:solidFill>
                  <a:srgbClr val="393D40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400">
                <a:solidFill>
                  <a:srgbClr val="393D40"/>
                </a:solidFill>
              </a:defRPr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2000">
                <a:solidFill>
                  <a:srgbClr val="393D40"/>
                </a:solidFill>
              </a:defRPr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 sz="1800">
                <a:solidFill>
                  <a:srgbClr val="393D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4" y="6068534"/>
            <a:ext cx="10293447" cy="598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rgbClr val="393D40"/>
                </a:solidFill>
              </a:defRPr>
            </a:lvl1pPr>
          </a:lstStyle>
          <a:p>
            <a:pPr lvl="0"/>
            <a:r>
              <a:rPr lang="en-US" dirty="0"/>
              <a:t>Insert Source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D663ECE-2525-9049-A44C-56EA831A5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4" y="587666"/>
            <a:ext cx="11264900" cy="86013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043E4725-3BC9-6D4A-A938-A693837F3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6247" y="131908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rgbClr val="393D40"/>
                </a:solidFill>
              </a:defRPr>
            </a:lvl1pPr>
          </a:lstStyle>
          <a:p>
            <a:r>
              <a:rPr lang="en-US" dirty="0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9760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39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Default 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88DAF-142A-484D-9CE0-D7263F06AB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6247" y="131908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39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Exhibit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50" y="1915644"/>
            <a:ext cx="11274465" cy="3928533"/>
          </a:xfrm>
          <a:prstGeom prst="rect">
            <a:avLst/>
          </a:prstGeom>
        </p:spPr>
        <p:txBody>
          <a:bodyPr/>
          <a:lstStyle>
            <a:lvl1pPr marL="160022" indent="0">
              <a:spcBef>
                <a:spcPts val="0"/>
              </a:spcBef>
              <a:spcAft>
                <a:spcPts val="600"/>
              </a:spcAft>
              <a:buFont typeface="Arial"/>
              <a:buNone/>
              <a:defRPr>
                <a:solidFill>
                  <a:schemeClr val="tx1"/>
                </a:solidFill>
              </a:defRPr>
            </a:lvl1pPr>
            <a:lvl2pPr marL="74296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2pPr>
            <a:lvl3pPr marL="1143014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3pPr>
            <a:lvl4pPr marL="1600220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4pPr>
            <a:lvl5pPr marL="2057426" indent="-182882">
              <a:spcBef>
                <a:spcPts val="0"/>
              </a:spcBef>
              <a:spcAft>
                <a:spcPts val="600"/>
              </a:spcAft>
              <a:buFont typeface="Arial"/>
              <a:buChar char="•"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64848" y="6067137"/>
            <a:ext cx="10295516" cy="68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Source Here</a:t>
            </a:r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6056015F-4D03-A44D-B27D-17D200F2B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7" y="586267"/>
            <a:ext cx="11270997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37343B7-26F1-CE4A-9E93-EC2EB9C04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8" y="131042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3865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2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3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07155" y="2633308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0" y="0"/>
            <a:ext cx="3358798" cy="6858000"/>
          </a:xfrm>
          <a:prstGeom prst="rect">
            <a:avLst/>
          </a:prstGeom>
        </p:spPr>
      </p:pic>
      <p:pic>
        <p:nvPicPr>
          <p:cNvPr id="7" name="Picture 6" descr="KFF_Full_Logo_KO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100" y="5295540"/>
            <a:ext cx="1184363" cy="786320"/>
          </a:xfrm>
          <a:prstGeom prst="rect">
            <a:avLst/>
          </a:prstGeom>
        </p:spPr>
      </p:pic>
      <p:pic>
        <p:nvPicPr>
          <p:cNvPr id="13" name="Picture 12" descr="KFF_Tagline_KO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556" y="6251604"/>
            <a:ext cx="4162012" cy="2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5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457206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60" indent="-28575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14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20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26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32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" y="0"/>
            <a:ext cx="12188826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 descr="KFF_Plate_Tab+Slab6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8376196" y="0"/>
            <a:ext cx="381263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605" y="1695883"/>
            <a:ext cx="839743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KFF_Plate_Tab+Slab9.png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13" b="85485"/>
          <a:stretch/>
        </p:blipFill>
        <p:spPr>
          <a:xfrm>
            <a:off x="0" y="0"/>
            <a:ext cx="1028126" cy="16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13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hf hdr="0" ftr="0" dt="0"/>
  <p:txStyles>
    <p:titleStyle>
      <a:lvl1pPr algn="l" defTabSz="457206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60" indent="-28575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14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20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26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32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27" userDrawn="1">
          <p15:clr>
            <a:srgbClr val="F26B43"/>
          </p15:clr>
        </p15:guide>
        <p15:guide id="2" orient="horz" pos="1608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247" y="586267"/>
            <a:ext cx="1126696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2" y="6072290"/>
            <a:ext cx="831361" cy="551795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DBFBB3BD-727D-E047-B75D-030019595163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7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</p:spTree>
    <p:extLst>
      <p:ext uri="{BB962C8B-B14F-4D97-AF65-F5344CB8AC3E}">
        <p14:creationId xmlns:p14="http://schemas.microsoft.com/office/powerpoint/2010/main" val="3917532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5" r:id="rId3"/>
  </p:sldLayoutIdLst>
  <p:hf hdr="0" ftr="0" dt="0"/>
  <p:txStyles>
    <p:titleStyle>
      <a:lvl1pPr algn="l" defTabSz="457206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60" indent="-28575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14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20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26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32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816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4" y="587665"/>
            <a:ext cx="11264900" cy="97443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8314" y="131042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Figure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D0A1D8B-E64A-4D45-A49A-72A56E14E83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2" y="6072290"/>
            <a:ext cx="831361" cy="5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37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</p:sldLayoutIdLst>
  <p:hf hdr="0" ftr="0" dt="0"/>
  <p:txStyles>
    <p:titleStyle>
      <a:lvl1pPr algn="l" defTabSz="457206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60" indent="-28575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14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20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26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32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84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orient="horz" pos="3816" userDrawn="1">
          <p15:clr>
            <a:srgbClr val="F26B43"/>
          </p15:clr>
        </p15:guide>
        <p15:guide id="4" pos="7391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312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9" y="586267"/>
            <a:ext cx="11264896" cy="8615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DAB56AB-D9FF-DC48-AD12-FEB8CF202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68318" y="131042"/>
            <a:ext cx="2844059" cy="365125"/>
          </a:xfrm>
          <a:prstGeom prst="rect">
            <a:avLst/>
          </a:prstGeom>
        </p:spPr>
        <p:txBody>
          <a:bodyPr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Exhibit </a:t>
            </a:r>
            <a:fld id="{8E9351FB-0652-5D4E-8675-5F18C30F07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A8D7D5DC-420A-234A-A155-71D524259E92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7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5A319D79-AAB0-AC47-97BB-E9CA904E898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905672" y="6072290"/>
            <a:ext cx="831361" cy="55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5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</p:sldLayoutIdLst>
  <p:hf hdr="0" ftr="0" dt="0"/>
  <p:txStyles>
    <p:titleStyle>
      <a:lvl1pPr algn="l" defTabSz="457206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1pPr>
      <a:lvl2pPr marL="742960" indent="-28575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2pPr>
      <a:lvl3pPr marL="1143014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rgbClr val="555659"/>
          </a:solidFill>
          <a:latin typeface="+mn-lt"/>
          <a:ea typeface="+mn-ea"/>
          <a:cs typeface="+mn-cs"/>
        </a:defRPr>
      </a:lvl3pPr>
      <a:lvl4pPr marL="1600220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rgbClr val="555659"/>
          </a:solidFill>
          <a:latin typeface="+mn-lt"/>
          <a:ea typeface="+mn-ea"/>
          <a:cs typeface="+mn-cs"/>
        </a:defRPr>
      </a:lvl4pPr>
      <a:lvl5pPr marL="2057426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rgbClr val="555659"/>
          </a:solidFill>
          <a:latin typeface="+mn-lt"/>
          <a:ea typeface="+mn-ea"/>
          <a:cs typeface="+mn-cs"/>
        </a:defRPr>
      </a:lvl5pPr>
      <a:lvl6pPr marL="2514632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2" userDrawn="1">
          <p15:clr>
            <a:srgbClr val="F26B43"/>
          </p15:clr>
        </p15:guide>
        <p15:guide id="2" pos="287" userDrawn="1">
          <p15:clr>
            <a:srgbClr val="F26B43"/>
          </p15:clr>
        </p15:guide>
        <p15:guide id="3" pos="7391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984" userDrawn="1">
          <p15:clr>
            <a:srgbClr val="F26B43"/>
          </p15:clr>
        </p15:guide>
        <p15:guide id="6" orient="horz" pos="3816" userDrawn="1">
          <p15:clr>
            <a:srgbClr val="F26B43"/>
          </p15:clr>
        </p15:guide>
        <p15:guide id="7" orient="horz" pos="1200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466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FF_Plate_Tab+Slab6.pn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8376196" y="0"/>
            <a:ext cx="3812630" cy="6858000"/>
          </a:xfrm>
          <a:prstGeom prst="rect">
            <a:avLst/>
          </a:prstGeom>
        </p:spPr>
      </p:pic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4815" y="582134"/>
            <a:ext cx="11268398" cy="86566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64815" y="1908674"/>
            <a:ext cx="11268398" cy="40910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0F1A866D-E297-6C46-94DE-536FCEA377AB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7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</p:spTree>
    <p:extLst>
      <p:ext uri="{BB962C8B-B14F-4D97-AF65-F5344CB8AC3E}">
        <p14:creationId xmlns:p14="http://schemas.microsoft.com/office/powerpoint/2010/main" val="146435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l" defTabSz="457206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60" indent="-28575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984" userDrawn="1">
          <p15:clr>
            <a:srgbClr val="F26B43"/>
          </p15:clr>
        </p15:guide>
        <p15:guide id="4" orient="horz" pos="360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45CDF19-269B-1343-B32C-C2DFB5407B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893"/>
            <a:ext cx="12188825" cy="6857107"/>
          </a:xfrm>
          <a:prstGeom prst="rect">
            <a:avLst/>
          </a:prstGeom>
        </p:spPr>
      </p:pic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64514" y="587665"/>
            <a:ext cx="11268699" cy="8442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464514" y="1913713"/>
            <a:ext cx="11268699" cy="407972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119F4B5-AEA9-9B4A-9ABE-11870A04DB7D}"/>
              </a:ext>
            </a:extLst>
          </p:cNvPr>
          <p:cNvSpPr txBox="1">
            <a:spLocks/>
          </p:cNvSpPr>
          <p:nvPr userDrawn="1"/>
        </p:nvSpPr>
        <p:spPr>
          <a:xfrm>
            <a:off x="-5102052" y="-646457"/>
            <a:ext cx="5102052" cy="415553"/>
          </a:xfrm>
          <a:prstGeom prst="rect">
            <a:avLst/>
          </a:prstGeom>
        </p:spPr>
        <p:txBody>
          <a:bodyPr anchor="ctr"/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393D4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i="1" dirty="0"/>
              <a:t>All text: Dark Gray </a:t>
            </a:r>
          </a:p>
          <a:p>
            <a:r>
              <a:rPr lang="en-US" sz="1800" i="1" dirty="0"/>
              <a:t>RGB: 51/51/51 HEX: 333333</a:t>
            </a:r>
          </a:p>
        </p:txBody>
      </p:sp>
    </p:spTree>
    <p:extLst>
      <p:ext uri="{BB962C8B-B14F-4D97-AF65-F5344CB8AC3E}">
        <p14:creationId xmlns:p14="http://schemas.microsoft.com/office/powerpoint/2010/main" val="1041192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ftr="0" dt="0"/>
  <p:txStyles>
    <p:titleStyle>
      <a:lvl1pPr algn="l" defTabSz="457206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5" indent="-342905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60" indent="-28575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457206" rtl="0" eaLnBrk="1" latinLnBrk="0" hangingPunct="1">
        <a:spcBef>
          <a:spcPct val="20000"/>
        </a:spcBef>
        <a:buClr>
          <a:srgbClr val="0076C4"/>
        </a:buClr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45720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4572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7" userDrawn="1">
          <p15:clr>
            <a:srgbClr val="F26B43"/>
          </p15:clr>
        </p15:guide>
        <p15:guide id="2" pos="7391" userDrawn="1">
          <p15:clr>
            <a:srgbClr val="F26B43"/>
          </p15:clr>
        </p15:guide>
        <p15:guide id="3" orient="horz" pos="360" userDrawn="1">
          <p15:clr>
            <a:srgbClr val="F26B43"/>
          </p15:clr>
        </p15:guide>
        <p15:guide id="4" orient="horz" pos="984" userDrawn="1">
          <p15:clr>
            <a:srgbClr val="F26B43"/>
          </p15:clr>
        </p15:guide>
        <p15:guide id="5" orient="horz" pos="3816" userDrawn="1">
          <p15:clr>
            <a:srgbClr val="F26B43"/>
          </p15:clr>
        </p15:guide>
        <p15:guide id="6" orient="horz" pos="120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740013723"/>
              </p:ext>
            </p:extLst>
          </p:nvPr>
        </p:nvGraphicFramePr>
        <p:xfrm>
          <a:off x="1485900" y="1142999"/>
          <a:ext cx="9474199" cy="5092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Most Antiretrovirals Covered by Medicare Part D (as of 2017) Are Brand-Name, Single Source Medications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Figure </a:t>
            </a:r>
            <a:fld id="{8E9351FB-0652-5D4E-8675-5F18C30F079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8313" y="6068533"/>
            <a:ext cx="10240087" cy="686761"/>
          </a:xfrm>
        </p:spPr>
        <p:txBody>
          <a:bodyPr/>
          <a:lstStyle/>
          <a:p>
            <a:r>
              <a:rPr lang="en-US" dirty="0"/>
              <a:t>NOTES: Includes all </a:t>
            </a:r>
            <a:r>
              <a:rPr lang="en-US" dirty="0" err="1"/>
              <a:t>ARVs</a:t>
            </a:r>
            <a:r>
              <a:rPr lang="en-US" dirty="0"/>
              <a:t> listed in the CMS Part D dashboard in both 2016 and 2017</a:t>
            </a:r>
            <a:r>
              <a:rPr lang="en-US" dirty="0" smtClean="0"/>
              <a:t>. </a:t>
            </a:r>
            <a:endParaRPr lang="en-US" strike="sngStrike" dirty="0"/>
          </a:p>
          <a:p>
            <a:r>
              <a:rPr lang="en-US" dirty="0"/>
              <a:t>SOURCE: KFF analysis of CMS Medicare Part D Drug Spending and Utilization </a:t>
            </a:r>
            <a:r>
              <a:rPr lang="en-US" dirty="0" smtClean="0"/>
              <a:t>Data.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002719" y="3429000"/>
            <a:ext cx="1095638" cy="560716"/>
          </a:xfrm>
          <a:prstGeom prst="right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7088515" y="3759169"/>
            <a:ext cx="1095527" cy="560716"/>
          </a:xfrm>
          <a:prstGeom prst="right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TextBox 11"/>
          <p:cNvSpPr txBox="1"/>
          <p:nvPr/>
        </p:nvSpPr>
        <p:spPr>
          <a:xfrm>
            <a:off x="5482658" y="3689122"/>
            <a:ext cx="10985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38 ARVs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1"/>
          <p:cNvSpPr txBox="1"/>
          <p:nvPr/>
        </p:nvSpPr>
        <p:spPr>
          <a:xfrm>
            <a:off x="2448514" y="3403600"/>
            <a:ext cx="10439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solidFill>
                  <a:schemeClr val="bg1"/>
                </a:solidFill>
              </a:rPr>
              <a:t>4</a:t>
            </a:r>
            <a:r>
              <a:rPr lang="en-US" sz="2400" dirty="0" smtClean="0">
                <a:solidFill>
                  <a:schemeClr val="bg1"/>
                </a:solidFill>
              </a:rPr>
              <a:t>8 ARVs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94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flation rebate analysis figures" id="{C0AFA419-9008-448B-BB7E-E2F66D208258}" vid="{4F471B6D-93EA-41A4-80EB-143AB9D2AF7A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vider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flation rebate analysis figures" id="{C0AFA419-9008-448B-BB7E-E2F66D208258}" vid="{F56D581E-B071-4E61-9078-E524F1C3A1BC}"/>
    </a:ext>
  </a:extLst>
</a:theme>
</file>

<file path=ppt/theme/theme3.xml><?xml version="1.0" encoding="utf-8"?>
<a:theme xmlns:a="http://schemas.openxmlformats.org/drawingml/2006/main" name="Default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flation rebate analysis figures" id="{C0AFA419-9008-448B-BB7E-E2F66D208258}" vid="{FE167C1B-A736-4FC8-BD3F-31B342BD8EE1}"/>
    </a:ext>
  </a:extLst>
</a:theme>
</file>

<file path=ppt/theme/theme4.xml><?xml version="1.0" encoding="utf-8"?>
<a:theme xmlns:a="http://schemas.openxmlformats.org/drawingml/2006/main" name="Default with Figure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flation rebate analysis figures" id="{C0AFA419-9008-448B-BB7E-E2F66D208258}" vid="{C64B99DA-9B59-4F48-8D1D-E2D3865926C5}"/>
    </a:ext>
  </a:extLst>
</a:theme>
</file>

<file path=ppt/theme/theme5.xml><?xml version="1.0" encoding="utf-8"?>
<a:theme xmlns:a="http://schemas.openxmlformats.org/drawingml/2006/main" name="Default with Exhibit #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flation rebate analysis figures" id="{C0AFA419-9008-448B-BB7E-E2F66D208258}" vid="{2EAFDB36-9FB3-4103-87B9-2C1F2AE13F89}"/>
    </a:ext>
  </a:extLst>
</a:theme>
</file>

<file path=ppt/theme/theme6.xml><?xml version="1.0" encoding="utf-8"?>
<a:theme xmlns:a="http://schemas.openxmlformats.org/drawingml/2006/main" name="Blank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flation rebate analysis figures" id="{C0AFA419-9008-448B-BB7E-E2F66D208258}" vid="{C97575A8-EB9A-438F-A944-19083A50E87C}"/>
    </a:ext>
  </a:extLst>
</a:theme>
</file>

<file path=ppt/theme/theme7.xml><?xml version="1.0" encoding="utf-8"?>
<a:theme xmlns:a="http://schemas.openxmlformats.org/drawingml/2006/main" name="Text Slide w/Gray Angl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flation rebate analysis figures" id="{C0AFA419-9008-448B-BB7E-E2F66D208258}" vid="{B4A0909D-8A20-4392-8E20-43BA38D5BFB3}"/>
    </a:ext>
  </a:extLst>
</a:theme>
</file>

<file path=ppt/theme/theme8.xml><?xml version="1.0" encoding="utf-8"?>
<a:theme xmlns:a="http://schemas.openxmlformats.org/drawingml/2006/main" name="Text w/Wide Gray Angle">
  <a:themeElements>
    <a:clrScheme name="2019 KFF Colors">
      <a:dk1>
        <a:srgbClr val="333333"/>
      </a:dk1>
      <a:lt1>
        <a:sysClr val="window" lastClr="FFFFFF"/>
      </a:lt1>
      <a:dk2>
        <a:srgbClr val="F5821F"/>
      </a:dk2>
      <a:lt2>
        <a:srgbClr val="EE2C37"/>
      </a:lt2>
      <a:accent1>
        <a:srgbClr val="003C64"/>
      </a:accent1>
      <a:accent2>
        <a:srgbClr val="005996"/>
      </a:accent2>
      <a:accent3>
        <a:srgbClr val="0077C8"/>
      </a:accent3>
      <a:accent4>
        <a:srgbClr val="3CABFD"/>
      </a:accent4>
      <a:accent5>
        <a:srgbClr val="C1E6FF"/>
      </a:accent5>
      <a:accent6>
        <a:srgbClr val="00BC8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flation rebate analysis figures" id="{C0AFA419-9008-448B-BB7E-E2F66D208258}" vid="{42B32049-8B41-4FB4-A6E9-34B3789DD0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5228</TotalTime>
  <Words>59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Title Slide</vt:lpstr>
      <vt:lpstr>Divider</vt:lpstr>
      <vt:lpstr>Default</vt:lpstr>
      <vt:lpstr>Default with Figure #</vt:lpstr>
      <vt:lpstr>Default with Exhibit #</vt:lpstr>
      <vt:lpstr>Blank</vt:lpstr>
      <vt:lpstr>Text Slide w/Gray Angle</vt:lpstr>
      <vt:lpstr>Text w/Wide Gray Angle</vt:lpstr>
      <vt:lpstr>Most Antiretrovirals Covered by Medicare Part D (as of 2017) Are Brand-Name, Single Source Medications</vt:lpstr>
    </vt:vector>
  </TitlesOfParts>
  <Company>HERMES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Your Title Here. We Recommend That You Keep It to Two Lines</dc:title>
  <dc:creator>Evonne Young</dc:creator>
  <cp:lastModifiedBy>Lindsey Dawson</cp:lastModifiedBy>
  <cp:revision>230</cp:revision>
  <cp:lastPrinted>2019-12-06T16:05:46Z</cp:lastPrinted>
  <dcterms:created xsi:type="dcterms:W3CDTF">2019-08-14T18:07:31Z</dcterms:created>
  <dcterms:modified xsi:type="dcterms:W3CDTF">2019-12-18T16:15:20Z</dcterms:modified>
</cp:coreProperties>
</file>