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5.xml" ContentType="application/vnd.openxmlformats-officedocument.theme+xml"/>
  <Override PartName="/ppt/slideLayouts/slideLayout15.xml" ContentType="application/vnd.openxmlformats-officedocument.presentationml.slideLayout+xml"/>
  <Override PartName="/ppt/theme/theme6.xml" ContentType="application/vnd.openxmlformats-officedocument.theme+xml"/>
  <Override PartName="/ppt/slideLayouts/slideLayout16.xml" ContentType="application/vnd.openxmlformats-officedocument.presentationml.slideLayout+xml"/>
  <Override PartName="/ppt/theme/theme7.xml" ContentType="application/vnd.openxmlformats-officedocument.theme+xml"/>
  <Override PartName="/ppt/slideLayouts/slideLayout17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2.xml" ContentType="application/vnd.openxmlformats-officedocument.themeOverr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theme/themeOverride3.xml" ContentType="application/vnd.openxmlformats-officedocument.themeOverride+xml"/>
  <Override PartName="/ppt/charts/chart10.xml" ContentType="application/vnd.openxmlformats-officedocument.drawingml.chart+xml"/>
  <Override PartName="/ppt/theme/themeOverride4.xml" ContentType="application/vnd.openxmlformats-officedocument.themeOverride+xml"/>
  <Override PartName="/ppt/charts/chart11.xml" ContentType="application/vnd.openxmlformats-officedocument.drawingml.chart+xml"/>
  <Override PartName="/ppt/theme/themeOverride5.xml" ContentType="application/vnd.openxmlformats-officedocument.themeOverride+xml"/>
  <Override PartName="/ppt/charts/chart12.xml" ContentType="application/vnd.openxmlformats-officedocument.drawingml.chart+xml"/>
  <Override PartName="/ppt/theme/themeOverride6.xml" ContentType="application/vnd.openxmlformats-officedocument.themeOverride+xml"/>
  <Override PartName="/ppt/notesSlides/notesSlide2.xml" ContentType="application/vnd.openxmlformats-officedocument.presentationml.notesSlide+xml"/>
  <Override PartName="/ppt/charts/chart13.xml" ContentType="application/vnd.openxmlformats-officedocument.drawingml.chart+xml"/>
  <Override PartName="/ppt/theme/themeOverride7.xml" ContentType="application/vnd.openxmlformats-officedocument.themeOverride+xml"/>
  <Override PartName="/ppt/drawings/drawing1.xml" ContentType="application/vnd.openxmlformats-officedocument.drawingml.chartshapes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22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23.xml" ContentType="application/vnd.openxmlformats-officedocument.drawingml.chart+xml"/>
  <Override PartName="/ppt/theme/themeOverride8.xml" ContentType="application/vnd.openxmlformats-officedocument.themeOverride+xml"/>
  <Override PartName="/ppt/charts/chart24.xml" ContentType="application/vnd.openxmlformats-officedocument.drawingml.chart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58" r:id="rId2"/>
    <p:sldMasterId id="2147483648" r:id="rId3"/>
    <p:sldMasterId id="2147483679" r:id="rId4"/>
    <p:sldMasterId id="2147483683" r:id="rId5"/>
    <p:sldMasterId id="2147483677" r:id="rId6"/>
    <p:sldMasterId id="2147483662" r:id="rId7"/>
    <p:sldMasterId id="2147483674" r:id="rId8"/>
  </p:sldMasterIdLst>
  <p:notesMasterIdLst>
    <p:notesMasterId r:id="rId27"/>
  </p:notesMasterIdLst>
  <p:handoutMasterIdLst>
    <p:handoutMasterId r:id="rId28"/>
  </p:handoutMasterIdLst>
  <p:sldIdLst>
    <p:sldId id="307" r:id="rId9"/>
    <p:sldId id="291" r:id="rId10"/>
    <p:sldId id="290" r:id="rId11"/>
    <p:sldId id="312" r:id="rId12"/>
    <p:sldId id="293" r:id="rId13"/>
    <p:sldId id="294" r:id="rId14"/>
    <p:sldId id="295" r:id="rId15"/>
    <p:sldId id="296" r:id="rId16"/>
    <p:sldId id="297" r:id="rId17"/>
    <p:sldId id="300" r:id="rId18"/>
    <p:sldId id="301" r:id="rId19"/>
    <p:sldId id="313" r:id="rId20"/>
    <p:sldId id="302" r:id="rId21"/>
    <p:sldId id="303" r:id="rId22"/>
    <p:sldId id="304" r:id="rId23"/>
    <p:sldId id="292" r:id="rId24"/>
    <p:sldId id="314" r:id="rId25"/>
    <p:sldId id="298" r:id="rId26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drey Kearney" initials="AK" lastIdx="3" clrIdx="0">
    <p:extLst>
      <p:ext uri="{19B8F6BF-5375-455C-9EA6-DF929625EA0E}">
        <p15:presenceInfo xmlns:p15="http://schemas.microsoft.com/office/powerpoint/2012/main" userId="S-1-5-21-1957994488-602162358-682003330-5432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3D40"/>
    <a:srgbClr val="DBDBDB"/>
    <a:srgbClr val="555659"/>
    <a:srgbClr val="FDCD05"/>
    <a:srgbClr val="0E3B5E"/>
    <a:srgbClr val="F5F2F2"/>
    <a:srgbClr val="CCD7E8"/>
    <a:srgbClr val="809DCB"/>
    <a:srgbClr val="0B5FB1"/>
    <a:srgbClr val="0076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44" autoAdjust="0"/>
    <p:restoredTop sz="96395" autoAdjust="0"/>
  </p:normalViewPr>
  <p:slideViewPr>
    <p:cSldViewPr snapToGrid="0" snapToObjects="1" showGuides="1">
      <p:cViewPr varScale="1">
        <p:scale>
          <a:sx n="111" d="100"/>
          <a:sy n="111" d="100"/>
        </p:scale>
        <p:origin x="528" y="10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7" d="100"/>
        <a:sy n="16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4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5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6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7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2.xlsx"/><Relationship Id="rId1" Type="http://schemas.openxmlformats.org/officeDocument/2006/relationships/themeOverride" Target="../theme/themeOverride8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3.xlsx"/><Relationship Id="rId1" Type="http://schemas.openxmlformats.org/officeDocument/2006/relationships/themeOverride" Target="../theme/themeOverride9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2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77451209687898"/>
          <c:y val="0.11032911355479649"/>
          <c:w val="0.73535532115089386"/>
          <c:h val="0.8795580946546737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November 2006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rgbClr val="323A45"/>
              </a:solidFill>
            </a:ln>
            <a:effectLst/>
          </c:spPr>
          <c:invertIfNegative val="0"/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700" b="0" i="0" u="none" strike="noStrike" kern="1200" baseline="0">
                      <a:solidFill>
                        <a:srgbClr val="323A45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FB9C-4287-84AA-FFFA5E4E70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700" b="0" i="0" u="none" strike="noStrike" kern="1200" baseline="0">
                    <a:solidFill>
                      <a:srgbClr val="323A45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Total</c:v>
                </c:pt>
                <c:pt idx="1">
                  <c:v>Democrats</c:v>
                </c:pt>
                <c:pt idx="2">
                  <c:v>Independents</c:v>
                </c:pt>
                <c:pt idx="3">
                  <c:v>Republicans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0.85</c:v>
                </c:pt>
                <c:pt idx="1">
                  <c:v>0.96</c:v>
                </c:pt>
                <c:pt idx="2">
                  <c:v>0.86</c:v>
                </c:pt>
                <c:pt idx="3">
                  <c:v>0.72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9C-4287-84AA-FFFA5E4E70A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September 2008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rgbClr val="323A45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700" b="0" i="0" u="none" strike="noStrike" kern="1200" baseline="0">
                    <a:solidFill>
                      <a:srgbClr val="323A45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Total</c:v>
                </c:pt>
                <c:pt idx="1">
                  <c:v>Democrats</c:v>
                </c:pt>
                <c:pt idx="2">
                  <c:v>Independents</c:v>
                </c:pt>
                <c:pt idx="3">
                  <c:v>Republicans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0.75</c:v>
                </c:pt>
                <c:pt idx="1">
                  <c:v>0.92</c:v>
                </c:pt>
                <c:pt idx="2">
                  <c:v>0.73</c:v>
                </c:pt>
                <c:pt idx="3">
                  <c:v>0.49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B9C-4287-84AA-FFFA5E4E70A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January 2019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rgbClr val="323A45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700" b="0" i="0" u="none" strike="noStrike" kern="1200" baseline="0">
                    <a:solidFill>
                      <a:srgbClr val="323A45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Total</c:v>
                </c:pt>
                <c:pt idx="1">
                  <c:v>Democrats</c:v>
                </c:pt>
                <c:pt idx="2">
                  <c:v>Independents</c:v>
                </c:pt>
                <c:pt idx="3">
                  <c:v>Republicans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0.74</c:v>
                </c:pt>
                <c:pt idx="1">
                  <c:v>0.94</c:v>
                </c:pt>
                <c:pt idx="2">
                  <c:v>0.77</c:v>
                </c:pt>
                <c:pt idx="3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B9C-4287-84AA-FFFA5E4E70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67001695"/>
        <c:axId val="1766990879"/>
      </c:barChart>
      <c:catAx>
        <c:axId val="1767001695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323A4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66990879"/>
        <c:crosses val="autoZero"/>
        <c:auto val="1"/>
        <c:lblAlgn val="ctr"/>
        <c:lblOffset val="100"/>
        <c:noMultiLvlLbl val="0"/>
      </c:catAx>
      <c:valAx>
        <c:axId val="1766990879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767001695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4.6062373099588966E-2"/>
          <c:y val="1.1267760585817084E-2"/>
          <c:w val="0.92430322388946673"/>
          <c:h val="6.05180774361319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rgbClr val="323A45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0511382295718577"/>
          <c:y val="0.11552159381883413"/>
          <c:w val="0.45081766025222936"/>
          <c:h val="0.848319077145665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Very important</c:v>
                </c:pt>
              </c:strCache>
            </c:strRef>
          </c:tx>
          <c:spPr>
            <a:solidFill>
              <a:srgbClr val="0E3B5E"/>
            </a:solidFill>
            <a:ln w="9525">
              <a:solidFill>
                <a:srgbClr val="323A45"/>
              </a:solidFill>
            </a:ln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ED0-448E-83DD-2CAD4308F47E}"/>
              </c:ext>
            </c:extLst>
          </c:dPt>
          <c:dLbls>
            <c:dLbl>
              <c:idx val="2"/>
              <c:tx>
                <c:rich>
                  <a:bodyPr/>
                  <a:lstStyle/>
                  <a:p>
                    <a:fld id="{F793992F-A62A-4D58-BF1D-FA1BA72B105C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ED0-448E-83DD-2CAD4308F4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0" baseline="0">
                    <a:solidFill>
                      <a:schemeClr val="bg1"/>
                    </a:solidFill>
                    <a:latin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Covers all Americans</c:v>
                </c:pt>
                <c:pt idx="1">
                  <c:v>Simplifies the health care system</c:v>
                </c:pt>
                <c:pt idx="2">
                  <c:v>Eliminates monthly premiums</c:v>
                </c:pt>
                <c:pt idx="3">
                  <c:v>Eliminates out-of-pocket costs like co-pays and deductibles</c:v>
                </c:pt>
                <c:pt idx="4">
                  <c:v>Shifts what people pay for health care to taxes</c:v>
                </c:pt>
                <c:pt idx="5">
                  <c:v>Eliminates private health insurance companies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0.89</c:v>
                </c:pt>
                <c:pt idx="1">
                  <c:v>0.79</c:v>
                </c:pt>
                <c:pt idx="2">
                  <c:v>0.56000000000000005</c:v>
                </c:pt>
                <c:pt idx="3">
                  <c:v>0.56000000000000005</c:v>
                </c:pt>
                <c:pt idx="4">
                  <c:v>0.45</c:v>
                </c:pt>
                <c:pt idx="5">
                  <c:v>0.38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D0-448E-83DD-2CAD4308F47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Somewhat important</c:v>
                </c:pt>
              </c:strCache>
            </c:strRef>
          </c:tx>
          <c:spPr>
            <a:solidFill>
              <a:srgbClr val="0077C8"/>
            </a:solidFill>
            <a:ln>
              <a:solidFill>
                <a:srgbClr val="323A45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Covers all Americans</c:v>
                </c:pt>
                <c:pt idx="1">
                  <c:v>Simplifies the health care system</c:v>
                </c:pt>
                <c:pt idx="2">
                  <c:v>Eliminates monthly premiums</c:v>
                </c:pt>
                <c:pt idx="3">
                  <c:v>Eliminates out-of-pocket costs like co-pays and deductibles</c:v>
                </c:pt>
                <c:pt idx="4">
                  <c:v>Shifts what people pay for health care to taxes</c:v>
                </c:pt>
                <c:pt idx="5">
                  <c:v>Eliminates private health insurance companies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0.09</c:v>
                </c:pt>
                <c:pt idx="1">
                  <c:v>0.18</c:v>
                </c:pt>
                <c:pt idx="2">
                  <c:v>0.33</c:v>
                </c:pt>
                <c:pt idx="3">
                  <c:v>0.32</c:v>
                </c:pt>
                <c:pt idx="4">
                  <c:v>0.38</c:v>
                </c:pt>
                <c:pt idx="5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25-4E06-A654-3D644D5686A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Not too important</c:v>
                </c:pt>
              </c:strCache>
            </c:strRef>
          </c:tx>
          <c:spPr>
            <a:solidFill>
              <a:srgbClr val="43B4FF"/>
            </a:solidFill>
            <a:ln>
              <a:solidFill>
                <a:srgbClr val="323A45"/>
              </a:solidFill>
            </a:ln>
          </c:spPr>
          <c:invertIfNegative val="0"/>
          <c:dLbls>
            <c:dLbl>
              <c:idx val="0"/>
              <c:layout>
                <c:manualLayout>
                  <c:x val="2.3481771720013094E-3"/>
                  <c:y val="7.4310506744995009E-2"/>
                </c:manualLayout>
              </c:layout>
              <c:tx>
                <c:rich>
                  <a:bodyPr/>
                  <a:lstStyle/>
                  <a:p>
                    <a:fld id="{42B0D3C3-7A82-4210-B7B0-DB9EAFCD013C}" type="VALUE">
                      <a:rPr lang="en-US">
                        <a:solidFill>
                          <a:srgbClr val="323A45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2E25-4E06-A654-3D644D5686A8}"/>
                </c:ext>
              </c:extLst>
            </c:dLbl>
            <c:dLbl>
              <c:idx val="1"/>
              <c:layout>
                <c:manualLayout>
                  <c:x val="0"/>
                  <c:y val="7.1452410331725974E-2"/>
                </c:manualLayout>
              </c:layout>
              <c:tx>
                <c:rich>
                  <a:bodyPr/>
                  <a:lstStyle/>
                  <a:p>
                    <a:fld id="{15F89A0F-91FE-44CE-86F6-C666DBDDB243}" type="VALUE">
                      <a:rPr lang="en-US">
                        <a:solidFill>
                          <a:srgbClr val="323A45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2E25-4E06-A654-3D644D5686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Covers all Americans</c:v>
                </c:pt>
                <c:pt idx="1">
                  <c:v>Simplifies the health care system</c:v>
                </c:pt>
                <c:pt idx="2">
                  <c:v>Eliminates monthly premiums</c:v>
                </c:pt>
                <c:pt idx="3">
                  <c:v>Eliminates out-of-pocket costs like co-pays and deductibles</c:v>
                </c:pt>
                <c:pt idx="4">
                  <c:v>Shifts what people pay for health care to taxes</c:v>
                </c:pt>
                <c:pt idx="5">
                  <c:v>Eliminates private health insurance companies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0.01</c:v>
                </c:pt>
                <c:pt idx="1">
                  <c:v>0.01</c:v>
                </c:pt>
                <c:pt idx="2">
                  <c:v>0.08</c:v>
                </c:pt>
                <c:pt idx="3">
                  <c:v>0.08</c:v>
                </c:pt>
                <c:pt idx="4">
                  <c:v>0.08</c:v>
                </c:pt>
                <c:pt idx="5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E25-4E06-A654-3D644D5686A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Not at all important</c:v>
                </c:pt>
              </c:strCache>
            </c:strRef>
          </c:tx>
          <c:spPr>
            <a:solidFill>
              <a:srgbClr val="C0E6FF"/>
            </a:solidFill>
            <a:ln>
              <a:solidFill>
                <a:srgbClr val="323A45"/>
              </a:solidFill>
            </a:ln>
          </c:spPr>
          <c:invertIfNegative val="0"/>
          <c:dLbls>
            <c:dLbl>
              <c:idx val="0"/>
              <c:layout>
                <c:manualLayout>
                  <c:x val="1.8785417376011856E-2"/>
                  <c:y val="1.3099457234768632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E25-4E06-A654-3D644D5686A8}"/>
                </c:ext>
              </c:extLst>
            </c:dLbl>
            <c:dLbl>
              <c:idx val="1"/>
              <c:layout>
                <c:manualLayout>
                  <c:x val="2.4655860306015555E-2"/>
                  <c:y val="5.2397828939074528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6981108544859561E-2"/>
                      <c:h val="6.773688499447622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2E25-4E06-A654-3D644D5686A8}"/>
                </c:ext>
              </c:extLst>
            </c:dLbl>
            <c:dLbl>
              <c:idx val="2"/>
              <c:layout>
                <c:manualLayout>
                  <c:x val="2.2307683134014076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E25-4E06-A654-3D644D5686A8}"/>
                </c:ext>
              </c:extLst>
            </c:dLbl>
            <c:dLbl>
              <c:idx val="3"/>
              <c:layout>
                <c:manualLayout>
                  <c:x val="2.3481771720014817E-2"/>
                  <c:y val="1.0479565787814906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E25-4E06-A654-3D644D5686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Covers all Americans</c:v>
                </c:pt>
                <c:pt idx="1">
                  <c:v>Simplifies the health care system</c:v>
                </c:pt>
                <c:pt idx="2">
                  <c:v>Eliminates monthly premiums</c:v>
                </c:pt>
                <c:pt idx="3">
                  <c:v>Eliminates out-of-pocket costs like co-pays and deductibles</c:v>
                </c:pt>
                <c:pt idx="4">
                  <c:v>Shifts what people pay for health care to taxes</c:v>
                </c:pt>
                <c:pt idx="5">
                  <c:v>Eliminates private health insurance companies</c:v>
                </c:pt>
              </c:strCache>
            </c:strRef>
          </c:cat>
          <c:val>
            <c:numRef>
              <c:f>Sheet1!$E$2:$E$7</c:f>
              <c:numCache>
                <c:formatCode>0%</c:formatCode>
                <c:ptCount val="6"/>
                <c:pt idx="0">
                  <c:v>0.01</c:v>
                </c:pt>
                <c:pt idx="1">
                  <c:v>0.02</c:v>
                </c:pt>
                <c:pt idx="2">
                  <c:v>0.02</c:v>
                </c:pt>
                <c:pt idx="3">
                  <c:v>0.03</c:v>
                </c:pt>
                <c:pt idx="4">
                  <c:v>0.06</c:v>
                </c:pt>
                <c:pt idx="5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E25-4E06-A654-3D644D5686A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401353040"/>
        <c:axId val="401348728"/>
      </c:barChart>
      <c:catAx>
        <c:axId val="40135304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800" b="0" baseline="0">
                <a:solidFill>
                  <a:srgbClr val="323A45"/>
                </a:solidFill>
                <a:latin typeface="Arial" panose="020B0604020202020204" pitchFamily="34" charset="0"/>
              </a:defRPr>
            </a:pPr>
            <a:endParaRPr lang="en-US"/>
          </a:p>
        </c:txPr>
        <c:crossAx val="401348728"/>
        <c:crosses val="autoZero"/>
        <c:auto val="1"/>
        <c:lblAlgn val="ctr"/>
        <c:lblOffset val="100"/>
        <c:noMultiLvlLbl val="0"/>
      </c:catAx>
      <c:valAx>
        <c:axId val="401348728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401353040"/>
        <c:crosses val="autoZero"/>
        <c:crossBetween val="between"/>
        <c:majorUnit val="0.1"/>
      </c:valAx>
    </c:plotArea>
    <c:legend>
      <c:legendPos val="t"/>
      <c:overlay val="0"/>
      <c:txPr>
        <a:bodyPr/>
        <a:lstStyle/>
        <a:p>
          <a:pPr>
            <a:defRPr sz="1800" b="0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400" b="1">
          <a:latin typeface="+mn-lt"/>
          <a:cs typeface="Calibri" pitchFamily="34" charset="0"/>
        </a:defRPr>
      </a:pPr>
      <a:endParaRPr lang="en-U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49580085788637035"/>
          <c:y val="0.10551585681539828"/>
          <c:w val="0.49027336416455136"/>
          <c:h val="0.8754299602386228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rgbClr val="0E3B5E"/>
            </a:solidFill>
            <a:ln w="9525">
              <a:solidFill>
                <a:srgbClr val="323A45"/>
              </a:solidFill>
            </a:ln>
          </c:spPr>
          <c:invertIfNegative val="0"/>
          <c:dLbls>
            <c:dLbl>
              <c:idx val="2"/>
              <c:tx>
                <c:rich>
                  <a:bodyPr/>
                  <a:lstStyle/>
                  <a:p>
                    <a:fld id="{F793992F-A62A-4D58-BF1D-FA1BA72B105C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C4A9-430B-9894-9584787FB8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0" baseline="0">
                    <a:solidFill>
                      <a:schemeClr val="bg1"/>
                    </a:solidFill>
                    <a:latin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Sheet1!$A$2:$A$9</c:f>
              <c:strCache>
                <c:ptCount val="8"/>
                <c:pt idx="0">
                  <c:v>Taxes for most people would increase</c:v>
                </c:pt>
                <c:pt idx="1">
                  <c:v>People would continue to pay deductibles and co-pays when they use health care services</c:v>
                </c:pt>
                <c:pt idx="2">
                  <c:v>All U.S. residents would have health insurance coverage</c:v>
                </c:pt>
                <c:pt idx="3">
                  <c:v>People with insurance through their jobs would be able to keep their current plans</c:v>
                </c:pt>
                <c:pt idx="4">
                  <c:v>People who buy their own insurance would be able to keep their current plans</c:v>
                </c:pt>
                <c:pt idx="5">
                  <c:v>Individuals and employers would continue to pay health insurance premiums</c:v>
                </c:pt>
                <c:pt idx="6">
                  <c:v>Doctors and hospitals would be paid less</c:v>
                </c:pt>
                <c:pt idx="7">
                  <c:v>Private health insurance companies would still be the primary way Americans get coverage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0.78</c:v>
                </c:pt>
                <c:pt idx="1">
                  <c:v>0.69</c:v>
                </c:pt>
                <c:pt idx="2">
                  <c:v>0.62</c:v>
                </c:pt>
                <c:pt idx="3">
                  <c:v>0.55000000000000004</c:v>
                </c:pt>
                <c:pt idx="4">
                  <c:v>0.55000000000000004</c:v>
                </c:pt>
                <c:pt idx="5">
                  <c:v>0.54</c:v>
                </c:pt>
                <c:pt idx="6">
                  <c:v>0.52</c:v>
                </c:pt>
                <c:pt idx="7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4A9-430B-9894-9584787FB89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0076C4"/>
            </a:solidFill>
            <a:ln>
              <a:solidFill>
                <a:srgbClr val="323A45"/>
              </a:solidFill>
            </a:ln>
          </c:spPr>
          <c:invertIfNegative val="0"/>
          <c:dLbls>
            <c:dLbl>
              <c:idx val="5"/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600" b="0" baseline="0">
                        <a:solidFill>
                          <a:schemeClr val="bg1"/>
                        </a:solidFill>
                        <a:latin typeface="Arial" panose="020B0604020202020204" pitchFamily="34" charset="0"/>
                      </a:defRPr>
                    </a:pPr>
                    <a:fld id="{42866434-BEAD-4E68-BAAD-62FA93278A44}" type="VALUE">
                      <a:rPr lang="en-US" sz="1600" baseline="0">
                        <a:solidFill>
                          <a:schemeClr val="bg1"/>
                        </a:solidFill>
                        <a:latin typeface="Arial" panose="020B0604020202020204" pitchFamily="34" charset="0"/>
                      </a:rPr>
                      <a:pPr>
                        <a:defRPr sz="1600" b="0" baseline="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C4A9-430B-9894-9584787FB8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0" baseline="0">
                    <a:solidFill>
                      <a:schemeClr val="bg1"/>
                    </a:solidFill>
                    <a:latin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Sheet1!$A$2:$A$9</c:f>
              <c:strCache>
                <c:ptCount val="8"/>
                <c:pt idx="0">
                  <c:v>Taxes for most people would increase</c:v>
                </c:pt>
                <c:pt idx="1">
                  <c:v>People would continue to pay deductibles and co-pays when they use health care services</c:v>
                </c:pt>
                <c:pt idx="2">
                  <c:v>All U.S. residents would have health insurance coverage</c:v>
                </c:pt>
                <c:pt idx="3">
                  <c:v>People with insurance through their jobs would be able to keep their current plans</c:v>
                </c:pt>
                <c:pt idx="4">
                  <c:v>People who buy their own insurance would be able to keep their current plans</c:v>
                </c:pt>
                <c:pt idx="5">
                  <c:v>Individuals and employers would continue to pay health insurance premiums</c:v>
                </c:pt>
                <c:pt idx="6">
                  <c:v>Doctors and hospitals would be paid less</c:v>
                </c:pt>
                <c:pt idx="7">
                  <c:v>Private health insurance companies would still be the primary way Americans get coverage</c:v>
                </c:pt>
              </c:strCache>
            </c:strRef>
          </c:cat>
          <c:val>
            <c:numRef>
              <c:f>Sheet1!$C$2:$C$9</c:f>
              <c:numCache>
                <c:formatCode>0%</c:formatCode>
                <c:ptCount val="8"/>
                <c:pt idx="0">
                  <c:v>0.19</c:v>
                </c:pt>
                <c:pt idx="1">
                  <c:v>0.27</c:v>
                </c:pt>
                <c:pt idx="2">
                  <c:v>0.34</c:v>
                </c:pt>
                <c:pt idx="3">
                  <c:v>0.38</c:v>
                </c:pt>
                <c:pt idx="4">
                  <c:v>0.39</c:v>
                </c:pt>
                <c:pt idx="5">
                  <c:v>0.39</c:v>
                </c:pt>
                <c:pt idx="6">
                  <c:v>0.41</c:v>
                </c:pt>
                <c:pt idx="7">
                  <c:v>0.53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4A9-430B-9894-9584787FB899}"/>
            </c:ext>
          </c:extLst>
        </c:ser>
        <c:ser>
          <c:idx val="3"/>
          <c:order val="2"/>
          <c:tx>
            <c:strRef>
              <c:f>Sheet1!$D$1</c:f>
              <c:strCache>
                <c:ptCount val="1"/>
                <c:pt idx="0">
                  <c:v>Don't know</c:v>
                </c:pt>
              </c:strCache>
            </c:strRef>
          </c:tx>
          <c:spPr>
            <a:solidFill>
              <a:srgbClr val="FFFFFF">
                <a:lumMod val="50000"/>
              </a:srgbClr>
            </a:solidFill>
            <a:ln>
              <a:solidFill>
                <a:srgbClr val="323A45"/>
              </a:solidFill>
            </a:ln>
          </c:spPr>
          <c:invertIfNegative val="0"/>
          <c:dLbls>
            <c:dLbl>
              <c:idx val="0"/>
              <c:layout>
                <c:manualLayout>
                  <c:x val="2.3411397567620274E-2"/>
                  <c:y val="2.2018555915516392E-3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600" b="0" baseline="0">
                        <a:solidFill>
                          <a:schemeClr val="bg1"/>
                        </a:solidFill>
                        <a:latin typeface="Arial" panose="020B0604020202020204" pitchFamily="34" charset="0"/>
                      </a:defRPr>
                    </a:pPr>
                    <a:fld id="{D339EC50-EFF4-4F68-8837-EEAB013BE606}" type="VALUE">
                      <a:rPr lang="en-US" sz="1600">
                        <a:solidFill>
                          <a:srgbClr val="323A45"/>
                        </a:solidFill>
                      </a:rPr>
                      <a:pPr>
                        <a:defRPr sz="1600" b="0" baseline="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4.6398613077554836E-2"/>
                      <c:h val="5.998315234493092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C4A9-430B-9894-9584787FB899}"/>
                </c:ext>
              </c:extLst>
            </c:dLbl>
            <c:dLbl>
              <c:idx val="1"/>
              <c:layout>
                <c:manualLayout>
                  <c:x val="2.6815798531592869E-2"/>
                  <c:y val="1.8194035156950223E-3"/>
                </c:manualLayout>
              </c:layout>
              <c:tx>
                <c:rich>
                  <a:bodyPr/>
                  <a:lstStyle/>
                  <a:p>
                    <a:fld id="{C71E0184-0FF9-4E59-9E1F-C32965E4ACC9}" type="VALUE">
                      <a:rPr lang="en-US">
                        <a:solidFill>
                          <a:srgbClr val="323A45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9239388081302402E-2"/>
                      <c:h val="6.177879653867800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4A9-430B-9894-9584787FB899}"/>
                </c:ext>
              </c:extLst>
            </c:dLbl>
            <c:dLbl>
              <c:idx val="2"/>
              <c:layout>
                <c:manualLayout>
                  <c:x val="2.5076675439836299E-2"/>
                  <c:y val="2.5515747705742182E-3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600" b="0" baseline="0">
                        <a:solidFill>
                          <a:schemeClr val="bg1"/>
                        </a:solidFill>
                        <a:latin typeface="Arial" panose="020B0604020202020204" pitchFamily="34" charset="0"/>
                      </a:defRPr>
                    </a:pPr>
                    <a:fld id="{35CC08EE-BBA9-4579-834D-2A5813B61517}" type="VALUE">
                      <a:rPr lang="en-US" sz="1600">
                        <a:solidFill>
                          <a:srgbClr val="323A45"/>
                        </a:solidFill>
                      </a:rPr>
                      <a:pPr>
                        <a:defRPr sz="1600" b="0" baseline="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3.2536581971756198E-2"/>
                      <c:h val="7.62130947953784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C4A9-430B-9894-9584787FB8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0" baseline="0">
                    <a:solidFill>
                      <a:schemeClr val="bg1"/>
                    </a:solidFill>
                    <a:latin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Taxes for most people would increase</c:v>
                </c:pt>
                <c:pt idx="1">
                  <c:v>People would continue to pay deductibles and co-pays when they use health care services</c:v>
                </c:pt>
                <c:pt idx="2">
                  <c:v>All U.S. residents would have health insurance coverage</c:v>
                </c:pt>
                <c:pt idx="3">
                  <c:v>People with insurance through their jobs would be able to keep their current plans</c:v>
                </c:pt>
                <c:pt idx="4">
                  <c:v>People who buy their own insurance would be able to keep their current plans</c:v>
                </c:pt>
                <c:pt idx="5">
                  <c:v>Individuals and employers would continue to pay health insurance premiums</c:v>
                </c:pt>
                <c:pt idx="6">
                  <c:v>Doctors and hospitals would be paid less</c:v>
                </c:pt>
                <c:pt idx="7">
                  <c:v>Private health insurance companies would still be the primary way Americans get coverage</c:v>
                </c:pt>
              </c:strCache>
            </c:strRef>
          </c:cat>
          <c:val>
            <c:numRef>
              <c:f>Sheet1!$D$2:$D$9</c:f>
              <c:numCache>
                <c:formatCode>0%</c:formatCode>
                <c:ptCount val="8"/>
                <c:pt idx="0">
                  <c:v>0.02</c:v>
                </c:pt>
                <c:pt idx="1">
                  <c:v>0.04</c:v>
                </c:pt>
                <c:pt idx="2">
                  <c:v>0.04</c:v>
                </c:pt>
                <c:pt idx="3">
                  <c:v>7.0000000000000007E-2</c:v>
                </c:pt>
                <c:pt idx="4">
                  <c:v>7.0000000000000007E-2</c:v>
                </c:pt>
                <c:pt idx="5">
                  <c:v>0.06</c:v>
                </c:pt>
                <c:pt idx="6">
                  <c:v>7.0000000000000007E-2</c:v>
                </c:pt>
                <c:pt idx="7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4A9-430B-9894-9584787FB89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401353040"/>
        <c:axId val="401348728"/>
      </c:barChart>
      <c:catAx>
        <c:axId val="40135304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 b="0" baseline="0">
                <a:solidFill>
                  <a:srgbClr val="323A45"/>
                </a:solidFill>
                <a:latin typeface="Arial" panose="020B0604020202020204" pitchFamily="34" charset="0"/>
              </a:defRPr>
            </a:pPr>
            <a:endParaRPr lang="en-US"/>
          </a:p>
        </c:txPr>
        <c:crossAx val="401348728"/>
        <c:crosses val="autoZero"/>
        <c:auto val="1"/>
        <c:lblAlgn val="ctr"/>
        <c:lblOffset val="100"/>
        <c:noMultiLvlLbl val="0"/>
      </c:catAx>
      <c:valAx>
        <c:axId val="401348728"/>
        <c:scaling>
          <c:orientation val="minMax"/>
          <c:max val="1.05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401353040"/>
        <c:crosses val="autoZero"/>
        <c:crossBetween val="between"/>
        <c:majorUnit val="0.1"/>
      </c:valAx>
    </c:plotArea>
    <c:legend>
      <c:legendPos val="t"/>
      <c:layout>
        <c:manualLayout>
          <c:xMode val="edge"/>
          <c:yMode val="edge"/>
          <c:x val="6.3640312433076815E-2"/>
          <c:y val="1.1385430573072764E-3"/>
          <c:w val="0.9348119291123963"/>
          <c:h val="5.1827768589330352E-2"/>
        </c:manualLayout>
      </c:layout>
      <c:overlay val="0"/>
      <c:txPr>
        <a:bodyPr/>
        <a:lstStyle/>
        <a:p>
          <a:pPr>
            <a:defRPr sz="1800" b="0">
              <a:solidFill>
                <a:srgbClr val="323A45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400" b="1">
          <a:latin typeface="+mn-lt"/>
          <a:cs typeface="Calibri" pitchFamily="34" charset="0"/>
        </a:defRPr>
      </a:pPr>
      <a:endParaRPr lang="en-U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51636553876711355"/>
          <c:y val="0.17605745059054845"/>
          <c:w val="0.47777662490035649"/>
          <c:h val="0.7750077675396791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Oppose</c:v>
                </c:pt>
              </c:strCache>
            </c:strRef>
          </c:tx>
          <c:spPr>
            <a:solidFill>
              <a:srgbClr val="0076C4"/>
            </a:solidFill>
            <a:ln w="9525">
              <a:solidFill>
                <a:srgbClr val="000000"/>
              </a:solidFill>
            </a:ln>
          </c:spPr>
          <c:invertIfNegative val="0"/>
          <c:dLbls>
            <c:dLbl>
              <c:idx val="3"/>
              <c:layout>
                <c:manualLayout>
                  <c:x val="-1.3616557734204794E-3"/>
                  <c:y val="2.6952160537019724E-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9BD-4901-B186-5175AFE6E1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 baseline="0">
                    <a:solidFill>
                      <a:schemeClr val="bg1"/>
                    </a:solidFill>
                    <a:latin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Guarantee health insurance as a right for all Americans</c:v>
                </c:pt>
                <c:pt idx="1">
                  <c:v>Eliminate all health insurance premiums and reduce out-of-pocket health care costs for most Americans</c:v>
                </c:pt>
                <c:pt idx="2">
                  <c:v>Eliminate private health insurance companies</c:v>
                </c:pt>
                <c:pt idx="3">
                  <c:v>Require most Americans to pay more in taxes</c:v>
                </c:pt>
                <c:pt idx="4">
                  <c:v>Threaten the current Medicare program</c:v>
                </c:pt>
                <c:pt idx="5">
                  <c:v>Lead to delays in people getting some medical tests and treatments</c:v>
                </c:pt>
              </c:strCache>
            </c:strRef>
          </c:cat>
          <c:val>
            <c:numRef>
              <c:f>Sheet1!$B$2:$B$7</c:f>
              <c:numCache>
                <c:formatCode>0%;0%</c:formatCode>
                <c:ptCount val="6"/>
                <c:pt idx="0">
                  <c:v>-0.27</c:v>
                </c:pt>
                <c:pt idx="1">
                  <c:v>-0.3</c:v>
                </c:pt>
                <c:pt idx="2">
                  <c:v>-0.57999999999999996</c:v>
                </c:pt>
                <c:pt idx="3">
                  <c:v>-0.6</c:v>
                </c:pt>
                <c:pt idx="4">
                  <c:v>-0.6</c:v>
                </c:pt>
                <c:pt idx="5">
                  <c:v>-0.7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BD-4901-B186-5175AFE6E1C0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Favor</c:v>
                </c:pt>
              </c:strCache>
            </c:strRef>
          </c:tx>
          <c:spPr>
            <a:solidFill>
              <a:srgbClr val="0E3B5E"/>
            </a:solidFill>
            <a:ln>
              <a:solidFill>
                <a:prstClr val="black"/>
              </a:solidFill>
            </a:ln>
          </c:spPr>
          <c:invertIfNegative val="0"/>
          <c:dLbls>
            <c:dLbl>
              <c:idx val="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9BD-4901-B186-5175AFE6E1C0}"/>
                </c:ext>
              </c:extLst>
            </c:dLbl>
            <c:dLbl>
              <c:idx val="5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9BD-4901-B186-5175AFE6E1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 baseline="0">
                    <a:solidFill>
                      <a:schemeClr val="bg1"/>
                    </a:solidFill>
                    <a:latin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Guarantee health insurance as a right for all Americans</c:v>
                </c:pt>
                <c:pt idx="1">
                  <c:v>Eliminate all health insurance premiums and reduce out-of-pocket health care costs for most Americans</c:v>
                </c:pt>
                <c:pt idx="2">
                  <c:v>Eliminate private health insurance companies</c:v>
                </c:pt>
                <c:pt idx="3">
                  <c:v>Require most Americans to pay more in taxes</c:v>
                </c:pt>
                <c:pt idx="4">
                  <c:v>Threaten the current Medicare program</c:v>
                </c:pt>
                <c:pt idx="5">
                  <c:v>Lead to delays in people getting some medical tests and treatments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0.71</c:v>
                </c:pt>
                <c:pt idx="1">
                  <c:v>0.67</c:v>
                </c:pt>
                <c:pt idx="2">
                  <c:v>0.37</c:v>
                </c:pt>
                <c:pt idx="3">
                  <c:v>0.37</c:v>
                </c:pt>
                <c:pt idx="4">
                  <c:v>0.32</c:v>
                </c:pt>
                <c:pt idx="5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9BD-4901-B186-5175AFE6E1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overlap val="100"/>
        <c:axId val="401353040"/>
        <c:axId val="401348728"/>
      </c:barChart>
      <c:catAx>
        <c:axId val="4013530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ln>
            <a:noFill/>
          </a:ln>
        </c:spPr>
        <c:txPr>
          <a:bodyPr/>
          <a:lstStyle/>
          <a:p>
            <a:pPr>
              <a:defRPr>
                <a:noFill/>
              </a:defRPr>
            </a:pPr>
            <a:endParaRPr lang="en-US"/>
          </a:p>
        </c:txPr>
        <c:crossAx val="401348728"/>
        <c:crosses val="autoZero"/>
        <c:auto val="1"/>
        <c:lblAlgn val="ctr"/>
        <c:lblOffset val="100"/>
        <c:noMultiLvlLbl val="0"/>
      </c:catAx>
      <c:valAx>
        <c:axId val="401348728"/>
        <c:scaling>
          <c:orientation val="minMax"/>
          <c:max val="0.85000000000000009"/>
          <c:min val="-0.85000000000000009"/>
        </c:scaling>
        <c:delete val="1"/>
        <c:axPos val="b"/>
        <c:numFmt formatCode="0%;0%" sourceLinked="1"/>
        <c:majorTickMark val="out"/>
        <c:minorTickMark val="none"/>
        <c:tickLblPos val="nextTo"/>
        <c:crossAx val="401353040"/>
        <c:crosses val="autoZero"/>
        <c:crossBetween val="between"/>
        <c:majorUnit val="0.1"/>
      </c:valAx>
    </c:plotArea>
    <c:legend>
      <c:legendPos val="t"/>
      <c:layout>
        <c:manualLayout>
          <c:xMode val="edge"/>
          <c:yMode val="edge"/>
          <c:x val="3.1806232817610823E-2"/>
          <c:y val="3.234647679241065E-2"/>
          <c:w val="0.95128816279484718"/>
          <c:h val="6.266900169979682E-2"/>
        </c:manualLayout>
      </c:layout>
      <c:overlay val="0"/>
      <c:txPr>
        <a:bodyPr/>
        <a:lstStyle/>
        <a:p>
          <a:pPr>
            <a:defRPr sz="1800" b="0" baseline="0">
              <a:solidFill>
                <a:srgbClr val="323A45"/>
              </a:solidFill>
              <a:latin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400" b="1">
          <a:latin typeface="+mn-lt"/>
          <a:cs typeface="Calibri" pitchFamily="34" charset="0"/>
        </a:defRPr>
      </a:pPr>
      <a:endParaRPr lang="en-US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33254352169661933"/>
          <c:y val="9.6117697515334721E-2"/>
          <c:w val="0.66745647830338073"/>
          <c:h val="0.8091835822663866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Favor</c:v>
                </c:pt>
              </c:strCache>
            </c:strRef>
          </c:tx>
          <c:spPr>
            <a:solidFill>
              <a:srgbClr val="003C64"/>
            </a:solidFill>
            <a:ln w="9525">
              <a:solidFill>
                <a:srgbClr val="323A45"/>
              </a:solidFill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5550-4B7E-8141-214E1744DC80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CA4-4953-B405-613A90AED86F}"/>
              </c:ext>
            </c:extLst>
          </c:dPt>
          <c:dLbls>
            <c:dLbl>
              <c:idx val="3"/>
              <c:layout>
                <c:manualLayout>
                  <c:x val="-1.3616557734204794E-3"/>
                  <c:y val="2.6952160537019724E-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BAA-41A5-B107-1B02C4BA44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7b</c:v>
                </c:pt>
                <c:pt idx="2">
                  <c:v>7a</c:v>
                </c:pt>
                <c:pt idx="4">
                  <c:v>7c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 formatCode="0%;0%">
                  <c:v>-0.54</c:v>
                </c:pt>
                <c:pt idx="2" formatCode="0%;0%">
                  <c:v>-0.48</c:v>
                </c:pt>
                <c:pt idx="4" formatCode="0%;0%">
                  <c:v>-0.47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AA-41A5-B107-1B02C4BA4497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Oppose</c:v>
                </c:pt>
              </c:strCache>
            </c:strRef>
          </c:tx>
          <c:spPr>
            <a:solidFill>
              <a:srgbClr val="0077C8"/>
            </a:solidFill>
            <a:ln w="9525">
              <a:solidFill>
                <a:srgbClr val="003C64"/>
              </a:solidFill>
            </a:ln>
          </c:spPr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EBAA-41A5-B107-1B02C4BA4497}"/>
              </c:ext>
            </c:extLst>
          </c:dPt>
          <c:dLbls>
            <c:dLbl>
              <c:idx val="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BAA-41A5-B107-1B02C4BA449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442A39E1-C9E1-48A3-A6D2-8F20FE74D0A5}" type="VALUE">
                      <a:rPr lang="en-US" sz="180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BAA-41A5-B107-1B02C4BA4497}"/>
                </c:ext>
              </c:extLst>
            </c:dLbl>
            <c:dLbl>
              <c:idx val="5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BAA-41A5-B107-1B02C4BA44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7b</c:v>
                </c:pt>
                <c:pt idx="2">
                  <c:v>7a</c:v>
                </c:pt>
                <c:pt idx="4">
                  <c:v>7c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 formatCode="0%">
                  <c:v>0.43</c:v>
                </c:pt>
                <c:pt idx="2" formatCode="0%">
                  <c:v>0.48</c:v>
                </c:pt>
                <c:pt idx="4" formatCode="0%">
                  <c:v>0.48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BAA-41A5-B107-1B02C4BA44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401353040"/>
        <c:axId val="401348728"/>
      </c:barChart>
      <c:catAx>
        <c:axId val="40135304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low"/>
        <c:crossAx val="401348728"/>
        <c:crosses val="autoZero"/>
        <c:auto val="1"/>
        <c:lblAlgn val="ctr"/>
        <c:lblOffset val="100"/>
        <c:noMultiLvlLbl val="0"/>
      </c:catAx>
      <c:valAx>
        <c:axId val="401348728"/>
        <c:scaling>
          <c:orientation val="minMax"/>
          <c:max val="0.9"/>
          <c:min val="-0.8"/>
        </c:scaling>
        <c:delete val="1"/>
        <c:axPos val="t"/>
        <c:numFmt formatCode="0%;0%" sourceLinked="1"/>
        <c:majorTickMark val="out"/>
        <c:minorTickMark val="none"/>
        <c:tickLblPos val="nextTo"/>
        <c:crossAx val="401353040"/>
        <c:crosses val="autoZero"/>
        <c:crossBetween val="between"/>
        <c:majorUnit val="0.1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46897923298076422"/>
          <c:y val="2.4439251073759802E-2"/>
          <c:w val="0.40579789904529273"/>
          <c:h val="5.9766147553522317E-2"/>
        </c:manualLayout>
      </c:layout>
      <c:overlay val="0"/>
      <c:txPr>
        <a:bodyPr/>
        <a:lstStyle/>
        <a:p>
          <a:pPr>
            <a:defRPr sz="1800" b="0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400" b="1">
          <a:latin typeface="+mn-lt"/>
          <a:cs typeface="Calibri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889275867072994"/>
          <c:y val="7.615655984632555E-2"/>
          <c:w val="0.47964703630796152"/>
          <c:h val="0.8160965309930301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Column4</c:v>
                </c:pt>
              </c:strCache>
            </c:strRef>
          </c:tx>
          <c:spPr>
            <a:ln>
              <a:solidFill>
                <a:srgbClr val="323A45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>
                <a:solidFill>
                  <a:srgbClr val="323A4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CD5-446C-A23A-A26BA0863F12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solidFill>
                  <a:srgbClr val="323A4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CD5-446C-A23A-A26BA0863F12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>
                <a:solidFill>
                  <a:srgbClr val="393D4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CD5-446C-A23A-A26BA0863F12}"/>
              </c:ext>
            </c:extLst>
          </c:dPt>
          <c:dPt>
            <c:idx val="3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rgbClr val="323A4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CD5-446C-A23A-A26BA0863F12}"/>
              </c:ext>
            </c:extLst>
          </c:dPt>
          <c:dLbls>
            <c:dLbl>
              <c:idx val="0"/>
              <c:layout>
                <c:manualLayout>
                  <c:x val="1.5872077639308372E-2"/>
                  <c:y val="-8.19228425547492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8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336314783507373"/>
                      <c:h val="8.60037699678709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CD5-446C-A23A-A26BA0863F1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CD5-446C-A23A-A26BA0863F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2"/>
                <c:pt idx="0">
                  <c:v>Would</c:v>
                </c:pt>
                <c:pt idx="1">
                  <c:v>Would not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0.55000000000000004</c:v>
                </c:pt>
                <c:pt idx="1">
                  <c:v>0.35</c:v>
                </c:pt>
                <c:pt idx="2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CD5-446C-A23A-A26BA0863F1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62"/>
        <c:holeSize val="49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889275867072994"/>
          <c:y val="7.615655984632555E-2"/>
          <c:w val="0.47964703630796152"/>
          <c:h val="0.8160965309930301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Column4</c:v>
                </c:pt>
              </c:strCache>
            </c:strRef>
          </c:tx>
          <c:spPr>
            <a:ln>
              <a:solidFill>
                <a:srgbClr val="323A45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>
                <a:solidFill>
                  <a:srgbClr val="323A4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B18-45EB-8058-3D15775B3079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solidFill>
                  <a:srgbClr val="323A4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B18-45EB-8058-3D15775B3079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>
                <a:solidFill>
                  <a:srgbClr val="323A4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B18-45EB-8058-3D15775B3079}"/>
              </c:ext>
            </c:extLst>
          </c:dPt>
          <c:dPt>
            <c:idx val="3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rgbClr val="323A4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B18-45EB-8058-3D15775B3079}"/>
              </c:ext>
            </c:extLst>
          </c:dPt>
          <c:dLbls>
            <c:dLbl>
              <c:idx val="0"/>
              <c:layout>
                <c:manualLayout>
                  <c:x val="-1.6383660563229169E-2"/>
                  <c:y val="-0.1519207840179613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8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7498454168342547E-2"/>
                      <c:h val="9.577092459064470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B18-45EB-8058-3D15775B307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B18-45EB-8058-3D15775B30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2"/>
                <c:pt idx="0">
                  <c:v>Would</c:v>
                </c:pt>
                <c:pt idx="1">
                  <c:v>Would not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0.67</c:v>
                </c:pt>
                <c:pt idx="1">
                  <c:v>0.27</c:v>
                </c:pt>
                <c:pt idx="2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B18-45EB-8058-3D15775B307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19"/>
        <c:holeSize val="49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889275867072994"/>
          <c:y val="7.615655984632555E-2"/>
          <c:w val="0.47964703630796152"/>
          <c:h val="0.8160965309930301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Column4</c:v>
                </c:pt>
              </c:strCache>
            </c:strRef>
          </c:tx>
          <c:spPr>
            <a:ln>
              <a:solidFill>
                <a:srgbClr val="323A45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>
                <a:solidFill>
                  <a:srgbClr val="323A4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520-4B6E-BC0E-0E018A141534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solidFill>
                  <a:srgbClr val="323A4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520-4B6E-BC0E-0E018A141534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>
                <a:solidFill>
                  <a:srgbClr val="323A4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520-4B6E-BC0E-0E018A141534}"/>
              </c:ext>
            </c:extLst>
          </c:dPt>
          <c:dPt>
            <c:idx val="3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rgbClr val="323A4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520-4B6E-BC0E-0E018A141534}"/>
              </c:ext>
            </c:extLst>
          </c:dPt>
          <c:dLbls>
            <c:dLbl>
              <c:idx val="0"/>
              <c:layout>
                <c:manualLayout>
                  <c:x val="-5.157182256361615E-2"/>
                  <c:y val="-0.2170351481697864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8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7498454168342547E-2"/>
                      <c:h val="9.577092459064470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520-4B6E-BC0E-0E018A14153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520-4B6E-BC0E-0E018A1415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2"/>
                <c:pt idx="0">
                  <c:v>Would</c:v>
                </c:pt>
                <c:pt idx="1">
                  <c:v>Would not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0.77</c:v>
                </c:pt>
                <c:pt idx="1">
                  <c:v>0.19</c:v>
                </c:pt>
                <c:pt idx="2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520-4B6E-BC0E-0E018A14153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84"/>
        <c:holeSize val="49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1834335594111049"/>
          <c:w val="0.70250147872724544"/>
          <c:h val="0.7098928211852302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Column4</c:v>
                </c:pt>
              </c:strCache>
            </c:strRef>
          </c:tx>
          <c:spPr>
            <a:ln>
              <a:solidFill>
                <a:srgbClr val="393D40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>
                <a:solidFill>
                  <a:srgbClr val="393D4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197-45F7-8868-F1C0FB24239B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solidFill>
                  <a:srgbClr val="393D4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197-45F7-8868-F1C0FB24239B}"/>
              </c:ext>
            </c:extLst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  <a:ln>
                <a:solidFill>
                  <a:srgbClr val="393D4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197-45F7-8868-F1C0FB24239B}"/>
              </c:ext>
            </c:extLst>
          </c:dPt>
          <c:dPt>
            <c:idx val="3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rgbClr val="393D4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197-45F7-8868-F1C0FB24239B}"/>
              </c:ext>
            </c:extLst>
          </c:dPt>
          <c:dLbls>
            <c:dLbl>
              <c:idx val="0"/>
              <c:layout>
                <c:manualLayout>
                  <c:x val="-2.5915435392754212E-2"/>
                  <c:y val="-0.1222323066921443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8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330899475088085"/>
                      <c:h val="0.1178812462291502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197-45F7-8868-F1C0FB24239B}"/>
                </c:ext>
              </c:extLst>
            </c:dLbl>
            <c:dLbl>
              <c:idx val="1"/>
              <c:layout>
                <c:manualLayout>
                  <c:x val="-6.768189509306260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197-45F7-8868-F1C0FB24239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>
                        <a:solidFill>
                          <a:schemeClr val="bg1"/>
                        </a:solidFill>
                      </a:rPr>
                      <a:t>DK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197-45F7-8868-F1C0FB2423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2"/>
                <c:pt idx="0">
                  <c:v>Would</c:v>
                </c:pt>
                <c:pt idx="1">
                  <c:v>Would not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0.67</c:v>
                </c:pt>
                <c:pt idx="1">
                  <c:v>0.24</c:v>
                </c:pt>
                <c:pt idx="2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197-45F7-8868-F1C0FB24239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119"/>
        <c:holeSize val="47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671102249635249"/>
          <c:y val="0.210918888072193"/>
          <c:w val="0.57777524649255085"/>
          <c:h val="0.6829617220916823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Column4</c:v>
                </c:pt>
              </c:strCache>
            </c:strRef>
          </c:tx>
          <c:spPr>
            <a:ln>
              <a:solidFill>
                <a:srgbClr val="393D40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>
                <a:solidFill>
                  <a:srgbClr val="393D4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DF1-4254-9953-8EE72013603F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solidFill>
                  <a:srgbClr val="393D4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DF1-4254-9953-8EE72013603F}"/>
              </c:ext>
            </c:extLst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  <a:ln>
                <a:solidFill>
                  <a:srgbClr val="393D4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DF1-4254-9953-8EE72013603F}"/>
              </c:ext>
            </c:extLst>
          </c:dPt>
          <c:dPt>
            <c:idx val="3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rgbClr val="393D4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DF1-4254-9953-8EE72013603F}"/>
              </c:ext>
            </c:extLst>
          </c:dPt>
          <c:dLbls>
            <c:dLbl>
              <c:idx val="0"/>
              <c:layout>
                <c:manualLayout>
                  <c:x val="5.9818662588224936E-4"/>
                  <c:y val="5.12652277428968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DF1-4254-9953-8EE72013603F}"/>
                </c:ext>
              </c:extLst>
            </c:dLbl>
            <c:dLbl>
              <c:idx val="1"/>
              <c:layout>
                <c:manualLayout>
                  <c:x val="-4.5150937606161278E-3"/>
                  <c:y val="-4.66137999486650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DF1-4254-9953-8EE72013603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>
                        <a:solidFill>
                          <a:schemeClr val="bg1"/>
                        </a:solidFill>
                      </a:rPr>
                      <a:t>DK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DF1-4254-9953-8EE7201360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2"/>
                <c:pt idx="0">
                  <c:v>would</c:v>
                </c:pt>
                <c:pt idx="1">
                  <c:v>would not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0.41</c:v>
                </c:pt>
                <c:pt idx="1">
                  <c:v>0.51</c:v>
                </c:pt>
                <c:pt idx="2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DF1-4254-9953-8EE72013603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211"/>
        <c:holeSize val="47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671102249635249"/>
          <c:y val="0.210918888072193"/>
          <c:w val="0.57777524649255085"/>
          <c:h val="0.6829617220916823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Column4</c:v>
                </c:pt>
              </c:strCache>
            </c:strRef>
          </c:tx>
          <c:spPr>
            <a:ln>
              <a:solidFill>
                <a:srgbClr val="393D40"/>
              </a:solidFill>
            </a:ln>
          </c:spPr>
          <c:explosion val="3"/>
          <c:dPt>
            <c:idx val="0"/>
            <c:bubble3D val="0"/>
            <c:explosion val="0"/>
            <c:spPr>
              <a:solidFill>
                <a:schemeClr val="accent1"/>
              </a:solidFill>
              <a:ln>
                <a:solidFill>
                  <a:srgbClr val="393D4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1E0-4F40-BC56-67A8C9F454A4}"/>
              </c:ext>
            </c:extLst>
          </c:dPt>
          <c:dPt>
            <c:idx val="1"/>
            <c:bubble3D val="0"/>
            <c:explosion val="0"/>
            <c:spPr>
              <a:solidFill>
                <a:schemeClr val="accent3"/>
              </a:solidFill>
              <a:ln>
                <a:solidFill>
                  <a:srgbClr val="393D4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1E0-4F40-BC56-67A8C9F454A4}"/>
              </c:ext>
            </c:extLst>
          </c:dPt>
          <c:dPt>
            <c:idx val="2"/>
            <c:bubble3D val="0"/>
            <c:explosion val="0"/>
            <c:spPr>
              <a:solidFill>
                <a:schemeClr val="bg1">
                  <a:lumMod val="50000"/>
                </a:schemeClr>
              </a:solidFill>
              <a:ln>
                <a:solidFill>
                  <a:srgbClr val="393D4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1E0-4F40-BC56-67A8C9F454A4}"/>
              </c:ext>
            </c:extLst>
          </c:dPt>
          <c:dPt>
            <c:idx val="3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rgbClr val="393D4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1E0-4F40-BC56-67A8C9F454A4}"/>
              </c:ext>
            </c:extLst>
          </c:dPt>
          <c:dLbls>
            <c:dLbl>
              <c:idx val="0"/>
              <c:layout>
                <c:manualLayout>
                  <c:x val="2.442921262894561E-3"/>
                  <c:y val="-4.50364457026972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1E0-4F40-BC56-67A8C9F454A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DK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1E0-4F40-BC56-67A8C9F454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2"/>
                <c:pt idx="0">
                  <c:v>would</c:v>
                </c:pt>
                <c:pt idx="1">
                  <c:v>would not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0.55000000000000004</c:v>
                </c:pt>
                <c:pt idx="1">
                  <c:v>0.35</c:v>
                </c:pt>
                <c:pt idx="2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1E0-4F40-BC56-67A8C9F454A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63"/>
        <c:holeSize val="47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561820397450316E-2"/>
          <c:y val="0.10672215315190865"/>
          <c:w val="0.94143821531811556"/>
          <c:h val="0.68987298147261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Favor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rgbClr val="323A45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1998-2000
(avg of 6 polls)</c:v>
                </c:pt>
                <c:pt idx="1">
                  <c:v>2002-2004
(avg of 2 polls)</c:v>
                </c:pt>
                <c:pt idx="2">
                  <c:v>2008-2009
(avg of 7 polls)</c:v>
                </c:pt>
                <c:pt idx="3">
                  <c:v>Feb 2016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0.4</c:v>
                </c:pt>
                <c:pt idx="1">
                  <c:v>0.39</c:v>
                </c:pt>
                <c:pt idx="2">
                  <c:v>0.46</c:v>
                </c:pt>
                <c:pt idx="3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02-4513-9EFD-55D9D6B3537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Oppose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rgbClr val="323A45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1998-2000
(avg of 6 polls)</c:v>
                </c:pt>
                <c:pt idx="1">
                  <c:v>2002-2004
(avg of 2 polls)</c:v>
                </c:pt>
                <c:pt idx="2">
                  <c:v>2008-2009
(avg of 7 polls)</c:v>
                </c:pt>
                <c:pt idx="3">
                  <c:v>Feb 2016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0.53</c:v>
                </c:pt>
                <c:pt idx="1">
                  <c:v>0.55000000000000004</c:v>
                </c:pt>
                <c:pt idx="2">
                  <c:v>0.49</c:v>
                </c:pt>
                <c:pt idx="3">
                  <c:v>0.43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02-4513-9EFD-55D9D6B353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overlap val="100"/>
        <c:axId val="31299247"/>
        <c:axId val="31301743"/>
        <c:extLst/>
      </c:barChart>
      <c:catAx>
        <c:axId val="312992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323A4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1301743"/>
        <c:crosses val="autoZero"/>
        <c:auto val="1"/>
        <c:lblAlgn val="ctr"/>
        <c:lblOffset val="100"/>
        <c:noMultiLvlLbl val="0"/>
      </c:catAx>
      <c:valAx>
        <c:axId val="31301743"/>
        <c:scaling>
          <c:orientation val="minMax"/>
          <c:max val="1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323A4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12992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480299877673912"/>
          <c:y val="1.0205229942968498E-2"/>
          <c:w val="0.69654969835115865"/>
          <c:h val="5.8867011611972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rgbClr val="323A45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98029932619731"/>
          <c:y val="3.0817536833816179E-2"/>
          <c:w val="0.64900838778667702"/>
          <c:h val="0.9007540603248259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9525">
              <a:solidFill>
                <a:srgbClr val="323A45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9525">
                <a:solidFill>
                  <a:srgbClr val="323A4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783-4750-AB3E-08000ED42173}"/>
              </c:ext>
            </c:extLst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  <a:ln w="9525">
                <a:solidFill>
                  <a:srgbClr val="323A4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783-4750-AB3E-08000ED42173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9525">
                <a:solidFill>
                  <a:srgbClr val="323A4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783-4750-AB3E-08000ED4217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9525">
                <a:solidFill>
                  <a:srgbClr val="323A4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783-4750-AB3E-08000ED42173}"/>
              </c:ext>
            </c:extLst>
          </c:dPt>
          <c:dPt>
            <c:idx val="4"/>
            <c:bubble3D val="0"/>
            <c:spPr>
              <a:solidFill>
                <a:schemeClr val="accent6"/>
              </a:solidFill>
              <a:ln w="9525">
                <a:solidFill>
                  <a:srgbClr val="323A4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783-4750-AB3E-08000ED42173}"/>
              </c:ext>
            </c:extLst>
          </c:dPt>
          <c:dLbls>
            <c:dLbl>
              <c:idx val="0"/>
              <c:layout>
                <c:manualLayout>
                  <c:x val="-0.26650087528588651"/>
                  <c:y val="0.1089480113436496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rgbClr val="323A45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48E8A5DF-FE08-4657-9748-4989E8599C14}" type="CATEGORYNAME">
                      <a:rPr lang="en-US" sz="1600">
                        <a:solidFill>
                          <a:schemeClr val="bg1"/>
                        </a:solidFill>
                      </a:rPr>
                      <a:pPr>
                        <a:defRPr sz="1600" b="0" i="0" u="none" strike="noStrike" kern="1200" baseline="0">
                          <a:solidFill>
                            <a:srgbClr val="323A45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[CATEGORY NAME]</a:t>
                    </a:fld>
                    <a:r>
                      <a:rPr lang="en-US" sz="1600" baseline="0" dirty="0">
                        <a:solidFill>
                          <a:schemeClr val="bg1"/>
                        </a:solidFill>
                      </a:rPr>
                      <a:t>
</a:t>
                    </a:r>
                    <a:fld id="{B9D16272-BE3C-4DBE-ABAD-8F82F82FCC49}" type="VALUE">
                      <a:rPr lang="en-US" sz="1600" baseline="0">
                        <a:solidFill>
                          <a:schemeClr val="bg1"/>
                        </a:solidFill>
                      </a:rPr>
                      <a:pPr>
                        <a:defRPr sz="1600" b="0" i="0" u="none" strike="noStrike" kern="1200" baseline="0">
                          <a:solidFill>
                            <a:srgbClr val="323A45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[VALUE]</a:t>
                    </a:fld>
                    <a:endParaRPr lang="en-US" sz="1600" baseline="0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087385883394752"/>
                      <c:h val="0.412163466631818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783-4750-AB3E-08000ED42173}"/>
                </c:ext>
              </c:extLst>
            </c:dLbl>
            <c:dLbl>
              <c:idx val="1"/>
              <c:layout>
                <c:manualLayout>
                  <c:x val="4.9348642932569957E-3"/>
                  <c:y val="-1.0040422234670053E-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C61E9166-693E-4593-95A4-4E9CCB0C3457}" type="CATEGORYNAME">
                      <a:rPr lang="en-US" sz="1600" smtClean="0">
                        <a:solidFill>
                          <a:srgbClr val="323A45"/>
                        </a:solidFill>
                      </a:rPr>
                      <a:pPr>
                        <a:defRPr sz="1600" b="0" i="0" u="none" strike="noStrike" kern="1200" baseline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[CATEGORY NAME]</a:t>
                    </a:fld>
                    <a:r>
                      <a:rPr lang="en-US" sz="1600" dirty="0" smtClean="0">
                        <a:solidFill>
                          <a:srgbClr val="323A45"/>
                        </a:solidFill>
                      </a:rPr>
                      <a:t>/Other</a:t>
                    </a:r>
                    <a:r>
                      <a:rPr lang="en-US" sz="1600" baseline="0" dirty="0">
                        <a:solidFill>
                          <a:srgbClr val="323A45"/>
                        </a:solidFill>
                      </a:rPr>
                      <a:t>
</a:t>
                    </a:r>
                    <a:fld id="{8247DE58-79F4-450F-8ABF-AD4181E00606}" type="VALUE">
                      <a:rPr lang="en-US" sz="1600" baseline="0">
                        <a:solidFill>
                          <a:srgbClr val="323A45"/>
                        </a:solidFill>
                      </a:rPr>
                      <a:pPr>
                        <a:defRPr sz="1600" b="0" i="0" u="none" strike="noStrike" kern="1200" baseline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[VALUE]</a:t>
                    </a:fld>
                    <a:endParaRPr lang="en-US" sz="1600" baseline="0" dirty="0">
                      <a:solidFill>
                        <a:srgbClr val="323A45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893521020059159"/>
                      <c:h val="0.1721995993205870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783-4750-AB3E-08000ED42173}"/>
                </c:ext>
              </c:extLst>
            </c:dLbl>
            <c:dLbl>
              <c:idx val="2"/>
              <c:layout>
                <c:manualLayout>
                  <c:x val="0.1872954758898524"/>
                  <c:y val="-0.1333497561081834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rgbClr val="323A45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3443B380-B601-4450-8237-E3A3BBF0F9C0}" type="CATEGORYNAME">
                      <a:rPr lang="en-US" sz="160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600" b="0" i="0" u="none" strike="noStrike" kern="1200" baseline="0">
                          <a:solidFill>
                            <a:srgbClr val="323A45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[CATEGORY NAME]</a:t>
                    </a:fld>
                    <a:r>
                      <a:rPr lang="en-US" sz="1600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
</a:t>
                    </a:r>
                    <a:fld id="{EC721F90-0C19-4795-96D9-36A4A8039186}" type="VALUE">
                      <a:rPr lang="en-US" sz="1600" baseline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600" b="0" i="0" u="none" strike="noStrike" kern="1200" baseline="0">
                          <a:solidFill>
                            <a:srgbClr val="323A45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[VALUE]</a:t>
                    </a:fld>
                    <a:endParaRPr lang="en-US" sz="1600" baseline="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547315212503681"/>
                      <c:h val="0.3958987067029988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783-4750-AB3E-08000ED42173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532D7DA9-50AF-4254-AFCF-BFD134A88044}" type="CATEGORYNAME">
                      <a:rPr lang="en-US" sz="160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6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[CATEGORY NAME]</a:t>
                    </a:fld>
                    <a:r>
                      <a:rPr lang="en-US" sz="1600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
</a:t>
                    </a:r>
                    <a:fld id="{D5B228C7-9002-46B3-87B2-B9BB70AF62D9}" type="VALUE">
                      <a:rPr lang="en-US" sz="160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6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[VALUE]</a:t>
                    </a:fld>
                    <a:endParaRPr lang="en-US" sz="1600" baseline="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C783-4750-AB3E-08000ED42173}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FF0DF8E8-18DF-43B2-81AC-F616AE98A295}" type="CATEGORYNAME">
                      <a:rPr lang="en-US" sz="1600" smtClean="0">
                        <a:solidFill>
                          <a:srgbClr val="323A45"/>
                        </a:solidFill>
                      </a:rPr>
                      <a:pPr>
                        <a:defRPr sz="16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[CATEGORY NAME]</a:t>
                    </a:fld>
                    <a:endParaRPr lang="en-US" sz="1600" dirty="0" smtClean="0">
                      <a:solidFill>
                        <a:srgbClr val="323A45"/>
                      </a:solidFill>
                    </a:endParaRPr>
                  </a:p>
                  <a:p>
                    <a:pPr>
                      <a:defRPr sz="16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600" dirty="0" smtClean="0">
                        <a:solidFill>
                          <a:srgbClr val="323A45"/>
                        </a:solidFill>
                      </a:rPr>
                      <a:t>35%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C783-4750-AB3E-08000ED421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Replacing the ACA with Medicare-for-all</c:v>
                </c:pt>
                <c:pt idx="1">
                  <c:v>DK/Ref.</c:v>
                </c:pt>
                <c:pt idx="2">
                  <c:v>Build on the existing ACA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0.4</c:v>
                </c:pt>
                <c:pt idx="1">
                  <c:v>0.05</c:v>
                </c:pt>
                <c:pt idx="2">
                  <c:v>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783-4750-AB3E-08000ED421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564424719415027E-2"/>
          <c:y val="0.12803540856833726"/>
          <c:w val="0.92346884511888083"/>
          <c:h val="0.7377557009426407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Favor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rgbClr val="323A45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Medicare-for-all</c:v>
                </c:pt>
                <c:pt idx="1">
                  <c:v>Public option</c:v>
                </c:pt>
                <c:pt idx="2">
                  <c:v>Optional Medicare-for-all</c:v>
                </c:pt>
                <c:pt idx="3">
                  <c:v>Medicaid buy-in</c:v>
                </c:pt>
                <c:pt idx="4">
                  <c:v>Medicare buy-in for ages 50-64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0.53</c:v>
                </c:pt>
                <c:pt idx="1">
                  <c:v>0.66</c:v>
                </c:pt>
                <c:pt idx="2">
                  <c:v>0.74</c:v>
                </c:pt>
                <c:pt idx="3">
                  <c:v>0.75</c:v>
                </c:pt>
                <c:pt idx="4">
                  <c:v>0.77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C7-4C9C-B116-F2B88A605CD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Oppose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rgbClr val="323A45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Medicare-for-all</c:v>
                </c:pt>
                <c:pt idx="1">
                  <c:v>Public option</c:v>
                </c:pt>
                <c:pt idx="2">
                  <c:v>Optional Medicare-for-all</c:v>
                </c:pt>
                <c:pt idx="3">
                  <c:v>Medicaid buy-in</c:v>
                </c:pt>
                <c:pt idx="4">
                  <c:v>Medicare buy-in for ages 50-64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0.43</c:v>
                </c:pt>
                <c:pt idx="1">
                  <c:v>0.28999999999999998</c:v>
                </c:pt>
                <c:pt idx="2">
                  <c:v>0.24</c:v>
                </c:pt>
                <c:pt idx="3">
                  <c:v>0.18</c:v>
                </c:pt>
                <c:pt idx="4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C7-4C9C-B116-F2B88A605C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overlap val="100"/>
        <c:axId val="31299247"/>
        <c:axId val="31301743"/>
        <c:extLst/>
      </c:barChart>
      <c:catAx>
        <c:axId val="312992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323A4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1301743"/>
        <c:crosses val="autoZero"/>
        <c:auto val="1"/>
        <c:lblAlgn val="ctr"/>
        <c:lblOffset val="100"/>
        <c:noMultiLvlLbl val="0"/>
      </c:catAx>
      <c:valAx>
        <c:axId val="31301743"/>
        <c:scaling>
          <c:orientation val="minMax"/>
          <c:max val="1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323A4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12992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948564078383538"/>
          <c:y val="0"/>
          <c:w val="0.67384024253002073"/>
          <c:h val="5.8867011611972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rgbClr val="323A45"/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564424719415027E-2"/>
          <c:y val="0.12803540856833726"/>
          <c:w val="0.92346884511888083"/>
          <c:h val="0.7377557009426407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Favor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rgbClr val="323A45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Medicare-for-all            Nov 2019</c:v>
                </c:pt>
                <c:pt idx="1">
                  <c:v>Public option                Nov 2019</c:v>
                </c:pt>
                <c:pt idx="2">
                  <c:v>Optional Medicare-for-all Jan 2019</c:v>
                </c:pt>
                <c:pt idx="3">
                  <c:v>Medicaid buy-in               Jan 2019</c:v>
                </c:pt>
                <c:pt idx="4">
                  <c:v>Medicare buy-in for ages 50-64                              Jan 2019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0.77</c:v>
                </c:pt>
                <c:pt idx="1">
                  <c:v>0.88</c:v>
                </c:pt>
                <c:pt idx="2">
                  <c:v>0.91</c:v>
                </c:pt>
                <c:pt idx="3">
                  <c:v>0.85</c:v>
                </c:pt>
                <c:pt idx="4">
                  <c:v>0.85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C7-4C9C-B116-F2B88A605CD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Oppose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rgbClr val="323A45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Medicare-for-all            Nov 2019</c:v>
                </c:pt>
                <c:pt idx="1">
                  <c:v>Public option                Nov 2019</c:v>
                </c:pt>
                <c:pt idx="2">
                  <c:v>Optional Medicare-for-all Jan 2019</c:v>
                </c:pt>
                <c:pt idx="3">
                  <c:v>Medicaid buy-in               Jan 2019</c:v>
                </c:pt>
                <c:pt idx="4">
                  <c:v>Medicare buy-in for ages 50-64                              Jan 2019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0.2</c:v>
                </c:pt>
                <c:pt idx="1">
                  <c:v>0.08</c:v>
                </c:pt>
                <c:pt idx="2">
                  <c:v>7.0000000000000007E-2</c:v>
                </c:pt>
                <c:pt idx="3">
                  <c:v>0.12</c:v>
                </c:pt>
                <c:pt idx="4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C7-4C9C-B116-F2B88A605C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overlap val="100"/>
        <c:axId val="31299247"/>
        <c:axId val="31301743"/>
        <c:extLst/>
      </c:barChart>
      <c:catAx>
        <c:axId val="312992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323A4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1301743"/>
        <c:crosses val="autoZero"/>
        <c:auto val="1"/>
        <c:lblAlgn val="ctr"/>
        <c:lblOffset val="100"/>
        <c:noMultiLvlLbl val="0"/>
      </c:catAx>
      <c:valAx>
        <c:axId val="31301743"/>
        <c:scaling>
          <c:orientation val="minMax"/>
          <c:max val="1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323A4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12992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948564078383538"/>
          <c:y val="0"/>
          <c:w val="0.67384024253002073"/>
          <c:h val="5.8867011611972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rgbClr val="323A45"/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5350793746018418E-3"/>
          <c:y val="0.30466929937771919"/>
          <c:w val="0.60626906433336047"/>
          <c:h val="0.6268099888486053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Oppose</c:v>
                </c:pt>
              </c:strCache>
            </c:strRef>
          </c:tx>
          <c:spPr>
            <a:solidFill>
              <a:srgbClr val="0077C8"/>
            </a:solidFill>
            <a:ln w="9525">
              <a:solidFill>
                <a:srgbClr val="323A45"/>
              </a:solidFill>
            </a:ln>
          </c:spPr>
          <c:invertIfNegative val="0"/>
          <c:dLbls>
            <c:dLbl>
              <c:idx val="2"/>
              <c:layout>
                <c:manualLayout>
                  <c:x val="-4.9885873120620282E-2"/>
                  <c:y val="4.07836663047796E-7"/>
                </c:manualLayout>
              </c:layout>
              <c:tx>
                <c:rich>
                  <a:bodyPr/>
                  <a:lstStyle/>
                  <a:p>
                    <a:fld id="{545B8F30-3FE7-4821-A51B-68D6583C114E}" type="VALUE">
                      <a:rPr lang="en-US">
                        <a:solidFill>
                          <a:srgbClr val="323A45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B25D-4484-9646-F4CAC1FC19E1}"/>
                </c:ext>
              </c:extLst>
            </c:dLbl>
            <c:dLbl>
              <c:idx val="3"/>
              <c:layout>
                <c:manualLayout>
                  <c:x val="-1.3616557734204794E-3"/>
                  <c:y val="2.6952160537019724E-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25D-4484-9646-F4CAC1FC19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0" baseline="0">
                    <a:solidFill>
                      <a:schemeClr val="bg1"/>
                    </a:solidFill>
                    <a:latin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Republicans</c:v>
                </c:pt>
                <c:pt idx="1">
                  <c:v>Independents</c:v>
                </c:pt>
                <c:pt idx="2">
                  <c:v>Democrats</c:v>
                </c:pt>
                <c:pt idx="4">
                  <c:v>Total</c:v>
                </c:pt>
              </c:strCache>
            </c:strRef>
          </c:cat>
          <c:val>
            <c:numRef>
              <c:f>Sheet1!$B$2:$B$6</c:f>
              <c:numCache>
                <c:formatCode>0%;0%</c:formatCode>
                <c:ptCount val="5"/>
                <c:pt idx="0">
                  <c:v>-0.26</c:v>
                </c:pt>
                <c:pt idx="1">
                  <c:v>-0.19</c:v>
                </c:pt>
                <c:pt idx="2">
                  <c:v>-0.12</c:v>
                </c:pt>
                <c:pt idx="4">
                  <c:v>-0.18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5D-4484-9646-F4CAC1FC19E1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Favor</c:v>
                </c:pt>
              </c:strCache>
            </c:strRef>
          </c:tx>
          <c:spPr>
            <a:solidFill>
              <a:srgbClr val="003C64"/>
            </a:solidFill>
            <a:ln>
              <a:solidFill>
                <a:srgbClr val="323A45"/>
              </a:solidFill>
            </a:ln>
          </c:spPr>
          <c:invertIfNegative val="0"/>
          <c:dLbls>
            <c:dLbl>
              <c:idx val="1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25D-4484-9646-F4CAC1FC19E1}"/>
                </c:ext>
              </c:extLst>
            </c:dLbl>
            <c:dLbl>
              <c:idx val="5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25D-4484-9646-F4CAC1FC19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0" baseline="0">
                    <a:solidFill>
                      <a:schemeClr val="bg1"/>
                    </a:solidFill>
                    <a:latin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Republicans</c:v>
                </c:pt>
                <c:pt idx="1">
                  <c:v>Independents</c:v>
                </c:pt>
                <c:pt idx="2">
                  <c:v>Democrats</c:v>
                </c:pt>
                <c:pt idx="4">
                  <c:v>Total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0.69</c:v>
                </c:pt>
                <c:pt idx="1">
                  <c:v>0.75</c:v>
                </c:pt>
                <c:pt idx="2">
                  <c:v>0.85</c:v>
                </c:pt>
                <c:pt idx="4">
                  <c:v>0.77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25D-4484-9646-F4CAC1FC19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overlap val="100"/>
        <c:axId val="401353040"/>
        <c:axId val="401348728"/>
      </c:barChart>
      <c:catAx>
        <c:axId val="4013530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401348728"/>
        <c:crosses val="autoZero"/>
        <c:auto val="1"/>
        <c:lblAlgn val="ctr"/>
        <c:lblOffset val="100"/>
        <c:noMultiLvlLbl val="0"/>
      </c:catAx>
      <c:valAx>
        <c:axId val="401348728"/>
        <c:scaling>
          <c:orientation val="minMax"/>
          <c:max val="1.1000000000000001"/>
          <c:min val="-1.1000000000000001"/>
        </c:scaling>
        <c:delete val="1"/>
        <c:axPos val="b"/>
        <c:numFmt formatCode="0%;0%" sourceLinked="1"/>
        <c:majorTickMark val="out"/>
        <c:minorTickMark val="none"/>
        <c:tickLblPos val="none"/>
        <c:crossAx val="401353040"/>
        <c:crosses val="autoZero"/>
        <c:crossBetween val="between"/>
        <c:majorUnit val="0.1"/>
      </c:valAx>
    </c:plotArea>
    <c:legend>
      <c:legendPos val="t"/>
      <c:layout>
        <c:manualLayout>
          <c:xMode val="edge"/>
          <c:yMode val="edge"/>
          <c:x val="0.24114064887979028"/>
          <c:y val="2.6142796605565396E-2"/>
          <c:w val="0.75728374218085659"/>
          <c:h val="4.1991882419058699E-2"/>
        </c:manualLayout>
      </c:layout>
      <c:overlay val="0"/>
      <c:txPr>
        <a:bodyPr/>
        <a:lstStyle/>
        <a:p>
          <a:pPr>
            <a:defRPr sz="1800" b="0" baseline="0">
              <a:solidFill>
                <a:srgbClr val="323A45"/>
              </a:solidFill>
              <a:latin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400" b="1">
          <a:latin typeface="+mn-lt"/>
          <a:cs typeface="Calibri" pitchFamily="34" charset="0"/>
        </a:defRPr>
      </a:pPr>
      <a:endParaRPr lang="en-US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2.4187089997876488E-2"/>
          <c:y val="0.26638707239852188"/>
          <c:w val="0.64501612631374461"/>
          <c:h val="0.6600308242949931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Oppose</c:v>
                </c:pt>
              </c:strCache>
            </c:strRef>
          </c:tx>
          <c:spPr>
            <a:solidFill>
              <a:srgbClr val="0077C8"/>
            </a:solidFill>
            <a:ln w="9525">
              <a:solidFill>
                <a:srgbClr val="323A45"/>
              </a:solidFill>
            </a:ln>
          </c:spPr>
          <c:invertIfNegative val="0"/>
          <c:dLbls>
            <c:dLbl>
              <c:idx val="2"/>
              <c:layout>
                <c:manualLayout>
                  <c:x val="-4.9885873120620282E-2"/>
                  <c:y val="4.07836663047796E-7"/>
                </c:manualLayout>
              </c:layout>
              <c:tx>
                <c:rich>
                  <a:bodyPr/>
                  <a:lstStyle/>
                  <a:p>
                    <a:fld id="{545B8F30-3FE7-4821-A51B-68D6583C114E}" type="VALUE">
                      <a:rPr lang="en-US">
                        <a:solidFill>
                          <a:srgbClr val="323A45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660F-49E2-B7F6-83081E42EBF8}"/>
                </c:ext>
              </c:extLst>
            </c:dLbl>
            <c:dLbl>
              <c:idx val="3"/>
              <c:layout>
                <c:manualLayout>
                  <c:x val="-1.3616557734204794E-3"/>
                  <c:y val="2.6952160537019724E-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60F-49E2-B7F6-83081E42EB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0" baseline="0">
                    <a:solidFill>
                      <a:schemeClr val="bg1"/>
                    </a:solidFill>
                    <a:latin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Republicans</c:v>
                </c:pt>
                <c:pt idx="1">
                  <c:v>Independents</c:v>
                </c:pt>
                <c:pt idx="2">
                  <c:v>Democrats</c:v>
                </c:pt>
                <c:pt idx="4">
                  <c:v>Total</c:v>
                </c:pt>
              </c:strCache>
            </c:strRef>
          </c:cat>
          <c:val>
            <c:numRef>
              <c:f>Sheet1!$B$2:$B$6</c:f>
              <c:numCache>
                <c:formatCode>0%;0%</c:formatCode>
                <c:ptCount val="5"/>
                <c:pt idx="0">
                  <c:v>-0.26</c:v>
                </c:pt>
                <c:pt idx="1">
                  <c:v>-0.2</c:v>
                </c:pt>
                <c:pt idx="2">
                  <c:v>-0.12</c:v>
                </c:pt>
                <c:pt idx="4">
                  <c:v>-0.18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60F-49E2-B7F6-83081E42EBF8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Favor</c:v>
                </c:pt>
              </c:strCache>
            </c:strRef>
          </c:tx>
          <c:spPr>
            <a:solidFill>
              <a:srgbClr val="0E3B5E"/>
            </a:solidFill>
            <a:ln>
              <a:solidFill>
                <a:srgbClr val="323A45"/>
              </a:solidFill>
            </a:ln>
          </c:spPr>
          <c:invertIfNegative val="0"/>
          <c:dLbls>
            <c:dLbl>
              <c:idx val="1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60F-49E2-B7F6-83081E42EBF8}"/>
                </c:ext>
              </c:extLst>
            </c:dLbl>
            <c:dLbl>
              <c:idx val="5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60F-49E2-B7F6-83081E42EB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0" baseline="0">
                    <a:solidFill>
                      <a:schemeClr val="bg1"/>
                    </a:solidFill>
                    <a:latin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Republicans</c:v>
                </c:pt>
                <c:pt idx="1">
                  <c:v>Independents</c:v>
                </c:pt>
                <c:pt idx="2">
                  <c:v>Democrats</c:v>
                </c:pt>
                <c:pt idx="4">
                  <c:v>Total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0.64</c:v>
                </c:pt>
                <c:pt idx="1">
                  <c:v>0.75</c:v>
                </c:pt>
                <c:pt idx="2">
                  <c:v>0.85</c:v>
                </c:pt>
                <c:pt idx="4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60F-49E2-B7F6-83081E42EB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overlap val="100"/>
        <c:axId val="401353040"/>
        <c:axId val="401348728"/>
      </c:barChart>
      <c:catAx>
        <c:axId val="4013530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401348728"/>
        <c:crosses val="autoZero"/>
        <c:auto val="1"/>
        <c:lblAlgn val="ctr"/>
        <c:lblOffset val="100"/>
        <c:noMultiLvlLbl val="0"/>
      </c:catAx>
      <c:valAx>
        <c:axId val="401348728"/>
        <c:scaling>
          <c:orientation val="minMax"/>
          <c:max val="1.1000000000000001"/>
          <c:min val="-1.1000000000000001"/>
        </c:scaling>
        <c:delete val="1"/>
        <c:axPos val="b"/>
        <c:numFmt formatCode="0%;0%" sourceLinked="1"/>
        <c:majorTickMark val="out"/>
        <c:minorTickMark val="none"/>
        <c:tickLblPos val="none"/>
        <c:crossAx val="401353040"/>
        <c:crosses val="autoZero"/>
        <c:crossBetween val="between"/>
        <c:majorUnit val="0.1"/>
      </c:valAx>
    </c:plotArea>
    <c:plotVisOnly val="1"/>
    <c:dispBlanksAs val="gap"/>
    <c:showDLblsOverMax val="0"/>
  </c:chart>
  <c:txPr>
    <a:bodyPr/>
    <a:lstStyle/>
    <a:p>
      <a:pPr>
        <a:defRPr sz="1400" b="1">
          <a:latin typeface="+mn-lt"/>
          <a:cs typeface="Calibri" pitchFamily="34" charset="0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3843053732627863E-2"/>
          <c:y val="2.3834947241333688E-2"/>
          <c:w val="0.91160368621902998"/>
          <c:h val="0.9097378708818471"/>
        </c:manualLayout>
      </c:layout>
      <c:lineChart>
        <c:grouping val="standar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Favor</c:v>
                </c:pt>
              </c:strCache>
            </c:strRef>
          </c:tx>
          <c:spPr>
            <a:ln>
              <a:solidFill>
                <a:srgbClr val="003C64"/>
              </a:solidFill>
            </a:ln>
          </c:spPr>
          <c:marker>
            <c:symbol val="circle"/>
            <c:size val="7"/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D-ECAE-4FE8-B3A0-060EF3B4D091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C-ECAE-4FE8-B3A0-060EF3B4D091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B-ECAE-4FE8-B3A0-060EF3B4D091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A-ECAE-4FE8-B3A0-060EF3B4D091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9-ECAE-4FE8-B3A0-060EF3B4D091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8-ECAE-4FE8-B3A0-060EF3B4D091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6-ECAE-4FE8-B3A0-060EF3B4D091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5-ECAE-4FE8-B3A0-060EF3B4D091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7-ECAE-4FE8-B3A0-060EF3B4D091}"/>
              </c:ext>
            </c:extLst>
          </c:dPt>
          <c:dPt>
            <c:idx val="9"/>
            <c:marker>
              <c:spPr>
                <a:ln cap="rnd"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ECAE-4FE8-B3A0-060EF3B4D091}"/>
              </c:ext>
            </c:extLst>
          </c:dPt>
          <c:dPt>
            <c:idx val="35"/>
            <c:bubble3D val="0"/>
            <c:spPr>
              <a:ln>
                <a:solidFill>
                  <a:srgbClr val="003C64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42DC-4535-8BCA-8AC5F94800EA}"/>
              </c:ext>
            </c:extLst>
          </c:dPt>
          <c:dLbls>
            <c:dLbl>
              <c:idx val="0"/>
              <c:layout>
                <c:manualLayout>
                  <c:x val="-2.2895013114606036E-3"/>
                  <c:y val="-5.9074407912146042E-2"/>
                </c:manualLayout>
              </c:layout>
              <c:tx>
                <c:rich>
                  <a:bodyPr/>
                  <a:lstStyle/>
                  <a:p>
                    <a:fld id="{304911FF-67C7-482D-986A-D587904CD646}" type="VALUE">
                      <a:rPr lang="en-US" smtClean="0"/>
                      <a:pPr/>
                      <a:t>[VALUE]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ECAE-4FE8-B3A0-060EF3B4D091}"/>
                </c:ext>
              </c:extLst>
            </c:dLbl>
            <c:dLbl>
              <c:idx val="1"/>
              <c:layout>
                <c:manualLayout>
                  <c:x val="-2.4039763770336339E-2"/>
                  <c:y val="-5.9074407912146097E-2"/>
                </c:manualLayout>
              </c:layout>
              <c:tx>
                <c:rich>
                  <a:bodyPr/>
                  <a:lstStyle/>
                  <a:p>
                    <a:fld id="{4EA94EB6-8304-43F0-95E9-6F86E3B4CAB2}" type="VALUE">
                      <a:rPr lang="en-US" smtClean="0"/>
                      <a:pPr/>
                      <a:t>[VALUE]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ECAE-4FE8-B3A0-060EF3B4D091}"/>
                </c:ext>
              </c:extLst>
            </c:dLbl>
            <c:dLbl>
              <c:idx val="2"/>
              <c:layout>
                <c:manualLayout>
                  <c:x val="-2.0605511803145474E-2"/>
                  <c:y val="-5.2510584810796505E-2"/>
                </c:manualLayout>
              </c:layout>
              <c:tx>
                <c:rich>
                  <a:bodyPr/>
                  <a:lstStyle/>
                  <a:p>
                    <a:fld id="{75FDC341-F3E6-4C39-A66E-3269E9CF34B2}" type="VALUE">
                      <a:rPr lang="en-US" smtClean="0"/>
                      <a:pPr/>
                      <a:t>[VALUE]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ECAE-4FE8-B3A0-060EF3B4D091}"/>
                </c:ext>
              </c:extLst>
            </c:dLbl>
            <c:dLbl>
              <c:idx val="3"/>
              <c:layout>
                <c:manualLayout>
                  <c:x val="-3.5487270327639354E-2"/>
                  <c:y val="-5.251058481079654E-2"/>
                </c:manualLayout>
              </c:layout>
              <c:tx>
                <c:rich>
                  <a:bodyPr/>
                  <a:lstStyle/>
                  <a:p>
                    <a:fld id="{80EAD49F-2BE0-44D0-8DE8-EE7CF1D5BF04}" type="VALUE">
                      <a:rPr lang="en-US" smtClean="0"/>
                      <a:pPr/>
                      <a:t>[VALUE]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ECAE-4FE8-B3A0-060EF3B4D091}"/>
                </c:ext>
              </c:extLst>
            </c:dLbl>
            <c:dLbl>
              <c:idx val="4"/>
              <c:layout>
                <c:manualLayout>
                  <c:x val="-2.7474015737527328E-2"/>
                  <c:y val="-7.2202054114845191E-2"/>
                </c:manualLayout>
              </c:layout>
              <c:tx>
                <c:rich>
                  <a:bodyPr/>
                  <a:lstStyle/>
                  <a:p>
                    <a:fld id="{D09C52CF-786B-417A-BCEE-2E212850E624}" type="VALUE">
                      <a:rPr lang="en-US" smtClean="0"/>
                      <a:pPr/>
                      <a:t>[VALUE]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ECAE-4FE8-B3A0-060EF3B4D091}"/>
                </c:ext>
              </c:extLst>
            </c:dLbl>
            <c:dLbl>
              <c:idx val="5"/>
              <c:layout>
                <c:manualLayout>
                  <c:x val="-1.9460761147415132E-2"/>
                  <c:y val="-5.251058481079654E-2"/>
                </c:manualLayout>
              </c:layout>
              <c:tx>
                <c:rich>
                  <a:bodyPr/>
                  <a:lstStyle/>
                  <a:p>
                    <a:fld id="{73BA83BD-7703-4FD4-A3C4-19360D7D7ACC}" type="VALUE">
                      <a:rPr lang="en-US" smtClean="0"/>
                      <a:pPr/>
                      <a:t>[VALUE]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ECAE-4FE8-B3A0-060EF3B4D091}"/>
                </c:ext>
              </c:extLst>
            </c:dLbl>
            <c:dLbl>
              <c:idx val="6"/>
              <c:layout>
                <c:manualLayout>
                  <c:x val="-7.0324096498576034E-3"/>
                  <c:y val="-5.5792496361471287E-2"/>
                </c:manualLayout>
              </c:layout>
              <c:tx>
                <c:rich>
                  <a:bodyPr/>
                  <a:lstStyle/>
                  <a:p>
                    <a:fld id="{C96D63E1-6B62-4E89-9B81-B179CCA28A0A}" type="VALUE">
                      <a:rPr lang="en-US" smtClean="0"/>
                      <a:pPr/>
                      <a:t>[VALUE]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ECAE-4FE8-B3A0-060EF3B4D091}"/>
                </c:ext>
              </c:extLst>
            </c:dLbl>
            <c:dLbl>
              <c:idx val="7"/>
              <c:layout>
                <c:manualLayout>
                  <c:x val="-1.9460761147415132E-2"/>
                  <c:y val="-6.8920142564170409E-2"/>
                </c:manualLayout>
              </c:layout>
              <c:tx>
                <c:rich>
                  <a:bodyPr/>
                  <a:lstStyle/>
                  <a:p>
                    <a:fld id="{D50438F5-33BB-41EC-B780-9E145FD2316B}" type="VALUE">
                      <a:rPr lang="en-US" smtClean="0"/>
                      <a:pPr/>
                      <a:t>[VALUE]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ECAE-4FE8-B3A0-060EF3B4D091}"/>
                </c:ext>
              </c:extLst>
            </c:dLbl>
            <c:dLbl>
              <c:idx val="8"/>
              <c:layout>
                <c:manualLayout>
                  <c:x val="-4.0700750021265726E-2"/>
                  <c:y val="-9.517543496956866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Sept</a:t>
                    </a:r>
                  </a:p>
                  <a:p>
                    <a:fld id="{E006C342-3BFB-4D3D-A6FA-CD53D99C6F4B}" type="VALUE">
                      <a:rPr lang="en-US" smtClean="0"/>
                      <a:pPr/>
                      <a:t>[VALUE]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ECAE-4FE8-B3A0-060EF3B4D091}"/>
                </c:ext>
              </c:extLst>
            </c:dLbl>
            <c:dLbl>
              <c:idx val="9"/>
              <c:layout>
                <c:manualLayout>
                  <c:x val="-2.5793541966607793E-2"/>
                  <c:y val="-0.1017392580709182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Oct</a:t>
                    </a:r>
                  </a:p>
                  <a:p>
                    <a:fld id="{54806374-D1FC-41EF-9697-C800402A6076}" type="VALUE">
                      <a:rPr lang="en-US" smtClean="0"/>
                      <a:pPr/>
                      <a:t>[VALUE]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ECAE-4FE8-B3A0-060EF3B4D091}"/>
                </c:ext>
              </c:extLst>
            </c:dLbl>
            <c:dLbl>
              <c:idx val="10"/>
              <c:layout>
                <c:manualLayout>
                  <c:x val="0"/>
                  <c:y val="-8.532970031754438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Nov</a:t>
                    </a:r>
                  </a:p>
                  <a:p>
                    <a:fld id="{32F9FAF3-F272-4D37-A892-0653298A91F1}" type="VALUE">
                      <a:rPr lang="en-US" smtClean="0"/>
                      <a:pPr/>
                      <a:t>[VALUE]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7-F379-4645-AB2B-86EB618FE3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Sheet1!$B$2:$B$104</c:f>
              <c:numCache>
                <c:formatCode>[$-409]mmm\-yyyy;@</c:formatCode>
                <c:ptCount val="103"/>
                <c:pt idx="0">
                  <c:v>42900</c:v>
                </c:pt>
                <c:pt idx="1">
                  <c:v>42979</c:v>
                </c:pt>
                <c:pt idx="2">
                  <c:v>43160</c:v>
                </c:pt>
                <c:pt idx="3">
                  <c:v>43466</c:v>
                </c:pt>
                <c:pt idx="4">
                  <c:v>43497</c:v>
                </c:pt>
                <c:pt idx="5">
                  <c:v>43525</c:v>
                </c:pt>
                <c:pt idx="6">
                  <c:v>43556</c:v>
                </c:pt>
                <c:pt idx="7">
                  <c:v>43647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</c:numCache>
            </c:numRef>
          </c:cat>
          <c:val>
            <c:numRef>
              <c:f>Sheet1!$C$2:$C$104</c:f>
              <c:numCache>
                <c:formatCode>0</c:formatCode>
                <c:ptCount val="103"/>
                <c:pt idx="0">
                  <c:v>57</c:v>
                </c:pt>
                <c:pt idx="1">
                  <c:v>55</c:v>
                </c:pt>
                <c:pt idx="2">
                  <c:v>59</c:v>
                </c:pt>
                <c:pt idx="3">
                  <c:v>56</c:v>
                </c:pt>
                <c:pt idx="4">
                  <c:v>57</c:v>
                </c:pt>
                <c:pt idx="5">
                  <c:v>56</c:v>
                </c:pt>
                <c:pt idx="6">
                  <c:v>56</c:v>
                </c:pt>
                <c:pt idx="7">
                  <c:v>51</c:v>
                </c:pt>
                <c:pt idx="8">
                  <c:v>53</c:v>
                </c:pt>
                <c:pt idx="9">
                  <c:v>51</c:v>
                </c:pt>
                <c:pt idx="10">
                  <c:v>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42DC-4535-8BCA-8AC5F94800EA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Oppose</c:v>
                </c:pt>
              </c:strCache>
            </c:strRef>
          </c:tx>
          <c:spPr>
            <a:ln w="28575" cap="rnd" cmpd="sng">
              <a:solidFill>
                <a:schemeClr val="tx2"/>
              </a:solidFill>
              <a:prstDash val="solid"/>
              <a:round/>
              <a:headEnd type="none"/>
            </a:ln>
          </c:spPr>
          <c:marker>
            <c:symbol val="circle"/>
            <c:size val="7"/>
            <c:spPr>
              <a:solidFill>
                <a:schemeClr val="tx2"/>
              </a:solidFill>
              <a:ln>
                <a:solidFill>
                  <a:schemeClr val="tx2"/>
                </a:solidFill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17-ECAE-4FE8-B3A0-060EF3B4D091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16-ECAE-4FE8-B3A0-060EF3B4D091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15-ECAE-4FE8-B3A0-060EF3B4D091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14-ECAE-4FE8-B3A0-060EF3B4D091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13-ECAE-4FE8-B3A0-060EF3B4D091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12-ECAE-4FE8-B3A0-060EF3B4D091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11-ECAE-4FE8-B3A0-060EF3B4D091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10-ECAE-4FE8-B3A0-060EF3B4D091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F-ECAE-4FE8-B3A0-060EF3B4D091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E-ECAE-4FE8-B3A0-060EF3B4D091}"/>
              </c:ext>
            </c:extLst>
          </c:dPt>
          <c:dPt>
            <c:idx val="35"/>
            <c:bubble3D val="0"/>
            <c:extLst>
              <c:ext xmlns:c16="http://schemas.microsoft.com/office/drawing/2014/chart" uri="{C3380CC4-5D6E-409C-BE32-E72D297353CC}">
                <c16:uniqueId val="{00000011-42DC-4535-8BCA-8AC5F94800EA}"/>
              </c:ext>
            </c:extLst>
          </c:dPt>
          <c:dLbls>
            <c:dLbl>
              <c:idx val="0"/>
              <c:layout>
                <c:manualLayout>
                  <c:x val="-4.5790026229212072E-3"/>
                  <c:y val="8.2047788766869537E-2"/>
                </c:manualLayout>
              </c:layout>
              <c:tx>
                <c:rich>
                  <a:bodyPr/>
                  <a:lstStyle/>
                  <a:p>
                    <a:fld id="{7F0EB371-4DFF-4672-B77A-F9C47060139C}" type="VALUE">
                      <a:rPr lang="en-US" smtClean="0"/>
                      <a:pPr/>
                      <a:t>[VALUE]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7-ECAE-4FE8-B3A0-060EF3B4D091}"/>
                </c:ext>
              </c:extLst>
            </c:dLbl>
            <c:dLbl>
              <c:idx val="1"/>
              <c:layout>
                <c:manualLayout>
                  <c:x val="-3.2053018360448451E-2"/>
                  <c:y val="6.3668402925738582E-2"/>
                </c:manualLayout>
              </c:layout>
              <c:tx>
                <c:rich>
                  <a:bodyPr/>
                  <a:lstStyle/>
                  <a:p>
                    <a:fld id="{4169F492-3A15-4EE7-A83A-37F2042020C0}" type="VALUE">
                      <a:rPr lang="en-US" smtClean="0"/>
                      <a:pPr/>
                      <a:t>[VALUE]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6-ECAE-4FE8-B3A0-060EF3B4D091}"/>
                </c:ext>
              </c:extLst>
            </c:dLbl>
            <c:dLbl>
              <c:idx val="2"/>
              <c:layout>
                <c:manualLayout>
                  <c:x val="-3.4342519671909093E-2"/>
                  <c:y val="7.428004214003181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60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fld id="{AD640F32-EF42-4B99-8D21-865DF80E0BFC}" type="VALUE">
                      <a:rPr lang="en-US" sz="160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6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[VALUE]</a:t>
                    </a:fld>
                    <a:r>
                      <a:rPr lang="en-US" sz="16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4455788693090458E-2"/>
                      <c:h val="0.1033853590365564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5-ECAE-4FE8-B3A0-060EF3B4D091}"/>
                </c:ext>
              </c:extLst>
            </c:dLbl>
            <c:dLbl>
              <c:idx val="3"/>
              <c:layout>
                <c:manualLayout>
                  <c:x val="-4.4645275573481767E-2"/>
                  <c:y val="5.1541088082740695E-2"/>
                </c:manualLayout>
              </c:layout>
              <c:tx>
                <c:rich>
                  <a:bodyPr/>
                  <a:lstStyle/>
                  <a:p>
                    <a:fld id="{617A43F0-8AC7-426E-9D39-C0C8133DDB9A}" type="VALUE">
                      <a:rPr lang="en-US" smtClean="0"/>
                      <a:pPr/>
                      <a:t>[VALUE]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4-ECAE-4FE8-B3A0-060EF3B4D091}"/>
                </c:ext>
              </c:extLst>
            </c:dLbl>
            <c:dLbl>
              <c:idx val="4"/>
              <c:layout>
                <c:manualLayout>
                  <c:x val="-4.2355774262021167E-2"/>
                  <c:y val="4.9228673260121668E-2"/>
                </c:manualLayout>
              </c:layout>
              <c:tx>
                <c:rich>
                  <a:bodyPr/>
                  <a:lstStyle/>
                  <a:p>
                    <a:fld id="{26AC1EB6-343A-4D96-9C14-BE262E21BBEC}" type="VALUE">
                      <a:rPr lang="en-US" smtClean="0"/>
                      <a:pPr/>
                      <a:t>[VALUE]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ECAE-4FE8-B3A0-060EF3B4D091}"/>
                </c:ext>
              </c:extLst>
            </c:dLbl>
            <c:dLbl>
              <c:idx val="5"/>
              <c:layout>
                <c:manualLayout>
                  <c:x val="-2.8618766393257711E-2"/>
                  <c:y val="4.7508899923921676E-2"/>
                </c:manualLayout>
              </c:layout>
              <c:tx>
                <c:rich>
                  <a:bodyPr/>
                  <a:lstStyle/>
                  <a:p>
                    <a:fld id="{DCF0FAF8-BBB8-4A6B-93F8-20B1C89C0220}" type="VALUE">
                      <a:rPr lang="en-US" smtClean="0"/>
                      <a:pPr/>
                      <a:t>[VALUE]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2-ECAE-4FE8-B3A0-060EF3B4D091}"/>
                </c:ext>
              </c:extLst>
            </c:dLbl>
            <c:dLbl>
              <c:idx val="6"/>
              <c:layout>
                <c:manualLayout>
                  <c:x val="-1.4805235582590438E-2"/>
                  <c:y val="6.2356319462820851E-2"/>
                </c:manualLayout>
              </c:layout>
              <c:tx>
                <c:rich>
                  <a:bodyPr/>
                  <a:lstStyle/>
                  <a:p>
                    <a:fld id="{A4ECDF9F-6560-4297-B82D-F1C2C5A5D500}" type="VALUE">
                      <a:rPr lang="en-US" smtClean="0"/>
                      <a:pPr/>
                      <a:t>[VALUE]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ECAE-4FE8-B3A0-060EF3B4D091}"/>
                </c:ext>
              </c:extLst>
            </c:dLbl>
            <c:dLbl>
              <c:idx val="7"/>
              <c:layout>
                <c:manualLayout>
                  <c:x val="-2.9763517048987848E-2"/>
                  <c:y val="5.6604446447472874E-2"/>
                </c:manualLayout>
              </c:layout>
              <c:tx>
                <c:rich>
                  <a:bodyPr/>
                  <a:lstStyle/>
                  <a:p>
                    <a:fld id="{4A7080BB-6F7C-4E89-A1AD-4F5B104F636C}" type="VALUE">
                      <a:rPr lang="en-US" smtClean="0"/>
                      <a:pPr/>
                      <a:t>[VALUE]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0-ECAE-4FE8-B3A0-060EF3B4D091}"/>
                </c:ext>
              </c:extLst>
            </c:dLbl>
            <c:dLbl>
              <c:idx val="8"/>
              <c:layout>
                <c:manualLayout>
                  <c:x val="-3.6533526497349443E-2"/>
                  <c:y val="9.245532465599365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Sept</a:t>
                    </a:r>
                  </a:p>
                  <a:p>
                    <a:fld id="{0A41C6EC-58AF-4595-B7B6-6DFCC1EA8BB3}" type="VALUE">
                      <a:rPr lang="en-US" smtClean="0"/>
                      <a:pPr/>
                      <a:t>[VALUE]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ECAE-4FE8-B3A0-060EF3B4D091}"/>
                </c:ext>
              </c:extLst>
            </c:dLbl>
            <c:dLbl>
              <c:idx val="9"/>
              <c:layout>
                <c:manualLayout>
                  <c:x val="-2.5684273484333279E-2"/>
                  <c:y val="9.120483882971686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Oct</a:t>
                    </a:r>
                  </a:p>
                  <a:p>
                    <a:fld id="{3BB926EB-9D72-468D-89F0-664475202F74}" type="VALUE">
                      <a:rPr lang="en-US" smtClean="0"/>
                      <a:pPr/>
                      <a:t>[VALUE]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ECAE-4FE8-B3A0-060EF3B4D091}"/>
                </c:ext>
              </c:extLst>
            </c:dLbl>
            <c:dLbl>
              <c:idx val="10"/>
              <c:layout>
                <c:manualLayout>
                  <c:x val="-4.3604390412767917E-3"/>
                  <c:y val="6.892014256417040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Nov</a:t>
                    </a:r>
                  </a:p>
                  <a:p>
                    <a:fld id="{56AC51EE-1534-4A93-A5E8-E0459F186356}" type="VALUE">
                      <a:rPr lang="en-US" smtClean="0"/>
                      <a:pPr/>
                      <a:t>[VALUE]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8-F379-4645-AB2B-86EB618FE3D2}"/>
                </c:ext>
              </c:extLst>
            </c:dLbl>
            <c:dLbl>
              <c:idx val="99"/>
              <c:layout>
                <c:manualLayout>
                  <c:x val="-4.0456929064237229E-2"/>
                  <c:y val="0.1091458335869804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>
                        <a:solidFill>
                          <a:schemeClr val="tx2"/>
                        </a:solidFill>
                      </a:rPr>
                      <a:t>Jul</a:t>
                    </a:r>
                  </a:p>
                  <a:p>
                    <a:fld id="{3B9E4E77-6825-4074-B1E1-816002EA1A9F}" type="VALUE">
                      <a:rPr lang="en-US" sz="1600" smtClean="0">
                        <a:solidFill>
                          <a:schemeClr val="tx2"/>
                        </a:solidFill>
                      </a:rPr>
                      <a:pPr/>
                      <a:t>[VALUE]</a:t>
                    </a:fld>
                    <a:r>
                      <a:rPr lang="en-US" sz="1600" dirty="0" smtClean="0">
                        <a:solidFill>
                          <a:schemeClr val="tx2"/>
                        </a:solidFill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173C-486D-81B8-24A414D1969A}"/>
                </c:ext>
              </c:extLst>
            </c:dLbl>
            <c:dLbl>
              <c:idx val="100"/>
              <c:layout>
                <c:manualLayout>
                  <c:x val="-2.0871109452108606E-2"/>
                  <c:y val="0.1030821761654815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2"/>
                        </a:solidFill>
                      </a:rPr>
                      <a:t>Sep</a:t>
                    </a:r>
                  </a:p>
                  <a:p>
                    <a:fld id="{D647A627-DF23-4118-A1EB-0B40FA99C08E}" type="VALUE">
                      <a:rPr lang="en-US" smtClean="0">
                        <a:solidFill>
                          <a:schemeClr val="tx2"/>
                        </a:solidFill>
                      </a:rPr>
                      <a:pPr/>
                      <a:t>[VALUE]</a:t>
                    </a:fld>
                    <a:r>
                      <a:rPr lang="en-US" dirty="0" smtClean="0">
                        <a:solidFill>
                          <a:schemeClr val="tx2"/>
                        </a:solidFill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368-4F80-8D4D-3FD728063A6F}"/>
                </c:ext>
              </c:extLst>
            </c:dLbl>
            <c:dLbl>
              <c:idx val="101"/>
              <c:layout>
                <c:manualLayout>
                  <c:x val="4.7596387134394994E-3"/>
                  <c:y val="1.5159143553747225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Oct</a:t>
                    </a:r>
                    <a:br>
                      <a:rPr lang="en-US" sz="16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</a:br>
                    <a:fld id="{D0EC4E6E-3EBE-47E2-877C-B76B54F96E91}" type="VALUE">
                      <a:rPr lang="en-US" sz="160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[VALUE]</a:t>
                    </a:fld>
                    <a:r>
                      <a:rPr lang="en-US" sz="16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83D-4B6C-A5EA-C79A9982D4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Sheet1!$B$2:$B$104</c:f>
              <c:numCache>
                <c:formatCode>[$-409]mmm\-yyyy;@</c:formatCode>
                <c:ptCount val="103"/>
                <c:pt idx="0">
                  <c:v>42900</c:v>
                </c:pt>
                <c:pt idx="1">
                  <c:v>42979</c:v>
                </c:pt>
                <c:pt idx="2">
                  <c:v>43160</c:v>
                </c:pt>
                <c:pt idx="3">
                  <c:v>43466</c:v>
                </c:pt>
                <c:pt idx="4">
                  <c:v>43497</c:v>
                </c:pt>
                <c:pt idx="5">
                  <c:v>43525</c:v>
                </c:pt>
                <c:pt idx="6">
                  <c:v>43556</c:v>
                </c:pt>
                <c:pt idx="7">
                  <c:v>43647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</c:numCache>
            </c:numRef>
          </c:cat>
          <c:val>
            <c:numRef>
              <c:f>Sheet1!$D$2:$D$104</c:f>
              <c:numCache>
                <c:formatCode>0</c:formatCode>
                <c:ptCount val="103"/>
                <c:pt idx="0">
                  <c:v>38</c:v>
                </c:pt>
                <c:pt idx="1">
                  <c:v>43</c:v>
                </c:pt>
                <c:pt idx="2">
                  <c:v>38</c:v>
                </c:pt>
                <c:pt idx="3">
                  <c:v>42</c:v>
                </c:pt>
                <c:pt idx="4">
                  <c:v>37</c:v>
                </c:pt>
                <c:pt idx="5">
                  <c:v>39</c:v>
                </c:pt>
                <c:pt idx="6">
                  <c:v>38</c:v>
                </c:pt>
                <c:pt idx="7">
                  <c:v>42</c:v>
                </c:pt>
                <c:pt idx="8">
                  <c:v>45</c:v>
                </c:pt>
                <c:pt idx="9">
                  <c:v>47</c:v>
                </c:pt>
                <c:pt idx="10">
                  <c:v>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E-42DC-4535-8BCA-8AC5F94800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9873896"/>
        <c:axId val="409880952"/>
      </c:lineChart>
      <c:dateAx>
        <c:axId val="409873896"/>
        <c:scaling>
          <c:orientation val="minMax"/>
        </c:scaling>
        <c:delete val="0"/>
        <c:axPos val="b"/>
        <c:numFmt formatCode="[$-409]mmm\-yyyy;@" sourceLinked="1"/>
        <c:majorTickMark val="none"/>
        <c:minorTickMark val="none"/>
        <c:tickLblPos val="nextTo"/>
        <c:spPr>
          <a:ln/>
        </c:spPr>
        <c:txPr>
          <a:bodyPr rot="0" vert="horz"/>
          <a:lstStyle/>
          <a:p>
            <a:pPr>
              <a:defRPr sz="1300" baseline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409880952"/>
        <c:crosses val="autoZero"/>
        <c:auto val="0"/>
        <c:lblOffset val="0"/>
        <c:baseTimeUnit val="days"/>
      </c:dateAx>
      <c:valAx>
        <c:axId val="409880952"/>
        <c:scaling>
          <c:orientation val="minMax"/>
          <c:max val="100"/>
        </c:scaling>
        <c:delete val="0"/>
        <c:axPos val="l"/>
        <c:numFmt formatCode="0&quot;%&quot;" sourceLinked="0"/>
        <c:majorTickMark val="none"/>
        <c:minorTickMark val="none"/>
        <c:tickLblPos val="nextTo"/>
        <c:txPr>
          <a:bodyPr/>
          <a:lstStyle/>
          <a:p>
            <a:pPr>
              <a:defRPr sz="130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409873896"/>
        <c:crosses val="autoZero"/>
        <c:crossBetween val="between"/>
        <c:majorUnit val="20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5.4390168340541487E-2"/>
          <c:y val="2.4350120354024533E-5"/>
          <c:w val="0.94446508100372806"/>
          <c:h val="0.1055615913615322"/>
        </c:manualLayout>
      </c:layout>
      <c:overlay val="0"/>
    </c:legend>
    <c:plotVisOnly val="1"/>
    <c:dispBlanksAs val="span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866335020857606"/>
          <c:y val="2.4372011914461502E-2"/>
          <c:w val="0.82063881286015405"/>
          <c:h val="0.9597453231651369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Somewhat favor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accent1"/>
              </a:solidFill>
            </a:ln>
            <a:effectLst/>
          </c:spPr>
          <c:invertIfNegative val="0"/>
          <c:dLbls>
            <c:dLbl>
              <c:idx val="4"/>
              <c:layout>
                <c:manualLayout>
                  <c:x val="-8.0106329062293313E-3"/>
                  <c:y val="-3.544560286132536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5440247879679031E-2"/>
                      <c:h val="0.1229962419287990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6746-4C12-9B37-1257310AA2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Total</c:v>
                </c:pt>
                <c:pt idx="2">
                  <c:v>Democrats</c:v>
                </c:pt>
                <c:pt idx="3">
                  <c:v>Independents</c:v>
                </c:pt>
                <c:pt idx="4">
                  <c:v>Republicans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 formatCode="_(* #,##0_);_(* #,###%">
                  <c:v>-0.22</c:v>
                </c:pt>
                <c:pt idx="2" formatCode="_(* #,##0_);_(* #,###%">
                  <c:v>-0.25</c:v>
                </c:pt>
                <c:pt idx="3" formatCode="_(* #,##0_);_(* #,###%">
                  <c:v>-0.26</c:v>
                </c:pt>
                <c:pt idx="4" formatCode="_(* #,##0_);_(* #,###%">
                  <c:v>-0.15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46-4C12-9B37-1257310AA2A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Strongly favor</c:v>
                </c:pt>
              </c:strCache>
            </c:strRef>
          </c:tx>
          <c:spPr>
            <a:solidFill>
              <a:srgbClr val="003C64"/>
            </a:solidFill>
            <a:ln>
              <a:solidFill>
                <a:schemeClr val="accent1"/>
              </a:solidFill>
            </a:ln>
            <a:effectLst/>
          </c:spPr>
          <c:invertIfNegative val="1"/>
          <c:dLbls>
            <c:dLbl>
              <c:idx val="4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39202F08-7A61-4ED6-BA9E-359E1F0906C8}" type="VALUE">
                      <a:rPr lang="en-US">
                        <a:solidFill>
                          <a:schemeClr val="bg1"/>
                        </a:solidFill>
                      </a:rPr>
                      <a:pPr>
                        <a:defRPr sz="1800" b="0" i="0" u="none" strike="noStrike" kern="1200" baseline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6746-4C12-9B37-1257310AA2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Total</c:v>
                </c:pt>
                <c:pt idx="2">
                  <c:v>Democrats</c:v>
                </c:pt>
                <c:pt idx="3">
                  <c:v>Independents</c:v>
                </c:pt>
                <c:pt idx="4">
                  <c:v>Republicans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 formatCode="_(* #,##0_);_(* #,###%">
                  <c:v>-0.31</c:v>
                </c:pt>
                <c:pt idx="2" formatCode="_(* #,##0_);_(* #,###%">
                  <c:v>-0.52</c:v>
                </c:pt>
                <c:pt idx="3" formatCode="_(* #,##0_);_(* #,###%">
                  <c:v>-0.26</c:v>
                </c:pt>
                <c:pt idx="4" formatCode="_(* #,##0_);_(* #,###%">
                  <c:v>-0.13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0E3B5E"/>
                  </a:solidFill>
                  <a:ln>
                    <a:solidFill>
                      <a:schemeClr val="accent1"/>
                    </a:solidFill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3-6746-4C12-9B37-1257310AA2A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Somewhat oppose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rgbClr val="323A45"/>
              </a:solidFill>
            </a:ln>
            <a:effectLst/>
          </c:spPr>
          <c:invertIfNegative val="0"/>
          <c:dLbls>
            <c:dLbl>
              <c:idx val="3"/>
              <c:layout>
                <c:manualLayout>
                  <c:x val="5.3404219374861561E-3"/>
                  <c:y val="-6.751528185197712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8764720457821336E-2"/>
                      <c:h val="8.001190914492073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A338-4BA7-93D9-0B16E0BEBD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Total</c:v>
                </c:pt>
                <c:pt idx="2">
                  <c:v>Democrats</c:v>
                </c:pt>
                <c:pt idx="3">
                  <c:v>Independents</c:v>
                </c:pt>
                <c:pt idx="4">
                  <c:v>Republicans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 formatCode="0%">
                  <c:v>0.1</c:v>
                </c:pt>
                <c:pt idx="2" formatCode="0%">
                  <c:v>0.1</c:v>
                </c:pt>
                <c:pt idx="3" formatCode="0%">
                  <c:v>0.12</c:v>
                </c:pt>
                <c:pt idx="4" formatCode="0%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746-4C12-9B37-1257310AA2A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Strongly oppose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rgbClr val="323A45"/>
              </a:solidFill>
            </a:ln>
            <a:effectLst/>
          </c:spPr>
          <c:invertIfNegative val="0"/>
          <c:dLbls>
            <c:dLbl>
              <c:idx val="2"/>
              <c:layout>
                <c:manualLayout>
                  <c:x val="2.0812443638014949E-3"/>
                  <c:y val="-3.3463998291912681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1474759620565107E-2"/>
                      <c:h val="8.001190914492073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338-4BA7-93D9-0B16E0BEBD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rgbClr val="323A45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Total</c:v>
                </c:pt>
                <c:pt idx="2">
                  <c:v>Democrats</c:v>
                </c:pt>
                <c:pt idx="3">
                  <c:v>Independents</c:v>
                </c:pt>
                <c:pt idx="4">
                  <c:v>Republicans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 formatCode="0%">
                  <c:v>0.33</c:v>
                </c:pt>
                <c:pt idx="2" formatCode="0%">
                  <c:v>0.1</c:v>
                </c:pt>
                <c:pt idx="3" formatCode="0%">
                  <c:v>0.33</c:v>
                </c:pt>
                <c:pt idx="4" formatCode="0%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746-4C12-9B37-1257310AA2A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501119888"/>
        <c:axId val="501120304"/>
      </c:barChart>
      <c:valAx>
        <c:axId val="501120304"/>
        <c:scaling>
          <c:orientation val="minMax"/>
          <c:max val="1"/>
          <c:min val="-1"/>
        </c:scaling>
        <c:delete val="1"/>
        <c:axPos val="b"/>
        <c:numFmt formatCode="_(* #,##0_);_(* #,###%" sourceLinked="1"/>
        <c:majorTickMark val="out"/>
        <c:minorTickMark val="none"/>
        <c:tickLblPos val="nextTo"/>
        <c:crossAx val="501119888"/>
        <c:crosses val="max"/>
        <c:crossBetween val="between"/>
      </c:valAx>
      <c:catAx>
        <c:axId val="50111988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323A4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01120304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5133182861161318"/>
          <c:y val="0.12541058799815774"/>
          <c:w val="0.57884673600534553"/>
          <c:h val="0.8402664395409796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Pos</c:v>
                </c:pt>
              </c:strCache>
            </c:strRef>
          </c:tx>
          <c:spPr>
            <a:solidFill>
              <a:srgbClr val="003C64"/>
            </a:solidFill>
            <a:ln w="9525">
              <a:solidFill>
                <a:srgbClr val="323A45"/>
              </a:solidFill>
            </a:ln>
          </c:spPr>
          <c:invertIfNegative val="0"/>
          <c:dLbls>
            <c:dLbl>
              <c:idx val="3"/>
              <c:layout>
                <c:manualLayout>
                  <c:x val="-1.3616557734204794E-3"/>
                  <c:y val="2.6952160537019724E-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E4F-4A87-9A51-8751C8A6C5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Universal health coverage</c:v>
                </c:pt>
                <c:pt idx="1">
                  <c:v>Medicare-for-all</c:v>
                </c:pt>
                <c:pt idx="2">
                  <c:v>National health plan</c:v>
                </c:pt>
                <c:pt idx="3">
                  <c:v>Single-payer health insurance system</c:v>
                </c:pt>
                <c:pt idx="4">
                  <c:v>Socialized medicine</c:v>
                </c:pt>
              </c:strCache>
            </c:strRef>
          </c:cat>
          <c:val>
            <c:numRef>
              <c:f>Sheet1!$B$2:$B$6</c:f>
              <c:numCache>
                <c:formatCode>0%;0%</c:formatCode>
                <c:ptCount val="5"/>
                <c:pt idx="0">
                  <c:v>-0.63</c:v>
                </c:pt>
                <c:pt idx="1">
                  <c:v>-0.63</c:v>
                </c:pt>
                <c:pt idx="2">
                  <c:v>-0.59</c:v>
                </c:pt>
                <c:pt idx="3">
                  <c:v>-0.49</c:v>
                </c:pt>
                <c:pt idx="4">
                  <c:v>-0.46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4F-4A87-9A51-8751C8A6C522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Neg</c:v>
                </c:pt>
              </c:strCache>
            </c:strRef>
          </c:tx>
          <c:spPr>
            <a:solidFill>
              <a:srgbClr val="0077C8"/>
            </a:solidFill>
            <a:ln>
              <a:solidFill>
                <a:srgbClr val="323A45"/>
              </a:solidFill>
            </a:ln>
          </c:spPr>
          <c:invertIfNegative val="0"/>
          <c:dLbls>
            <c:dLbl>
              <c:idx val="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E4F-4A87-9A51-8751C8A6C52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pPr>
                      <a:defRPr sz="1800" b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fld id="{442A39E1-C9E1-48A3-A6D2-8F20FE74D0A5}" type="VALUE">
                      <a:rPr lang="en-US" sz="180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8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E4F-4A87-9A51-8751C8A6C522}"/>
                </c:ext>
              </c:extLst>
            </c:dLbl>
            <c:dLbl>
              <c:idx val="5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E4F-4A87-9A51-8751C8A6C5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Universal health coverage</c:v>
                </c:pt>
                <c:pt idx="1">
                  <c:v>Medicare-for-all</c:v>
                </c:pt>
                <c:pt idx="2">
                  <c:v>National health plan</c:v>
                </c:pt>
                <c:pt idx="3">
                  <c:v>Single-payer health insurance system</c:v>
                </c:pt>
                <c:pt idx="4">
                  <c:v>Socialized medicine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0.31</c:v>
                </c:pt>
                <c:pt idx="1">
                  <c:v>0.34</c:v>
                </c:pt>
                <c:pt idx="2">
                  <c:v>0.36</c:v>
                </c:pt>
                <c:pt idx="3">
                  <c:v>0.32</c:v>
                </c:pt>
                <c:pt idx="4">
                  <c:v>0.44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E4F-4A87-9A51-8751C8A6C5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401353040"/>
        <c:axId val="401348728"/>
      </c:barChart>
      <c:catAx>
        <c:axId val="40135304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ln>
            <a:noFill/>
          </a:ln>
        </c:spPr>
        <c:txPr>
          <a:bodyPr/>
          <a:lstStyle/>
          <a:p>
            <a:pPr>
              <a:defRPr sz="1800" b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401348728"/>
        <c:crosses val="autoZero"/>
        <c:auto val="1"/>
        <c:lblAlgn val="ctr"/>
        <c:lblOffset val="100"/>
        <c:noMultiLvlLbl val="0"/>
      </c:catAx>
      <c:valAx>
        <c:axId val="401348728"/>
        <c:scaling>
          <c:orientation val="minMax"/>
          <c:max val="0.5"/>
          <c:min val="-0.70000000000000007"/>
        </c:scaling>
        <c:delete val="1"/>
        <c:axPos val="t"/>
        <c:numFmt formatCode="0%;0%" sourceLinked="1"/>
        <c:majorTickMark val="out"/>
        <c:minorTickMark val="none"/>
        <c:tickLblPos val="nextTo"/>
        <c:crossAx val="401353040"/>
        <c:crosses val="autoZero"/>
        <c:crossBetween val="between"/>
        <c:majorUnit val="0.1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400" b="1">
          <a:latin typeface="+mn-lt"/>
          <a:cs typeface="Calibri" pitchFamily="34" charset="0"/>
        </a:defRPr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758931175269752E-2"/>
          <c:y val="6.0653293810335351E-2"/>
          <c:w val="0.9042547635542777"/>
          <c:h val="0.86161406212928404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8"/>
            <c:spPr>
              <a:solidFill>
                <a:schemeClr val="bg1">
                  <a:lumMod val="75000"/>
                </a:schemeClr>
              </a:solidFill>
              <a:ln>
                <a:noFill/>
              </a:ln>
            </c:spPr>
          </c:marker>
          <c:dLbls>
            <c:dLbl>
              <c:idx val="0"/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EB6-4879-8E7D-CBD8464FBE8E}"/>
                </c:ext>
              </c:extLst>
            </c:dLbl>
            <c:dLbl>
              <c:idx val="1"/>
              <c:layout>
                <c:manualLayout>
                  <c:x val="-2.1978021978021306E-3"/>
                  <c:y val="-2.8290395789319863E-3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EB6-4879-8E7D-CBD8464FBE8E}"/>
                </c:ext>
              </c:extLst>
            </c:dLbl>
            <c:dLbl>
              <c:idx val="2"/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EB6-4879-8E7D-CBD8464FBE8E}"/>
                </c:ext>
              </c:extLst>
            </c:dLbl>
            <c:dLbl>
              <c:idx val="3"/>
              <c:layout>
                <c:manualLayout>
                  <c:x val="-2.9071183945328103E-3"/>
                  <c:y val="0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EB6-4879-8E7D-CBD8464FBE8E}"/>
                </c:ext>
              </c:extLst>
            </c:dLbl>
            <c:dLbl>
              <c:idx val="4"/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EB6-4879-8E7D-CBD8464FBE8E}"/>
                </c:ext>
              </c:extLst>
            </c:dLbl>
            <c:dLbl>
              <c:idx val="7"/>
              <c:layout>
                <c:manualLayout>
                  <c:x val="-9.0361445783132682E-2"/>
                  <c:y val="-2.4924206860711755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EB6-4879-8E7D-CBD8464FBE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aseline="0">
                    <a:solidFill>
                      <a:srgbClr val="323A45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l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Sheet1!$B$2:$B$6</c:f>
              <c:numCache>
                <c:formatCode>0%</c:formatCode>
                <c:ptCount val="5"/>
                <c:pt idx="0">
                  <c:v>0.63</c:v>
                </c:pt>
                <c:pt idx="1">
                  <c:v>0.63</c:v>
                </c:pt>
                <c:pt idx="2">
                  <c:v>0.59</c:v>
                </c:pt>
                <c:pt idx="3">
                  <c:v>0.49</c:v>
                </c:pt>
                <c:pt idx="4">
                  <c:v>0.46</c:v>
                </c:pt>
              </c:numCache>
            </c:numRef>
          </c:xVal>
          <c:yVal>
            <c:numRef>
              <c:f>Sheet1!$F$2:$F$6</c:f>
              <c:numCache>
                <c:formatCode>General</c:formatCode>
                <c:ptCount val="5"/>
                <c:pt idx="0">
                  <c:v>5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7EB6-4879-8E7D-CBD8464FBE8E}"/>
            </c:ext>
          </c:extLst>
        </c:ser>
        <c:ser>
          <c:idx val="1"/>
          <c:order val="1"/>
          <c:tx>
            <c:strRef>
              <c:f>Sheet1!$E$1</c:f>
              <c:strCache>
                <c:ptCount val="1"/>
                <c:pt idx="0">
                  <c:v>Republicans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8"/>
            <c:spPr>
              <a:solidFill>
                <a:schemeClr val="accent1"/>
              </a:solidFill>
              <a:ln>
                <a:noFill/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aseline="0">
                    <a:solidFill>
                      <a:srgbClr val="323A45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l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Sheet1!$E$2:$E$6</c:f>
              <c:numCache>
                <c:formatCode>0%</c:formatCode>
                <c:ptCount val="5"/>
                <c:pt idx="0">
                  <c:v>0.33</c:v>
                </c:pt>
                <c:pt idx="1">
                  <c:v>0.39</c:v>
                </c:pt>
                <c:pt idx="2">
                  <c:v>0.34</c:v>
                </c:pt>
                <c:pt idx="3">
                  <c:v>0.39</c:v>
                </c:pt>
                <c:pt idx="4">
                  <c:v>0.17</c:v>
                </c:pt>
              </c:numCache>
            </c:numRef>
          </c:xVal>
          <c:yVal>
            <c:numRef>
              <c:f>Sheet1!$F$2:$F$6</c:f>
              <c:numCache>
                <c:formatCode>General</c:formatCode>
                <c:ptCount val="5"/>
                <c:pt idx="0">
                  <c:v>5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7EB6-4879-8E7D-CBD8464FBE8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Independents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8"/>
            <c:spPr>
              <a:solidFill>
                <a:schemeClr val="accent3"/>
              </a:solidFill>
              <a:ln>
                <a:noFill/>
              </a:ln>
            </c:spPr>
          </c:marker>
          <c:dLbls>
            <c:dLbl>
              <c:idx val="1"/>
              <c:layout>
                <c:manualLayout>
                  <c:x val="-9.0571156985926438E-2"/>
                  <c:y val="1.621413702597520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800" baseline="0">
                      <a:solidFill>
                        <a:srgbClr val="323A45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7470344484735845E-2"/>
                      <c:h val="6.667213257975415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7EB6-4879-8E7D-CBD8464FBE8E}"/>
                </c:ext>
              </c:extLst>
            </c:dLbl>
            <c:dLbl>
              <c:idx val="3"/>
              <c:layout>
                <c:manualLayout>
                  <c:x val="-7.5265606740276561E-2"/>
                  <c:y val="0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EB6-4879-8E7D-CBD8464FBE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aseline="0">
                    <a:solidFill>
                      <a:srgbClr val="323A45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l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Sheet1!$D$2:$D$6</c:f>
              <c:numCache>
                <c:formatCode>0%</c:formatCode>
                <c:ptCount val="5"/>
                <c:pt idx="0">
                  <c:v>0.62</c:v>
                </c:pt>
                <c:pt idx="1">
                  <c:v>0.59</c:v>
                </c:pt>
                <c:pt idx="2">
                  <c:v>0.56999999999999995</c:v>
                </c:pt>
                <c:pt idx="3">
                  <c:v>0.47</c:v>
                </c:pt>
                <c:pt idx="4">
                  <c:v>0.45</c:v>
                </c:pt>
              </c:numCache>
            </c:numRef>
          </c:xVal>
          <c:yVal>
            <c:numRef>
              <c:f>Sheet1!$F$2:$F$6</c:f>
              <c:numCache>
                <c:formatCode>General</c:formatCode>
                <c:ptCount val="5"/>
                <c:pt idx="0">
                  <c:v>5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A-7EB6-4879-8E7D-CBD8464FBE8E}"/>
            </c:ext>
          </c:extLst>
        </c:ser>
        <c:ser>
          <c:idx val="3"/>
          <c:order val="3"/>
          <c:tx>
            <c:strRef>
              <c:f>Sheet1!$C$1</c:f>
              <c:strCache>
                <c:ptCount val="1"/>
                <c:pt idx="0">
                  <c:v>Democrats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8"/>
            <c:spPr>
              <a:solidFill>
                <a:schemeClr val="accent4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0"/>
                  <c:y val="-2.9339611548163782E-3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316-469E-BDC1-0F92DB2C23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aseline="0">
                    <a:solidFill>
                      <a:srgbClr val="323A45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Sheet1!$C$2:$C$6</c:f>
              <c:numCache>
                <c:formatCode>0%</c:formatCode>
                <c:ptCount val="5"/>
                <c:pt idx="0">
                  <c:v>0.87</c:v>
                </c:pt>
                <c:pt idx="1">
                  <c:v>0.83</c:v>
                </c:pt>
                <c:pt idx="2">
                  <c:v>0.87</c:v>
                </c:pt>
                <c:pt idx="3">
                  <c:v>0.64</c:v>
                </c:pt>
                <c:pt idx="4">
                  <c:v>0.74</c:v>
                </c:pt>
              </c:numCache>
            </c:numRef>
          </c:xVal>
          <c:yVal>
            <c:numRef>
              <c:f>Sheet1!$F$2:$F$6</c:f>
              <c:numCache>
                <c:formatCode>General</c:formatCode>
                <c:ptCount val="5"/>
                <c:pt idx="0">
                  <c:v>5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7EB6-4879-8E7D-CBD8464FBE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4129488"/>
        <c:axId val="414130664"/>
      </c:scatterChart>
      <c:valAx>
        <c:axId val="414129488"/>
        <c:scaling>
          <c:orientation val="minMax"/>
          <c:max val="0.9"/>
        </c:scaling>
        <c:delete val="1"/>
        <c:axPos val="b"/>
        <c:numFmt formatCode="0%" sourceLinked="1"/>
        <c:majorTickMark val="out"/>
        <c:minorTickMark val="none"/>
        <c:tickLblPos val="nextTo"/>
        <c:crossAx val="414130664"/>
        <c:crosses val="autoZero"/>
        <c:crossBetween val="midCat"/>
        <c:majorUnit val="0.1"/>
      </c:valAx>
      <c:valAx>
        <c:axId val="414130664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414129488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4.9768518518518517E-2"/>
          <c:y val="2.9339611548163513E-3"/>
          <c:w val="0.94166393263342063"/>
          <c:h val="8.3289762837615341E-2"/>
        </c:manualLayout>
      </c:layout>
      <c:overlay val="0"/>
      <c:txPr>
        <a:bodyPr/>
        <a:lstStyle/>
        <a:p>
          <a:pPr>
            <a:defRPr sz="1800" baseline="0">
              <a:solidFill>
                <a:srgbClr val="323A45"/>
              </a:solidFill>
              <a:latin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8597750869677716"/>
          <c:y val="1.8118643821091514E-2"/>
          <c:w val="0.46534701769554615"/>
          <c:h val="0.9818813470333490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Column4</c:v>
                </c:pt>
              </c:strCache>
            </c:strRef>
          </c:tx>
          <c:spPr>
            <a:solidFill>
              <a:srgbClr val="003C64"/>
            </a:solidFill>
            <a:ln w="9525">
              <a:solidFill>
                <a:srgbClr val="323A45"/>
              </a:solidFill>
            </a:ln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C556-4C51-AD26-9D6122FE683D}"/>
              </c:ext>
            </c:extLst>
          </c:dPt>
          <c:dLbls>
            <c:dLbl>
              <c:idx val="0"/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800" b="0" baseline="0">
                        <a:solidFill>
                          <a:schemeClr val="bg1"/>
                        </a:solidFill>
                        <a:latin typeface="Arial" panose="020B0604020202020204" pitchFamily="34" charset="0"/>
                      </a:defRPr>
                    </a:pPr>
                    <a:fld id="{7EF724F2-91A9-48BE-8FA2-D15543399F07}" type="VALUE">
                      <a:rPr lang="en-US">
                        <a:solidFill>
                          <a:schemeClr val="bg1"/>
                        </a:solidFill>
                      </a:rPr>
                      <a:pPr>
                        <a:defRPr sz="1800" b="0" baseline="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556-4C51-AD26-9D6122FE683D}"/>
                </c:ext>
              </c:extLst>
            </c:dLbl>
            <c:dLbl>
              <c:idx val="1"/>
              <c:layout>
                <c:manualLayout>
                  <c:x val="9.8015129316942604E-2"/>
                  <c:y val="1.027982036889398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800" b="0" baseline="0">
                        <a:solidFill>
                          <a:schemeClr val="bg1"/>
                        </a:solidFill>
                        <a:latin typeface="Arial" panose="020B0604020202020204" pitchFamily="34" charset="0"/>
                      </a:defRPr>
                    </a:pPr>
                    <a:fld id="{E032CACB-9174-4738-87D8-1E5DE5582181}" type="VALUE">
                      <a:rPr lang="en-US">
                        <a:solidFill>
                          <a:srgbClr val="323A45"/>
                        </a:solidFill>
                      </a:rPr>
                      <a:pPr>
                        <a:defRPr sz="1800" b="0" baseline="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99815546331443"/>
                      <c:h val="7.387754166009034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C556-4C51-AD26-9D6122FE683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F793992F-A62A-4D58-BF1D-FA1BA72B105C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C556-4C51-AD26-9D6122FE68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0" baseline="0">
                    <a:solidFill>
                      <a:schemeClr val="bg1"/>
                    </a:solidFill>
                    <a:latin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Universal coverage</c:v>
                </c:pt>
                <c:pt idx="1">
                  <c:v>Make health care more affordable/ Costs too high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0.34</c:v>
                </c:pt>
                <c:pt idx="1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556-4C51-AD26-9D6122FE683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77C8"/>
            </a:solidFill>
            <a:ln>
              <a:solidFill>
                <a:srgbClr val="323A45"/>
              </a:solidFill>
            </a:ln>
          </c:spPr>
          <c:invertIfNegative val="0"/>
          <c:dLbls>
            <c:delete val="1"/>
          </c:dLbls>
          <c:cat>
            <c:strRef>
              <c:f>Sheet1!$A$2:$A$3</c:f>
              <c:strCache>
                <c:ptCount val="2"/>
                <c:pt idx="0">
                  <c:v>Universal coverage</c:v>
                </c:pt>
                <c:pt idx="1">
                  <c:v>Make health care more affordable/ Costs too high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7.0000000000000007E-2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97-42C9-92EF-C86AE58EC47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401353040"/>
        <c:axId val="401348728"/>
      </c:barChart>
      <c:catAx>
        <c:axId val="40135304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600" b="0" baseline="0">
                <a:solidFill>
                  <a:srgbClr val="323A45"/>
                </a:solidFill>
                <a:latin typeface="Arial" panose="020B0604020202020204" pitchFamily="34" charset="0"/>
              </a:defRPr>
            </a:pPr>
            <a:endParaRPr lang="en-US"/>
          </a:p>
        </c:txPr>
        <c:crossAx val="401348728"/>
        <c:crosses val="autoZero"/>
        <c:auto val="1"/>
        <c:lblAlgn val="ctr"/>
        <c:lblOffset val="100"/>
        <c:noMultiLvlLbl val="0"/>
      </c:catAx>
      <c:valAx>
        <c:axId val="401348728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401353040"/>
        <c:crosses val="autoZero"/>
        <c:crossBetween val="between"/>
        <c:majorUnit val="0.1"/>
      </c:valAx>
    </c:plotArea>
    <c:plotVisOnly val="1"/>
    <c:dispBlanksAs val="gap"/>
    <c:showDLblsOverMax val="0"/>
  </c:chart>
  <c:txPr>
    <a:bodyPr/>
    <a:lstStyle/>
    <a:p>
      <a:pPr>
        <a:defRPr sz="1400" b="1">
          <a:latin typeface="+mn-lt"/>
          <a:cs typeface="Calibri" pitchFamily="34" charset="0"/>
        </a:defRPr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684701692990128"/>
          <c:y val="3.3352881158159771E-2"/>
          <c:w val="0.57952510322174644"/>
          <c:h val="0.945826806606045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9525">
              <a:solidFill>
                <a:srgbClr val="323A45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9525">
                <a:solidFill>
                  <a:srgbClr val="323A4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DD7-4FCA-ADB1-E2C233D505C5}"/>
              </c:ext>
            </c:extLst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  <a:ln w="9525">
                <a:solidFill>
                  <a:srgbClr val="323A4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DD7-4FCA-ADB1-E2C233D505C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9525">
                <a:solidFill>
                  <a:srgbClr val="323A4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DD7-4FCA-ADB1-E2C233D505C5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  <a:ln w="9525">
                <a:solidFill>
                  <a:srgbClr val="323A4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DD7-4FCA-ADB1-E2C233D505C5}"/>
              </c:ext>
            </c:extLst>
          </c:dPt>
          <c:dPt>
            <c:idx val="4"/>
            <c:bubble3D val="0"/>
            <c:spPr>
              <a:solidFill>
                <a:schemeClr val="accent6"/>
              </a:solidFill>
              <a:ln w="9525">
                <a:solidFill>
                  <a:srgbClr val="323A4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DD7-4FCA-ADB1-E2C233D505C5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ctr">
                      <a:defRPr sz="1800" b="0" i="0" u="none" strike="noStrike" kern="1200" baseline="0">
                        <a:solidFill>
                          <a:srgbClr val="323A45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A97EA0FD-97D9-44D5-B630-4F8AC5596EF2}" type="CATEGORYNAME">
                      <a:rPr lang="en-US" smtClean="0">
                        <a:solidFill>
                          <a:schemeClr val="bg1"/>
                        </a:solidFill>
                      </a:rPr>
                      <a:pPr algn="ctr">
                        <a:defRPr sz="1800" b="0" i="0" u="none" strike="noStrike" kern="1200" baseline="0">
                          <a:solidFill>
                            <a:srgbClr val="323A45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[CATEGORY NAME]</a:t>
                    </a:fld>
                    <a:endParaRPr lang="en-US" baseline="0" dirty="0">
                      <a:solidFill>
                        <a:schemeClr val="bg1"/>
                      </a:solidFill>
                    </a:endParaRPr>
                  </a:p>
                  <a:p>
                    <a:pPr algn="ctr">
                      <a:defRPr sz="1800" b="0" i="0" u="none" strike="noStrike" kern="1200" baseline="0">
                        <a:solidFill>
                          <a:srgbClr val="323A45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A5922850-FE3A-4BAE-BD87-EB57AD94921C}" type="VALUE">
                      <a:rPr lang="en-US" dirty="0">
                        <a:solidFill>
                          <a:schemeClr val="bg1"/>
                        </a:solidFill>
                      </a:rPr>
                      <a:pPr algn="ctr">
                        <a:defRPr sz="1800" b="0" i="0" u="none" strike="noStrike" kern="1200" baseline="0">
                          <a:solidFill>
                            <a:srgbClr val="323A45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DD7-4FCA-ADB1-E2C233D505C5}"/>
                </c:ext>
              </c:extLst>
            </c:dLbl>
            <c:dLbl>
              <c:idx val="1"/>
              <c:layout>
                <c:manualLayout>
                  <c:x val="0.12896233531579585"/>
                  <c:y val="-0.1705433124783183"/>
                </c:manualLayout>
              </c:layout>
              <c:tx>
                <c:rich>
                  <a:bodyPr/>
                  <a:lstStyle/>
                  <a:p>
                    <a:fld id="{2CD0C957-B77C-4FCD-A127-AC176E014266}" type="CATEGORYNAME">
                      <a:rPr lang="en-US">
                        <a:solidFill>
                          <a:schemeClr val="bg1"/>
                        </a:solidFill>
                      </a:rPr>
                      <a:pPr/>
                      <a:t>[CATEGORY NAME]</a:t>
                    </a:fld>
                    <a:endParaRPr lang="en-US" baseline="0" dirty="0">
                      <a:solidFill>
                        <a:schemeClr val="bg1"/>
                      </a:solidFill>
                    </a:endParaRPr>
                  </a:p>
                  <a:p>
                    <a:fld id="{67D24B18-A7A1-4717-B938-B4D143615B7D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DD7-4FCA-ADB1-E2C233D505C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6DCDF609-595F-4DAE-8A2C-1B79E9E4A3FD}" type="CATEGORYNAME">
                      <a:rPr lang="en-US">
                        <a:solidFill>
                          <a:schemeClr val="bg1"/>
                        </a:solidFill>
                      </a:rPr>
                      <a:pPr/>
                      <a:t>[CATEGORY NAME]</a:t>
                    </a:fld>
                    <a:endParaRPr lang="en-US" baseline="0" dirty="0">
                      <a:solidFill>
                        <a:schemeClr val="bg1"/>
                      </a:solidFill>
                    </a:endParaRPr>
                  </a:p>
                  <a:p>
                    <a:fld id="{31851EA2-D947-4B5A-A13D-1BC864017F6B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DD7-4FCA-ADB1-E2C233D505C5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ctr">
                      <a:defRPr sz="1800" b="0" i="0" u="none" strike="noStrike" kern="1200" baseline="0">
                        <a:solidFill>
                          <a:srgbClr val="323A45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223B3327-B7D5-4C7E-BAF3-3833C306D158}" type="CATEGORYNAME">
                      <a:rPr lang="en-US">
                        <a:solidFill>
                          <a:schemeClr val="bg1"/>
                        </a:solidFill>
                      </a:rPr>
                      <a:pPr algn="ctr">
                        <a:defRPr sz="1800" b="0" i="0" u="none" strike="noStrike" kern="1200" baseline="0">
                          <a:solidFill>
                            <a:srgbClr val="323A45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[CATEGORY NAME]</a:t>
                    </a:fld>
                    <a:endParaRPr lang="en-US" baseline="0" dirty="0">
                      <a:solidFill>
                        <a:schemeClr val="bg1"/>
                      </a:solidFill>
                    </a:endParaRPr>
                  </a:p>
                  <a:p>
                    <a:pPr algn="ctr">
                      <a:defRPr sz="1800" b="0" i="0" u="none" strike="noStrike" kern="1200" baseline="0">
                        <a:solidFill>
                          <a:srgbClr val="323A45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FF1974C7-797D-4D6D-B299-1C610C501293}" type="VALUE">
                      <a:rPr lang="en-US">
                        <a:solidFill>
                          <a:schemeClr val="bg1"/>
                        </a:solidFill>
                      </a:rPr>
                      <a:pPr algn="ctr">
                        <a:defRPr sz="1800" b="0" i="0" u="none" strike="noStrike" kern="1200" baseline="0">
                          <a:solidFill>
                            <a:srgbClr val="323A45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1DD7-4FCA-ADB1-E2C233D505C5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sz="1800" b="0" i="0" u="none" strike="noStrike" kern="1200" baseline="0">
                      <a:solidFill>
                        <a:srgbClr val="323A45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DD7-4FCA-ADB1-E2C233D505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800" b="0" i="0" u="none" strike="noStrike" kern="1200" baseline="0">
                    <a:solidFill>
                      <a:srgbClr val="323A45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Favor</c:v>
                </c:pt>
                <c:pt idx="1">
                  <c:v>DK/Ref.</c:v>
                </c:pt>
                <c:pt idx="2">
                  <c:v>Oppose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0.56000000000000005</c:v>
                </c:pt>
                <c:pt idx="1">
                  <c:v>0.05</c:v>
                </c:pt>
                <c:pt idx="2">
                  <c:v>0.39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DD7-4FCA-ADB1-E2C233D505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8597750869677716"/>
          <c:y val="1.6945291297717328E-2"/>
          <c:w val="0.46534701769554615"/>
          <c:h val="0.9818813470333490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Column4</c:v>
                </c:pt>
              </c:strCache>
            </c:strRef>
          </c:tx>
          <c:spPr>
            <a:solidFill>
              <a:srgbClr val="0077C8"/>
            </a:solidFill>
            <a:ln w="9525">
              <a:solidFill>
                <a:srgbClr val="323A45"/>
              </a:solidFill>
            </a:ln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906-4ADE-A908-6FA88D55C1CE}"/>
              </c:ext>
            </c:extLst>
          </c:dPt>
          <c:dLbls>
            <c:dLbl>
              <c:idx val="0"/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800" b="0" baseline="0">
                        <a:solidFill>
                          <a:schemeClr val="bg1"/>
                        </a:solidFill>
                        <a:latin typeface="Arial" panose="020B0604020202020204" pitchFamily="34" charset="0"/>
                      </a:defRPr>
                    </a:pPr>
                    <a:fld id="{7EF724F2-91A9-48BE-8FA2-D15543399F07}" type="VALUE">
                      <a:rPr lang="en-US">
                        <a:solidFill>
                          <a:schemeClr val="bg1"/>
                        </a:solidFill>
                      </a:rPr>
                      <a:pPr>
                        <a:defRPr sz="1800" b="0" baseline="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906-4ADE-A908-6FA88D55C1CE}"/>
                </c:ext>
              </c:extLst>
            </c:dLbl>
            <c:dLbl>
              <c:idx val="1"/>
              <c:layout>
                <c:manualLayout>
                  <c:x val="9.1255626739654663E-2"/>
                  <c:y val="-1.4335133634982773E-7"/>
                </c:manualLayout>
              </c:layout>
              <c:tx>
                <c:rich>
                  <a:bodyPr/>
                  <a:lstStyle/>
                  <a:p>
                    <a:fld id="{E032CACB-9174-4738-87D8-1E5DE5582181}" type="VALUE">
                      <a:rPr lang="en-US">
                        <a:solidFill>
                          <a:srgbClr val="323A45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757976827516078"/>
                      <c:h val="6.615486158778261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2906-4ADE-A908-6FA88D55C1CE}"/>
                </c:ext>
              </c:extLst>
            </c:dLbl>
            <c:dLbl>
              <c:idx val="2"/>
              <c:layout>
                <c:manualLayout>
                  <c:x val="8.6040922713448625E-2"/>
                  <c:y val="0"/>
                </c:manualLayout>
              </c:layout>
              <c:tx>
                <c:rich>
                  <a:bodyPr/>
                  <a:lstStyle/>
                  <a:p>
                    <a:fld id="{F793992F-A62A-4D58-BF1D-FA1BA72B105C}" type="VALUE">
                      <a:rPr lang="en-US">
                        <a:solidFill>
                          <a:srgbClr val="323A45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2906-4ADE-A908-6FA88D55C1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0" baseline="0">
                    <a:solidFill>
                      <a:schemeClr val="bg1"/>
                    </a:solidFill>
                    <a:latin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Don’t want government involved</c:v>
                </c:pt>
                <c:pt idx="1">
                  <c:v>Too expensive to implement</c:v>
                </c:pt>
                <c:pt idx="2">
                  <c:v>Limits choice/competition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0.23</c:v>
                </c:pt>
                <c:pt idx="1">
                  <c:v>0.14000000000000001</c:v>
                </c:pt>
                <c:pt idx="2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906-4ADE-A908-6FA88D55C1C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401353040"/>
        <c:axId val="401348728"/>
      </c:barChart>
      <c:catAx>
        <c:axId val="40135304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600" b="0" baseline="0">
                <a:solidFill>
                  <a:srgbClr val="323A45"/>
                </a:solidFill>
                <a:latin typeface="Arial" panose="020B0604020202020204" pitchFamily="34" charset="0"/>
              </a:defRPr>
            </a:pPr>
            <a:endParaRPr lang="en-US"/>
          </a:p>
        </c:txPr>
        <c:crossAx val="401348728"/>
        <c:crosses val="autoZero"/>
        <c:auto val="1"/>
        <c:lblAlgn val="ctr"/>
        <c:lblOffset val="100"/>
        <c:noMultiLvlLbl val="0"/>
      </c:catAx>
      <c:valAx>
        <c:axId val="401348728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401353040"/>
        <c:crosses val="autoZero"/>
        <c:crossBetween val="between"/>
        <c:majorUnit val="0.1"/>
      </c:valAx>
    </c:plotArea>
    <c:plotVisOnly val="1"/>
    <c:dispBlanksAs val="gap"/>
    <c:showDLblsOverMax val="0"/>
  </c:chart>
  <c:txPr>
    <a:bodyPr/>
    <a:lstStyle/>
    <a:p>
      <a:pPr>
        <a:defRPr sz="1400" b="1">
          <a:latin typeface="+mn-lt"/>
          <a:cs typeface="Calibri" pitchFamily="34" charset="0"/>
        </a:defRPr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0.1551</cdr:x>
      <cdr:y>0.1827</cdr:y>
    </cdr:from>
    <cdr:to>
      <cdr:x>0.33751</cdr:x>
      <cdr:y>0.22425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99928" y="867334"/>
          <a:ext cx="1999130" cy="1972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0.04877</cdr:x>
      <cdr:y>0.06751</cdr:y>
    </cdr:from>
    <cdr:to>
      <cdr:x>0.23199</cdr:x>
      <cdr:y>0.12227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34517" y="320487"/>
          <a:ext cx="2008094" cy="2599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0.35077</cdr:x>
      <cdr:y>0.12517</cdr:y>
    </cdr:from>
    <cdr:to>
      <cdr:x>0.53066</cdr:x>
      <cdr:y>0.22656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900672" y="609591"/>
          <a:ext cx="2000478" cy="4937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C803A8-FD4D-7A4A-8FB4-F095F8E35A7C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647696-CA65-994E-AFC8-84C1B1C30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51564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EE1B25-77F0-3A4C-A1ED-55939924362E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A6764C-C15E-0340-B95F-B7B37D149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00945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6764C-C15E-0340-B95F-B7B37D14992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415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6764C-C15E-0340-B95F-B7B37D14992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25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3494" y="3140293"/>
            <a:ext cx="6788601" cy="12242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307154" y="2330907"/>
            <a:ext cx="8397439" cy="8442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154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Figure #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912974"/>
            <a:ext cx="5102052" cy="4010377"/>
          </a:xfrm>
          <a:prstGeom prst="rect">
            <a:avLst/>
          </a:prstGeom>
        </p:spPr>
        <p:txBody>
          <a:bodyPr/>
          <a:lstStyle>
            <a:lvl1pPr marL="3429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800">
                <a:solidFill>
                  <a:srgbClr val="393D40"/>
                </a:solidFill>
              </a:defRPr>
            </a:lvl1pPr>
            <a:lvl2pPr marL="74295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400">
                <a:solidFill>
                  <a:srgbClr val="393D40"/>
                </a:solidFill>
              </a:defRPr>
            </a:lvl2pPr>
            <a:lvl3pPr marL="11430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000">
                <a:solidFill>
                  <a:srgbClr val="393D40"/>
                </a:solidFill>
              </a:defRPr>
            </a:lvl3pPr>
            <a:lvl4pPr marL="16002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>
                <a:solidFill>
                  <a:srgbClr val="393D40"/>
                </a:solidFill>
              </a:defRPr>
            </a:lvl4pPr>
            <a:lvl5pPr marL="20574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>
                <a:solidFill>
                  <a:srgbClr val="393D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3" y="1912974"/>
            <a:ext cx="5212715" cy="4010376"/>
          </a:xfrm>
          <a:prstGeom prst="rect">
            <a:avLst/>
          </a:prstGeom>
        </p:spPr>
        <p:txBody>
          <a:bodyPr/>
          <a:lstStyle>
            <a:lvl1pPr marL="3429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800">
                <a:solidFill>
                  <a:srgbClr val="393D40"/>
                </a:solidFill>
              </a:defRPr>
            </a:lvl1pPr>
            <a:lvl2pPr marL="74295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400">
                <a:solidFill>
                  <a:srgbClr val="393D40"/>
                </a:solidFill>
              </a:defRPr>
            </a:lvl2pPr>
            <a:lvl3pPr marL="11430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000">
                <a:solidFill>
                  <a:srgbClr val="393D40"/>
                </a:solidFill>
              </a:defRPr>
            </a:lvl3pPr>
            <a:lvl4pPr marL="16002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>
                <a:solidFill>
                  <a:srgbClr val="393D40"/>
                </a:solidFill>
              </a:defRPr>
            </a:lvl4pPr>
            <a:lvl5pPr marL="20574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>
                <a:solidFill>
                  <a:srgbClr val="393D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6068533"/>
            <a:ext cx="10293447" cy="5983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solidFill>
                  <a:srgbClr val="393D40"/>
                </a:solidFill>
              </a:defRPr>
            </a:lvl1pPr>
          </a:lstStyle>
          <a:p>
            <a:pPr lvl="0"/>
            <a:r>
              <a:rPr lang="en-US" dirty="0"/>
              <a:t>Insert Source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9D663ECE-2525-9049-A44C-56EA831A5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4" y="587665"/>
            <a:ext cx="11264900" cy="8601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043E4725-3BC9-6D4A-A938-A693837F3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46" y="131907"/>
            <a:ext cx="2844059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rgbClr val="393D40"/>
                </a:solidFill>
              </a:defRPr>
            </a:lvl1pPr>
          </a:lstStyle>
          <a:p>
            <a:r>
              <a:rPr lang="en-US" dirty="0"/>
              <a:t>Figure </a:t>
            </a:r>
            <a:fld id="{8E9351FB-0652-5D4E-8675-5F18C30F07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89760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Default with Figure #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988DAF-142A-484D-9CE0-D7263F06AB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46" y="131907"/>
            <a:ext cx="2844059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rgbClr val="393D40"/>
                </a:solidFill>
              </a:defRPr>
            </a:lvl1pPr>
          </a:lstStyle>
          <a:p>
            <a:r>
              <a:rPr lang="en-US" dirty="0"/>
              <a:t>Figure </a:t>
            </a:r>
            <a:fld id="{8E9351FB-0652-5D4E-8675-5F18C30F07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3901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Exhibit #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49" y="1915643"/>
            <a:ext cx="11274465" cy="3928533"/>
          </a:xfrm>
          <a:prstGeom prst="rect">
            <a:avLst/>
          </a:prstGeom>
        </p:spPr>
        <p:txBody>
          <a:bodyPr/>
          <a:lstStyle>
            <a:lvl1pPr marL="160020" indent="0">
              <a:spcBef>
                <a:spcPts val="0"/>
              </a:spcBef>
              <a:spcAft>
                <a:spcPts val="600"/>
              </a:spcAft>
              <a:buFont typeface="Arial"/>
              <a:buNone/>
              <a:defRPr>
                <a:solidFill>
                  <a:schemeClr val="tx1"/>
                </a:solidFill>
              </a:defRPr>
            </a:lvl1pPr>
            <a:lvl2pPr marL="74295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lvl2pPr>
            <a:lvl3pPr marL="11430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lvl3pPr>
            <a:lvl4pPr marL="16002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lvl4pPr>
            <a:lvl5pPr marL="20574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4848" y="6067136"/>
            <a:ext cx="10295515" cy="6867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393D40"/>
                </a:solidFill>
              </a:defRPr>
            </a:lvl1pPr>
          </a:lstStyle>
          <a:p>
            <a:pPr lvl="0"/>
            <a:r>
              <a:rPr lang="en-US" dirty="0"/>
              <a:t>Insert Source Here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6056015F-4D03-A44D-B27D-17D200F2B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7" y="586267"/>
            <a:ext cx="11270997" cy="8615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837343B7-26F1-CE4A-9E93-EC2EB9C042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7" y="131041"/>
            <a:ext cx="2844059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rgbClr val="393D40"/>
                </a:solidFill>
              </a:defRPr>
            </a:lvl1pPr>
          </a:lstStyle>
          <a:p>
            <a:r>
              <a:rPr lang="en-US" dirty="0"/>
              <a:t>Exhibit </a:t>
            </a:r>
            <a:fld id="{8E9351FB-0652-5D4E-8675-5F18C30F07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386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Exhibit #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84" y="1914245"/>
            <a:ext cx="5102052" cy="4010377"/>
          </a:xfrm>
          <a:prstGeom prst="rect">
            <a:avLst/>
          </a:prstGeom>
        </p:spPr>
        <p:txBody>
          <a:bodyPr/>
          <a:lstStyle>
            <a:lvl1pPr marL="3429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800">
                <a:solidFill>
                  <a:srgbClr val="393D40"/>
                </a:solidFill>
              </a:defRPr>
            </a:lvl1pPr>
            <a:lvl2pPr marL="74295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400">
                <a:solidFill>
                  <a:srgbClr val="393D40"/>
                </a:solidFill>
              </a:defRPr>
            </a:lvl2pPr>
            <a:lvl3pPr marL="11430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000">
                <a:solidFill>
                  <a:srgbClr val="393D40"/>
                </a:solidFill>
              </a:defRPr>
            </a:lvl3pPr>
            <a:lvl4pPr marL="16002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>
                <a:solidFill>
                  <a:srgbClr val="393D40"/>
                </a:solidFill>
              </a:defRPr>
            </a:lvl4pPr>
            <a:lvl5pPr marL="20574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>
                <a:solidFill>
                  <a:srgbClr val="393D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4684" y="1914245"/>
            <a:ext cx="5212715" cy="4010376"/>
          </a:xfrm>
          <a:prstGeom prst="rect">
            <a:avLst/>
          </a:prstGeom>
        </p:spPr>
        <p:txBody>
          <a:bodyPr/>
          <a:lstStyle>
            <a:lvl1pPr marL="3429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800">
                <a:solidFill>
                  <a:srgbClr val="393D40"/>
                </a:solidFill>
              </a:defRPr>
            </a:lvl1pPr>
            <a:lvl2pPr marL="74295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400">
                <a:solidFill>
                  <a:srgbClr val="393D40"/>
                </a:solidFill>
              </a:defRPr>
            </a:lvl2pPr>
            <a:lvl3pPr marL="11430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000">
                <a:solidFill>
                  <a:srgbClr val="393D40"/>
                </a:solidFill>
              </a:defRPr>
            </a:lvl3pPr>
            <a:lvl4pPr marL="16002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>
                <a:solidFill>
                  <a:srgbClr val="393D40"/>
                </a:solidFill>
              </a:defRPr>
            </a:lvl4pPr>
            <a:lvl5pPr marL="20574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>
                <a:solidFill>
                  <a:srgbClr val="393D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7" y="6067136"/>
            <a:ext cx="10293443" cy="5983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solidFill>
                  <a:srgbClr val="393D40"/>
                </a:solidFill>
              </a:defRPr>
            </a:lvl1pPr>
          </a:lstStyle>
          <a:p>
            <a:pPr lvl="0"/>
            <a:r>
              <a:rPr lang="en-US" dirty="0"/>
              <a:t>Insert Source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420BAF0-9E9D-EF45-A67E-381F7B124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8" y="586267"/>
            <a:ext cx="11264896" cy="8615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E4D272EB-5F1A-C146-B605-FEC9F167DB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7" y="131041"/>
            <a:ext cx="2844059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rgbClr val="393D40"/>
                </a:solidFill>
              </a:defRPr>
            </a:lvl1pPr>
          </a:lstStyle>
          <a:p>
            <a:r>
              <a:rPr lang="en-US" dirty="0"/>
              <a:t>Exhibit </a:t>
            </a:r>
            <a:fld id="{8E9351FB-0652-5D4E-8675-5F18C30F07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89003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383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Exhibit #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4AD45B79-97EA-5445-B79E-FF7A4DE468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7" y="130175"/>
            <a:ext cx="2844059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rgbClr val="393D40"/>
                </a:solidFill>
              </a:defRPr>
            </a:lvl1pPr>
          </a:lstStyle>
          <a:p>
            <a:r>
              <a:rPr lang="en-US" dirty="0"/>
              <a:t>Exhibit </a:t>
            </a:r>
            <a:fld id="{8E9351FB-0652-5D4E-8675-5F18C30F07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874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26893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5270A08D-6738-C147-B49E-C6DD50DAF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815" y="582133"/>
            <a:ext cx="11268398" cy="86566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ABC86AB-6687-354B-8700-0C280FC970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815" y="1908674"/>
            <a:ext cx="11268398" cy="40910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95668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513" y="588183"/>
            <a:ext cx="11268700" cy="8442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93D4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513" y="1466115"/>
            <a:ext cx="11268700" cy="4274874"/>
          </a:xfrm>
          <a:prstGeom prst="rect">
            <a:avLst/>
          </a:prstGeom>
        </p:spPr>
        <p:txBody>
          <a:bodyPr/>
          <a:lstStyle>
            <a:lvl1pPr marL="3429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>
                <a:solidFill>
                  <a:srgbClr val="393D40"/>
                </a:solidFill>
              </a:defRPr>
            </a:lvl1pPr>
            <a:lvl2pPr marL="74295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>
                <a:solidFill>
                  <a:srgbClr val="393D40"/>
                </a:solidFill>
              </a:defRPr>
            </a:lvl2pPr>
            <a:lvl3pPr marL="11430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>
                <a:solidFill>
                  <a:srgbClr val="393D40"/>
                </a:solidFill>
              </a:defRPr>
            </a:lvl3pPr>
            <a:lvl4pPr marL="16002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>
                <a:solidFill>
                  <a:srgbClr val="393D40"/>
                </a:solidFill>
              </a:defRPr>
            </a:lvl4pPr>
            <a:lvl5pPr marL="20574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>
                <a:solidFill>
                  <a:srgbClr val="393D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1365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5525" y="1680183"/>
            <a:ext cx="10360502" cy="1470025"/>
          </a:xfrm>
        </p:spPr>
        <p:txBody>
          <a:bodyPr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5525" y="2536153"/>
            <a:ext cx="10271125" cy="1752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57716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246" y="1915633"/>
            <a:ext cx="11266967" cy="3481966"/>
          </a:xfrm>
          <a:prstGeom prst="rect">
            <a:avLst/>
          </a:prstGeom>
        </p:spPr>
        <p:txBody>
          <a:bodyPr/>
          <a:lstStyle>
            <a:lvl1pPr marL="160020" indent="0">
              <a:spcBef>
                <a:spcPts val="0"/>
              </a:spcBef>
              <a:spcAft>
                <a:spcPts val="600"/>
              </a:spcAft>
              <a:buFont typeface="Arial"/>
              <a:buNone/>
              <a:defRPr>
                <a:solidFill>
                  <a:schemeClr val="tx1"/>
                </a:solidFill>
              </a:defRPr>
            </a:lvl1pPr>
            <a:lvl2pPr marL="74295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lvl2pPr>
            <a:lvl3pPr marL="11430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lvl3pPr>
            <a:lvl4pPr marL="16002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lvl4pPr>
            <a:lvl5pPr marL="20574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6246" y="6067136"/>
            <a:ext cx="10295514" cy="6867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393D40"/>
                </a:solidFill>
              </a:defRPr>
            </a:lvl1pPr>
          </a:lstStyle>
          <a:p>
            <a:pPr lvl="0"/>
            <a:r>
              <a:rPr lang="en-US" dirty="0"/>
              <a:t>Insert Source Here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E0C57E2F-108D-BC45-BF44-2F6C065BC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4" y="586267"/>
            <a:ext cx="11264900" cy="8615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5087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49" y="1914246"/>
            <a:ext cx="5102052" cy="4010377"/>
          </a:xfrm>
          <a:prstGeom prst="rect">
            <a:avLst/>
          </a:prstGeom>
        </p:spPr>
        <p:txBody>
          <a:bodyPr/>
          <a:lstStyle>
            <a:lvl1pPr marL="3429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800">
                <a:solidFill>
                  <a:srgbClr val="393D40"/>
                </a:solidFill>
              </a:defRPr>
            </a:lvl1pPr>
            <a:lvl2pPr marL="74295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400">
                <a:solidFill>
                  <a:srgbClr val="393D40"/>
                </a:solidFill>
              </a:defRPr>
            </a:lvl2pPr>
            <a:lvl3pPr marL="11430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000">
                <a:solidFill>
                  <a:srgbClr val="393D40"/>
                </a:solidFill>
              </a:defRPr>
            </a:lvl3pPr>
            <a:lvl4pPr marL="16002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>
                <a:solidFill>
                  <a:srgbClr val="393D40"/>
                </a:solidFill>
              </a:defRPr>
            </a:lvl4pPr>
            <a:lvl5pPr marL="20574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>
                <a:solidFill>
                  <a:srgbClr val="393D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1828" y="1918870"/>
            <a:ext cx="5212715" cy="4010376"/>
          </a:xfrm>
          <a:prstGeom prst="rect">
            <a:avLst/>
          </a:prstGeom>
        </p:spPr>
        <p:txBody>
          <a:bodyPr/>
          <a:lstStyle>
            <a:lvl1pPr marL="3429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800">
                <a:solidFill>
                  <a:srgbClr val="393D40"/>
                </a:solidFill>
              </a:defRPr>
            </a:lvl1pPr>
            <a:lvl2pPr marL="74295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400">
                <a:solidFill>
                  <a:srgbClr val="393D40"/>
                </a:solidFill>
              </a:defRPr>
            </a:lvl2pPr>
            <a:lvl3pPr marL="11430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000">
                <a:solidFill>
                  <a:srgbClr val="393D40"/>
                </a:solidFill>
              </a:defRPr>
            </a:lvl3pPr>
            <a:lvl4pPr marL="16002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>
                <a:solidFill>
                  <a:srgbClr val="393D40"/>
                </a:solidFill>
              </a:defRPr>
            </a:lvl4pPr>
            <a:lvl5pPr marL="20574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>
                <a:solidFill>
                  <a:srgbClr val="393D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0142" y="6067136"/>
            <a:ext cx="10291618" cy="5983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solidFill>
                  <a:srgbClr val="393D40"/>
                </a:solidFill>
              </a:defRPr>
            </a:lvl1pPr>
          </a:lstStyle>
          <a:p>
            <a:pPr lvl="0"/>
            <a:r>
              <a:rPr lang="en-US" dirty="0"/>
              <a:t>Insert Source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0E776E84-F54F-3445-8517-0E7B66C3B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4" y="586267"/>
            <a:ext cx="11264900" cy="8615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499063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2090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Default with Figure #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253" y="288704"/>
            <a:ext cx="11104752" cy="844213"/>
          </a:xfrm>
        </p:spPr>
        <p:txBody>
          <a:bodyPr/>
          <a:lstStyle>
            <a:lvl1pPr>
              <a:defRPr sz="3000">
                <a:solidFill>
                  <a:srgbClr val="393D4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254" y="6044068"/>
            <a:ext cx="9179458" cy="6867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393D40"/>
                </a:solidFill>
              </a:defRPr>
            </a:lvl1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Insert Source Here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7205" y="88512"/>
            <a:ext cx="2844059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rgbClr val="393D40"/>
                </a:solidFill>
              </a:defRPr>
            </a:lvl1pPr>
          </a:lstStyle>
          <a:p>
            <a:r>
              <a:rPr lang="en-US" dirty="0" smtClean="0"/>
              <a:t>Figure </a:t>
            </a:r>
            <a:fld id="{8E9351FB-0652-5D4E-8675-5F18C30F07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61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 Default with Figure #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7205" y="577031"/>
            <a:ext cx="10240083" cy="844213"/>
          </a:xfrm>
        </p:spPr>
        <p:txBody>
          <a:bodyPr/>
          <a:lstStyle>
            <a:lvl1pPr>
              <a:defRPr>
                <a:solidFill>
                  <a:srgbClr val="323A4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8267" y="1727200"/>
            <a:ext cx="10239022" cy="3928533"/>
          </a:xfrm>
          <a:prstGeom prst="rect">
            <a:avLst/>
          </a:prstGeom>
        </p:spPr>
        <p:txBody>
          <a:bodyPr/>
          <a:lstStyle>
            <a:lvl1pPr marL="160020" indent="0">
              <a:spcBef>
                <a:spcPts val="0"/>
              </a:spcBef>
              <a:spcAft>
                <a:spcPts val="600"/>
              </a:spcAft>
              <a:buFont typeface="Arial"/>
              <a:buNone/>
              <a:defRPr/>
            </a:lvl1pPr>
            <a:lvl2pPr marL="74295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lvl2pPr>
            <a:lvl3pPr marL="11430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lvl3pPr>
            <a:lvl4pPr marL="16002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lvl4pPr>
            <a:lvl5pPr marL="20574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47206" y="5961688"/>
            <a:ext cx="9179458" cy="6867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323A45"/>
                </a:solidFill>
              </a:defRPr>
            </a:lvl1pPr>
          </a:lstStyle>
          <a:p>
            <a:pPr lvl="0"/>
            <a:r>
              <a:rPr lang="en-US" dirty="0" smtClean="0"/>
              <a:t>Insert Source Here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7205" y="88512"/>
            <a:ext cx="2844059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rgbClr val="323A45"/>
                </a:solidFill>
              </a:defRPr>
            </a:lvl1pPr>
          </a:lstStyle>
          <a:p>
            <a:r>
              <a:rPr lang="en-US" dirty="0" smtClean="0"/>
              <a:t>Figure </a:t>
            </a:r>
            <a:fld id="{8E9351FB-0652-5D4E-8675-5F18C30F07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364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3494" y="3140293"/>
            <a:ext cx="6788601" cy="12242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307154" y="2330907"/>
            <a:ext cx="8397439" cy="8442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052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Default with Figure #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841" y="1912979"/>
            <a:ext cx="11269371" cy="3824866"/>
          </a:xfrm>
          <a:prstGeom prst="rect">
            <a:avLst/>
          </a:prstGeom>
        </p:spPr>
        <p:txBody>
          <a:bodyPr/>
          <a:lstStyle>
            <a:lvl1pPr marL="160020" indent="0">
              <a:spcBef>
                <a:spcPts val="0"/>
              </a:spcBef>
              <a:spcAft>
                <a:spcPts val="600"/>
              </a:spcAft>
              <a:buFont typeface="Arial"/>
              <a:buNone/>
              <a:defRPr>
                <a:solidFill>
                  <a:schemeClr val="tx1"/>
                </a:solidFill>
              </a:defRPr>
            </a:lvl1pPr>
            <a:lvl2pPr marL="74295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lvl2pPr>
            <a:lvl3pPr marL="11430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lvl3pPr>
            <a:lvl4pPr marL="16002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lvl4pPr>
            <a:lvl5pPr marL="20574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2" y="6068533"/>
            <a:ext cx="10240087" cy="6867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393D40"/>
                </a:solidFill>
              </a:defRPr>
            </a:lvl1pPr>
          </a:lstStyle>
          <a:p>
            <a:pPr lvl="0"/>
            <a:r>
              <a:rPr lang="en-US" dirty="0"/>
              <a:t>Insert Source Here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B4E8EC0-9E51-1B4B-8B5B-6438FF732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4" y="587665"/>
            <a:ext cx="11264900" cy="8601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DFC016A1-2979-EC4D-A307-EA0832051F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131041"/>
            <a:ext cx="2844059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rgbClr val="393D40"/>
                </a:solidFill>
              </a:defRPr>
            </a:lvl1pPr>
          </a:lstStyle>
          <a:p>
            <a:r>
              <a:rPr lang="en-US" dirty="0"/>
              <a:t>Figure </a:t>
            </a:r>
            <a:fld id="{8E9351FB-0652-5D4E-8675-5F18C30F07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822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5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6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" y="0"/>
            <a:ext cx="12188826" cy="6858000"/>
          </a:xfrm>
          <a:prstGeom prst="rect">
            <a:avLst/>
          </a:prstGeom>
          <a:solidFill>
            <a:srgbClr val="0B5F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07154" y="2633307"/>
            <a:ext cx="8397439" cy="8442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 descr="KFF_Large_K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08"/>
          <a:stretch/>
        </p:blipFill>
        <p:spPr>
          <a:xfrm>
            <a:off x="-1" y="0"/>
            <a:ext cx="3358798" cy="6858000"/>
          </a:xfrm>
          <a:prstGeom prst="rect">
            <a:avLst/>
          </a:prstGeom>
        </p:spPr>
      </p:pic>
      <p:pic>
        <p:nvPicPr>
          <p:cNvPr id="7" name="Picture 6" descr="KFF_Full_Logo_K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9099" y="5295540"/>
            <a:ext cx="1184364" cy="786320"/>
          </a:xfrm>
          <a:prstGeom prst="rect">
            <a:avLst/>
          </a:prstGeom>
        </p:spPr>
      </p:pic>
      <p:pic>
        <p:nvPicPr>
          <p:cNvPr id="13" name="Picture 12" descr="KFF_Tagline_KO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556" y="6251604"/>
            <a:ext cx="4162012" cy="24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355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•"/>
        <a:defRPr sz="1800" kern="1200">
          <a:solidFill>
            <a:srgbClr val="555659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–"/>
        <a:defRPr sz="1800" kern="1200">
          <a:solidFill>
            <a:srgbClr val="555659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•"/>
        <a:defRPr sz="1800" kern="1200">
          <a:solidFill>
            <a:srgbClr val="555659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–"/>
        <a:defRPr sz="1800" kern="1200">
          <a:solidFill>
            <a:srgbClr val="555659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»"/>
        <a:defRPr sz="1800" kern="1200">
          <a:solidFill>
            <a:srgbClr val="555659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0"/>
            <a:ext cx="12188826" cy="6858000"/>
          </a:xfrm>
          <a:prstGeom prst="rect">
            <a:avLst/>
          </a:prstGeom>
          <a:solidFill>
            <a:srgbClr val="0B5F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KFF_Plate_Tab+Slab6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55"/>
          <a:stretch/>
        </p:blipFill>
        <p:spPr>
          <a:xfrm>
            <a:off x="8376195" y="0"/>
            <a:ext cx="381263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605" y="1695882"/>
            <a:ext cx="8397439" cy="8442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KFF_Plate_Tab+Slab9.pn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613" b="85485"/>
          <a:stretch/>
        </p:blipFill>
        <p:spPr>
          <a:xfrm>
            <a:off x="0" y="0"/>
            <a:ext cx="1028125" cy="169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134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•"/>
        <a:defRPr sz="1800" kern="1200">
          <a:solidFill>
            <a:srgbClr val="555659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–"/>
        <a:defRPr sz="1800" kern="1200">
          <a:solidFill>
            <a:srgbClr val="555659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•"/>
        <a:defRPr sz="1800" kern="1200">
          <a:solidFill>
            <a:srgbClr val="555659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–"/>
        <a:defRPr sz="1800" kern="1200">
          <a:solidFill>
            <a:srgbClr val="555659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»"/>
        <a:defRPr sz="1800" kern="1200">
          <a:solidFill>
            <a:srgbClr val="555659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7" userDrawn="1">
          <p15:clr>
            <a:srgbClr val="F26B43"/>
          </p15:clr>
        </p15:guide>
        <p15:guide id="2" orient="horz" pos="1608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6247" y="586267"/>
            <a:ext cx="11266966" cy="8615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905671" y="6072289"/>
            <a:ext cx="831361" cy="55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532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5" r:id="rId3"/>
    <p:sldLayoutId id="2147483687" r:id="rId4"/>
    <p:sldLayoutId id="2147483688" r:id="rId5"/>
    <p:sldLayoutId id="2147483689" r:id="rId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rgbClr val="393D4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•"/>
        <a:defRPr sz="1800" kern="1200">
          <a:solidFill>
            <a:srgbClr val="555659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–"/>
        <a:defRPr sz="1800" kern="1200">
          <a:solidFill>
            <a:srgbClr val="555659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•"/>
        <a:defRPr sz="1800" kern="1200">
          <a:solidFill>
            <a:srgbClr val="555659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–"/>
        <a:defRPr sz="1800" kern="1200">
          <a:solidFill>
            <a:srgbClr val="555659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»"/>
        <a:defRPr sz="1800" kern="1200">
          <a:solidFill>
            <a:srgbClr val="555659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816" userDrawn="1">
          <p15:clr>
            <a:srgbClr val="F26B43"/>
          </p15:clr>
        </p15:guide>
        <p15:guide id="2" pos="287" userDrawn="1">
          <p15:clr>
            <a:srgbClr val="F26B43"/>
          </p15:clr>
        </p15:guide>
        <p15:guide id="3" pos="7391" userDrawn="1">
          <p15:clr>
            <a:srgbClr val="F26B43"/>
          </p15:clr>
        </p15:guide>
        <p15:guide id="4" orient="horz" pos="984" userDrawn="1">
          <p15:clr>
            <a:srgbClr val="F26B43"/>
          </p15:clr>
        </p15:guide>
        <p15:guide id="5" orient="horz" pos="360" userDrawn="1">
          <p15:clr>
            <a:srgbClr val="F26B43"/>
          </p15:clr>
        </p15:guide>
        <p15:guide id="6" orient="horz" pos="120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314" y="587664"/>
            <a:ext cx="11264900" cy="9744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68313" y="131041"/>
            <a:ext cx="2844059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rgbClr val="393D40"/>
                </a:solidFill>
              </a:defRPr>
            </a:lvl1pPr>
          </a:lstStyle>
          <a:p>
            <a:r>
              <a:rPr lang="en-US" dirty="0"/>
              <a:t>Figure </a:t>
            </a:r>
            <a:fld id="{8E9351FB-0652-5D4E-8675-5F18C30F07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39781DC-7B2E-F941-90DC-C846735745DA}"/>
              </a:ext>
            </a:extLst>
          </p:cNvPr>
          <p:cNvSpPr txBox="1">
            <a:spLocks/>
          </p:cNvSpPr>
          <p:nvPr userDrawn="1"/>
        </p:nvSpPr>
        <p:spPr>
          <a:xfrm>
            <a:off x="-5102052" y="-646458"/>
            <a:ext cx="5102052" cy="415553"/>
          </a:xfrm>
          <a:prstGeom prst="rect">
            <a:avLst/>
          </a:prstGeom>
        </p:spPr>
        <p:txBody>
          <a:bodyPr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393D4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i="1" dirty="0"/>
              <a:t>All text: Dark Gray </a:t>
            </a:r>
          </a:p>
          <a:p>
            <a:r>
              <a:rPr lang="en-US" sz="1800" i="1" dirty="0"/>
              <a:t>RGB: 51/51/51 HEX: 333333</a:t>
            </a:r>
          </a:p>
        </p:txBody>
      </p:sp>
      <p:graphicFrame>
        <p:nvGraphicFramePr>
          <p:cNvPr id="8" name="Content Placeholder 8">
            <a:extLst>
              <a:ext uri="{FF2B5EF4-FFF2-40B4-BE49-F238E27FC236}">
                <a16:creationId xmlns:a16="http://schemas.microsoft.com/office/drawing/2014/main" id="{C5F74028-61D9-A24A-8C9D-16E12B4AAA7D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353652484"/>
              </p:ext>
            </p:extLst>
          </p:nvPr>
        </p:nvGraphicFramePr>
        <p:xfrm>
          <a:off x="-5102052" y="4144038"/>
          <a:ext cx="5009520" cy="1267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4920">
                  <a:extLst>
                    <a:ext uri="{9D8B030D-6E8A-4147-A177-3AD203B41FA5}">
                      <a16:colId xmlns:a16="http://schemas.microsoft.com/office/drawing/2014/main" val="4111381954"/>
                    </a:ext>
                  </a:extLst>
                </a:gridCol>
                <a:gridCol w="834920">
                  <a:extLst>
                    <a:ext uri="{9D8B030D-6E8A-4147-A177-3AD203B41FA5}">
                      <a16:colId xmlns:a16="http://schemas.microsoft.com/office/drawing/2014/main" val="2255780405"/>
                    </a:ext>
                  </a:extLst>
                </a:gridCol>
                <a:gridCol w="834920">
                  <a:extLst>
                    <a:ext uri="{9D8B030D-6E8A-4147-A177-3AD203B41FA5}">
                      <a16:colId xmlns:a16="http://schemas.microsoft.com/office/drawing/2014/main" val="743054962"/>
                    </a:ext>
                  </a:extLst>
                </a:gridCol>
                <a:gridCol w="834920">
                  <a:extLst>
                    <a:ext uri="{9D8B030D-6E8A-4147-A177-3AD203B41FA5}">
                      <a16:colId xmlns:a16="http://schemas.microsoft.com/office/drawing/2014/main" val="2417710298"/>
                    </a:ext>
                  </a:extLst>
                </a:gridCol>
                <a:gridCol w="834920">
                  <a:extLst>
                    <a:ext uri="{9D8B030D-6E8A-4147-A177-3AD203B41FA5}">
                      <a16:colId xmlns:a16="http://schemas.microsoft.com/office/drawing/2014/main" val="857422864"/>
                    </a:ext>
                  </a:extLst>
                </a:gridCol>
                <a:gridCol w="834920">
                  <a:extLst>
                    <a:ext uri="{9D8B030D-6E8A-4147-A177-3AD203B41FA5}">
                      <a16:colId xmlns:a16="http://schemas.microsoft.com/office/drawing/2014/main" val="566061841"/>
                    </a:ext>
                  </a:extLst>
                </a:gridCol>
              </a:tblGrid>
              <a:tr h="490483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116270" marR="116270" marT="58270" marB="58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116270" marR="116270" marT="58270" marB="5827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116270" marR="116270" marT="58270" marB="5827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116270" marR="116270" marT="58270" marB="5827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116270" marR="116270" marT="58270" marB="5827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116270" marR="116270" marT="58270" marB="58270">
                    <a:solidFill>
                      <a:srgbClr val="00BC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3765833"/>
                  </a:ext>
                </a:extLst>
              </a:tr>
              <a:tr h="466639">
                <a:tc>
                  <a:txBody>
                    <a:bodyPr/>
                    <a:lstStyle/>
                    <a:p>
                      <a:r>
                        <a:rPr lang="en-US" sz="800" dirty="0"/>
                        <a:t>Darkest Blue</a:t>
                      </a:r>
                    </a:p>
                    <a:p>
                      <a:endParaRPr lang="en-US" sz="800" dirty="0"/>
                    </a:p>
                  </a:txBody>
                  <a:tcPr marL="116270" marR="116270" marT="58270" marB="58270"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Dark</a:t>
                      </a:r>
                    </a:p>
                    <a:p>
                      <a:r>
                        <a:rPr lang="en-US" sz="800" dirty="0"/>
                        <a:t>Blue</a:t>
                      </a:r>
                    </a:p>
                  </a:txBody>
                  <a:tcPr marL="116270" marR="116270" marT="58270" marB="58270"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KFF</a:t>
                      </a:r>
                    </a:p>
                    <a:p>
                      <a:pPr marL="0" marR="0" lvl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Blue</a:t>
                      </a:r>
                    </a:p>
                  </a:txBody>
                  <a:tcPr marL="116270" marR="116270" marT="58270" marB="58270"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KFF 50%</a:t>
                      </a:r>
                    </a:p>
                    <a:p>
                      <a:r>
                        <a:rPr lang="en-US" sz="800" dirty="0"/>
                        <a:t>Blue</a:t>
                      </a:r>
                    </a:p>
                  </a:txBody>
                  <a:tcPr marL="116270" marR="116270" marT="58270" marB="58270"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KFF</a:t>
                      </a:r>
                    </a:p>
                    <a:p>
                      <a:r>
                        <a:rPr lang="en-US" sz="800" dirty="0"/>
                        <a:t>25%</a:t>
                      </a:r>
                    </a:p>
                    <a:p>
                      <a:r>
                        <a:rPr lang="en-US" sz="800" dirty="0"/>
                        <a:t>Blue</a:t>
                      </a:r>
                    </a:p>
                  </a:txBody>
                  <a:tcPr marL="116270" marR="116270" marT="58270" marB="58270"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Green</a:t>
                      </a:r>
                    </a:p>
                  </a:txBody>
                  <a:tcPr marL="116270" marR="116270" marT="58270" marB="58270">
                    <a:solidFill>
                      <a:srgbClr val="DB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260570"/>
                  </a:ext>
                </a:extLst>
              </a:tr>
              <a:tr h="295027">
                <a:tc>
                  <a:txBody>
                    <a:bodyPr/>
                    <a:lstStyle/>
                    <a:p>
                      <a:pPr marL="0" marR="0" lvl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003c64</a:t>
                      </a:r>
                    </a:p>
                  </a:txBody>
                  <a:tcPr marL="116270" marR="116270" marT="58270" marB="58270"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005996</a:t>
                      </a:r>
                    </a:p>
                  </a:txBody>
                  <a:tcPr marL="116270" marR="116270" marT="58270" marB="58270"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077c8</a:t>
                      </a:r>
                      <a:endParaRPr lang="en-US" sz="800" dirty="0"/>
                    </a:p>
                  </a:txBody>
                  <a:tcPr marL="116270" marR="116270" marT="58270" marB="58270"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7fbbe3</a:t>
                      </a:r>
                    </a:p>
                  </a:txBody>
                  <a:tcPr marL="116270" marR="116270" marT="58270" marB="58270"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bfddf1</a:t>
                      </a:r>
                    </a:p>
                  </a:txBody>
                  <a:tcPr marL="116270" marR="116270" marT="58270" marB="58270"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00BC87</a:t>
                      </a:r>
                    </a:p>
                  </a:txBody>
                  <a:tcPr marL="116270" marR="116270" marT="58270" marB="58270">
                    <a:solidFill>
                      <a:srgbClr val="DB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8601562"/>
                  </a:ext>
                </a:extLst>
              </a:tr>
            </a:tbl>
          </a:graphicData>
        </a:graphic>
      </p:graphicFrame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31B6D195-E196-6442-B484-F301CE681A37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415619459"/>
              </p:ext>
            </p:extLst>
          </p:nvPr>
        </p:nvGraphicFramePr>
        <p:xfrm>
          <a:off x="-5102052" y="5605851"/>
          <a:ext cx="5009520" cy="12521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4920">
                  <a:extLst>
                    <a:ext uri="{9D8B030D-6E8A-4147-A177-3AD203B41FA5}">
                      <a16:colId xmlns:a16="http://schemas.microsoft.com/office/drawing/2014/main" val="9385684"/>
                    </a:ext>
                  </a:extLst>
                </a:gridCol>
                <a:gridCol w="834920">
                  <a:extLst>
                    <a:ext uri="{9D8B030D-6E8A-4147-A177-3AD203B41FA5}">
                      <a16:colId xmlns:a16="http://schemas.microsoft.com/office/drawing/2014/main" val="3311741154"/>
                    </a:ext>
                  </a:extLst>
                </a:gridCol>
                <a:gridCol w="834920">
                  <a:extLst>
                    <a:ext uri="{9D8B030D-6E8A-4147-A177-3AD203B41FA5}">
                      <a16:colId xmlns:a16="http://schemas.microsoft.com/office/drawing/2014/main" val="2240275432"/>
                    </a:ext>
                  </a:extLst>
                </a:gridCol>
                <a:gridCol w="834920">
                  <a:extLst>
                    <a:ext uri="{9D8B030D-6E8A-4147-A177-3AD203B41FA5}">
                      <a16:colId xmlns:a16="http://schemas.microsoft.com/office/drawing/2014/main" val="2855855076"/>
                    </a:ext>
                  </a:extLst>
                </a:gridCol>
                <a:gridCol w="834920">
                  <a:extLst>
                    <a:ext uri="{9D8B030D-6E8A-4147-A177-3AD203B41FA5}">
                      <a16:colId xmlns:a16="http://schemas.microsoft.com/office/drawing/2014/main" val="3036051201"/>
                    </a:ext>
                  </a:extLst>
                </a:gridCol>
                <a:gridCol w="834920">
                  <a:extLst>
                    <a:ext uri="{9D8B030D-6E8A-4147-A177-3AD203B41FA5}">
                      <a16:colId xmlns:a16="http://schemas.microsoft.com/office/drawing/2014/main" val="3063448730"/>
                    </a:ext>
                  </a:extLst>
                </a:gridCol>
              </a:tblGrid>
              <a:tr h="490483"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bg2"/>
                        </a:solidFill>
                      </a:endParaRPr>
                    </a:p>
                  </a:txBody>
                  <a:tcPr marL="116270" marR="116270" marT="58270" marB="58270">
                    <a:solidFill>
                      <a:srgbClr val="FA273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116270" marR="116270" marT="58270" marB="58270">
                    <a:solidFill>
                      <a:srgbClr val="F5821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116270" marR="116270" marT="58270" marB="58270">
                    <a:solidFill>
                      <a:srgbClr val="FD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116540" marR="116540" marT="58270" marB="58270"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116540" marR="116540" marT="58270" marB="58270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116540" marR="116540" marT="58270" marB="58270">
                    <a:solidFill>
                      <a:srgbClr val="E5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3765833"/>
                  </a:ext>
                </a:extLst>
              </a:tr>
              <a:tr h="466639">
                <a:tc>
                  <a:txBody>
                    <a:bodyPr/>
                    <a:lstStyle/>
                    <a:p>
                      <a:r>
                        <a:rPr lang="en-US" sz="800" dirty="0"/>
                        <a:t>Red</a:t>
                      </a:r>
                    </a:p>
                    <a:p>
                      <a:endParaRPr lang="en-US" sz="800" dirty="0"/>
                    </a:p>
                  </a:txBody>
                  <a:tcPr marL="116270" marR="116270" marT="58270" marB="58270"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Orange</a:t>
                      </a:r>
                    </a:p>
                    <a:p>
                      <a:endParaRPr lang="en-US" sz="800" dirty="0"/>
                    </a:p>
                  </a:txBody>
                  <a:tcPr marL="116270" marR="116270" marT="58270" marB="58270"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Yellow</a:t>
                      </a:r>
                    </a:p>
                    <a:p>
                      <a:endParaRPr lang="en-US" sz="800" dirty="0"/>
                    </a:p>
                  </a:txBody>
                  <a:tcPr marL="116270" marR="116270" marT="58270" marB="58270"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Text</a:t>
                      </a:r>
                    </a:p>
                  </a:txBody>
                  <a:tcPr marL="116540" marR="116540" marT="58270" marB="58270"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Middle</a:t>
                      </a:r>
                    </a:p>
                    <a:p>
                      <a:r>
                        <a:rPr lang="en-US" sz="800" dirty="0"/>
                        <a:t>Gray</a:t>
                      </a:r>
                    </a:p>
                  </a:txBody>
                  <a:tcPr marL="116540" marR="116540" marT="58270" marB="58270"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Light</a:t>
                      </a:r>
                    </a:p>
                    <a:p>
                      <a:r>
                        <a:rPr lang="en-US" sz="800" dirty="0"/>
                        <a:t>Gray</a:t>
                      </a:r>
                    </a:p>
                  </a:txBody>
                  <a:tcPr marL="116540" marR="116540" marT="58270" marB="58270">
                    <a:solidFill>
                      <a:srgbClr val="DB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260570"/>
                  </a:ext>
                </a:extLst>
              </a:tr>
              <a:tr h="295027">
                <a:tc>
                  <a:txBody>
                    <a:bodyPr/>
                    <a:lstStyle/>
                    <a:p>
                      <a:pPr marL="0" marR="0" lvl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FA2732</a:t>
                      </a:r>
                    </a:p>
                  </a:txBody>
                  <a:tcPr marL="116270" marR="116270" marT="58270" marB="58270"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F5821F</a:t>
                      </a:r>
                    </a:p>
                  </a:txBody>
                  <a:tcPr marL="116270" marR="116270" marT="58270" marB="58270"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FFCC00</a:t>
                      </a:r>
                    </a:p>
                  </a:txBody>
                  <a:tcPr marL="116270" marR="116270" marT="58270" marB="58270"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333333</a:t>
                      </a:r>
                    </a:p>
                  </a:txBody>
                  <a:tcPr marL="116540" marR="116540" marT="58270" marB="58270"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err="1"/>
                        <a:t>cccccc</a:t>
                      </a:r>
                      <a:endParaRPr lang="en-US" sz="800" dirty="0"/>
                    </a:p>
                  </a:txBody>
                  <a:tcPr marL="116540" marR="116540" marT="58270" marB="58270"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e5e5e5</a:t>
                      </a:r>
                    </a:p>
                  </a:txBody>
                  <a:tcPr marL="116540" marR="116540" marT="58270" marB="58270">
                    <a:solidFill>
                      <a:srgbClr val="DB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8601562"/>
                  </a:ext>
                </a:extLst>
              </a:tr>
            </a:tbl>
          </a:graphicData>
        </a:graphic>
      </p:graphicFrame>
      <p:sp>
        <p:nvSpPr>
          <p:cNvPr id="10" name="Title 1">
            <a:extLst>
              <a:ext uri="{FF2B5EF4-FFF2-40B4-BE49-F238E27FC236}">
                <a16:creationId xmlns:a16="http://schemas.microsoft.com/office/drawing/2014/main" id="{48CF56B5-5F83-2C40-B8DE-6F6EE8BAA8BE}"/>
              </a:ext>
            </a:extLst>
          </p:cNvPr>
          <p:cNvSpPr txBox="1">
            <a:spLocks/>
          </p:cNvSpPr>
          <p:nvPr userDrawn="1"/>
        </p:nvSpPr>
        <p:spPr>
          <a:xfrm>
            <a:off x="-5102052" y="-153974"/>
            <a:ext cx="4805291" cy="714703"/>
          </a:xfrm>
          <a:prstGeom prst="rect">
            <a:avLst/>
          </a:prstGeom>
        </p:spPr>
        <p:txBody>
          <a:bodyPr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393D4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Headlines: Arial, size 32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2AD8D2B-7614-0146-A3FE-05BC19468743}"/>
              </a:ext>
            </a:extLst>
          </p:cNvPr>
          <p:cNvSpPr txBox="1">
            <a:spLocks/>
          </p:cNvSpPr>
          <p:nvPr userDrawn="1"/>
        </p:nvSpPr>
        <p:spPr>
          <a:xfrm>
            <a:off x="-5102052" y="2850239"/>
            <a:ext cx="4805291" cy="357352"/>
          </a:xfrm>
          <a:prstGeom prst="rect">
            <a:avLst/>
          </a:prstGeom>
        </p:spPr>
        <p:txBody>
          <a:bodyPr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393D4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/>
              <a:t>Label: Arial, size 18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1FE242F-C7CB-CD45-94B9-5B34AC141E54}"/>
              </a:ext>
            </a:extLst>
          </p:cNvPr>
          <p:cNvSpPr txBox="1">
            <a:spLocks/>
          </p:cNvSpPr>
          <p:nvPr userDrawn="1"/>
        </p:nvSpPr>
        <p:spPr>
          <a:xfrm>
            <a:off x="-5102052" y="3718803"/>
            <a:ext cx="4805291" cy="357352"/>
          </a:xfrm>
          <a:prstGeom prst="rect">
            <a:avLst/>
          </a:prstGeom>
        </p:spPr>
        <p:txBody>
          <a:bodyPr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393D4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/>
              <a:t>Source: Arial, size 12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F5C320F-145F-464C-BB1E-D03460536F23}"/>
              </a:ext>
            </a:extLst>
          </p:cNvPr>
          <p:cNvSpPr txBox="1">
            <a:spLocks/>
          </p:cNvSpPr>
          <p:nvPr userDrawn="1"/>
        </p:nvSpPr>
        <p:spPr>
          <a:xfrm>
            <a:off x="-5102052" y="3327054"/>
            <a:ext cx="4805291" cy="357352"/>
          </a:xfrm>
          <a:prstGeom prst="rect">
            <a:avLst/>
          </a:prstGeom>
        </p:spPr>
        <p:txBody>
          <a:bodyPr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393D4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/>
              <a:t>Figure: Arial, size 14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596E1C3-B750-DB4A-93EE-1F971EC1B4F9}"/>
              </a:ext>
            </a:extLst>
          </p:cNvPr>
          <p:cNvSpPr txBox="1">
            <a:spLocks/>
          </p:cNvSpPr>
          <p:nvPr userDrawn="1"/>
        </p:nvSpPr>
        <p:spPr>
          <a:xfrm>
            <a:off x="-5102052" y="637660"/>
            <a:ext cx="5102052" cy="2135648"/>
          </a:xfrm>
          <a:prstGeom prst="rect">
            <a:avLst/>
          </a:prstGeom>
        </p:spPr>
        <p:txBody>
          <a:bodyPr/>
          <a:lstStyle>
            <a:lvl1pPr marL="342900" indent="-18288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0076C4"/>
              </a:buClr>
              <a:buFont typeface="Arial"/>
              <a:buChar char="•"/>
              <a:defRPr sz="2800" kern="1200">
                <a:solidFill>
                  <a:srgbClr val="393D40"/>
                </a:solidFill>
                <a:latin typeface="+mn-lt"/>
                <a:ea typeface="+mn-ea"/>
                <a:cs typeface="+mn-cs"/>
              </a:defRPr>
            </a:lvl1pPr>
            <a:lvl2pPr marL="742950" indent="-18288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0076C4"/>
              </a:buClr>
              <a:buFont typeface="Arial"/>
              <a:buChar char="•"/>
              <a:defRPr sz="2400" kern="1200">
                <a:solidFill>
                  <a:srgbClr val="393D40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0076C4"/>
              </a:buClr>
              <a:buFont typeface="Arial"/>
              <a:buChar char="•"/>
              <a:defRPr sz="2000" kern="1200">
                <a:solidFill>
                  <a:srgbClr val="393D40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0076C4"/>
              </a:buClr>
              <a:buFont typeface="Arial"/>
              <a:buChar char="•"/>
              <a:defRPr sz="1800" kern="1200">
                <a:solidFill>
                  <a:srgbClr val="393D40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0076C4"/>
              </a:buClr>
              <a:buFont typeface="Arial"/>
              <a:buChar char="•"/>
              <a:defRPr sz="1800" kern="1200">
                <a:solidFill>
                  <a:srgbClr val="393D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1 Text: Arial, size 28</a:t>
            </a:r>
          </a:p>
          <a:p>
            <a:pPr lvl="1"/>
            <a:r>
              <a:rPr lang="en-US" dirty="0"/>
              <a:t>Level 2 Text: Arial, size 24</a:t>
            </a:r>
          </a:p>
          <a:p>
            <a:pPr lvl="2"/>
            <a:r>
              <a:rPr lang="en-US" dirty="0"/>
              <a:t>Level 3 Text: Arial, size 20</a:t>
            </a:r>
          </a:p>
          <a:p>
            <a:pPr lvl="3"/>
            <a:r>
              <a:rPr lang="en-US" dirty="0"/>
              <a:t>Level 4 Text: Arial, size 18</a:t>
            </a:r>
          </a:p>
          <a:p>
            <a:pPr lvl="4"/>
            <a:r>
              <a:rPr lang="en-US" dirty="0"/>
              <a:t>Level 5 Text: Arial, size 18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D0A1D8B-E64A-4D45-A49A-72A56E14E83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905671" y="6072289"/>
            <a:ext cx="831361" cy="55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373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rgbClr val="393D4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•"/>
        <a:defRPr sz="1800" kern="1200">
          <a:solidFill>
            <a:srgbClr val="555659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–"/>
        <a:defRPr sz="1800" kern="1200">
          <a:solidFill>
            <a:srgbClr val="555659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•"/>
        <a:defRPr sz="1800" kern="1200">
          <a:solidFill>
            <a:srgbClr val="555659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–"/>
        <a:defRPr sz="1800" kern="1200">
          <a:solidFill>
            <a:srgbClr val="555659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»"/>
        <a:defRPr sz="1800" kern="1200">
          <a:solidFill>
            <a:srgbClr val="555659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84" userDrawn="1">
          <p15:clr>
            <a:srgbClr val="F26B43"/>
          </p15:clr>
        </p15:guide>
        <p15:guide id="2" pos="287" userDrawn="1">
          <p15:clr>
            <a:srgbClr val="F26B43"/>
          </p15:clr>
        </p15:guide>
        <p15:guide id="3" orient="horz" pos="3816" userDrawn="1">
          <p15:clr>
            <a:srgbClr val="F26B43"/>
          </p15:clr>
        </p15:guide>
        <p15:guide id="4" pos="7391" userDrawn="1">
          <p15:clr>
            <a:srgbClr val="F26B43"/>
          </p15:clr>
        </p15:guide>
        <p15:guide id="5" orient="horz" pos="360" userDrawn="1">
          <p15:clr>
            <a:srgbClr val="F26B43"/>
          </p15:clr>
        </p15:guide>
        <p15:guide id="6" orient="horz" pos="312" userDrawn="1">
          <p15:clr>
            <a:srgbClr val="F26B43"/>
          </p15:clr>
        </p15:guide>
        <p15:guide id="7" orient="horz" pos="120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318" y="586267"/>
            <a:ext cx="11264896" cy="8615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6DAB56AB-D9FF-DC48-AD12-FEB8CF2029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7" y="131041"/>
            <a:ext cx="2844059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rgbClr val="393D40"/>
                </a:solidFill>
              </a:defRPr>
            </a:lvl1pPr>
          </a:lstStyle>
          <a:p>
            <a:r>
              <a:rPr lang="en-US" dirty="0"/>
              <a:t>Exhibit </a:t>
            </a:r>
            <a:fld id="{8E9351FB-0652-5D4E-8675-5F18C30F07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8D7D5DC-420A-234A-A155-71D524259E92}"/>
              </a:ext>
            </a:extLst>
          </p:cNvPr>
          <p:cNvSpPr txBox="1">
            <a:spLocks/>
          </p:cNvSpPr>
          <p:nvPr userDrawn="1"/>
        </p:nvSpPr>
        <p:spPr>
          <a:xfrm>
            <a:off x="-5102052" y="-646458"/>
            <a:ext cx="5102052" cy="415553"/>
          </a:xfrm>
          <a:prstGeom prst="rect">
            <a:avLst/>
          </a:prstGeom>
        </p:spPr>
        <p:txBody>
          <a:bodyPr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393D4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i="1" dirty="0"/>
              <a:t>All text: Dark Gray </a:t>
            </a:r>
          </a:p>
          <a:p>
            <a:r>
              <a:rPr lang="en-US" sz="1800" i="1" dirty="0"/>
              <a:t>RGB: 51/51/51 HEX: 333333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A319D79-AAB0-AC47-97BB-E9CA904E898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905671" y="6072289"/>
            <a:ext cx="831361" cy="55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57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rgbClr val="393D4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•"/>
        <a:defRPr sz="1800" kern="1200">
          <a:solidFill>
            <a:srgbClr val="555659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–"/>
        <a:defRPr sz="1800" kern="1200">
          <a:solidFill>
            <a:srgbClr val="555659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•"/>
        <a:defRPr sz="1800" kern="1200">
          <a:solidFill>
            <a:srgbClr val="555659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–"/>
        <a:defRPr sz="1800" kern="1200">
          <a:solidFill>
            <a:srgbClr val="555659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»"/>
        <a:defRPr sz="1800" kern="1200">
          <a:solidFill>
            <a:srgbClr val="555659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12" userDrawn="1">
          <p15:clr>
            <a:srgbClr val="F26B43"/>
          </p15:clr>
        </p15:guide>
        <p15:guide id="2" pos="287" userDrawn="1">
          <p15:clr>
            <a:srgbClr val="F26B43"/>
          </p15:clr>
        </p15:guide>
        <p15:guide id="3" pos="7391" userDrawn="1">
          <p15:clr>
            <a:srgbClr val="F26B43"/>
          </p15:clr>
        </p15:guide>
        <p15:guide id="4" orient="horz" pos="360" userDrawn="1">
          <p15:clr>
            <a:srgbClr val="F26B43"/>
          </p15:clr>
        </p15:guide>
        <p15:guide id="5" orient="horz" pos="984" userDrawn="1">
          <p15:clr>
            <a:srgbClr val="F26B43"/>
          </p15:clr>
        </p15:guide>
        <p15:guide id="6" orient="horz" pos="3816" userDrawn="1">
          <p15:clr>
            <a:srgbClr val="F26B43"/>
          </p15:clr>
        </p15:guide>
        <p15:guide id="7" orient="horz" pos="1200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4667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KFF_Plate_Tab+Slab6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55"/>
          <a:stretch/>
        </p:blipFill>
        <p:spPr>
          <a:xfrm>
            <a:off x="8376195" y="0"/>
            <a:ext cx="3812630" cy="6858000"/>
          </a:xfrm>
          <a:prstGeom prst="rect">
            <a:avLst/>
          </a:prstGeom>
        </p:spPr>
      </p:pic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64815" y="582133"/>
            <a:ext cx="11268398" cy="86566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464815" y="1908673"/>
            <a:ext cx="11268398" cy="40910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F1A866D-E297-6C46-94DE-536FCEA377AB}"/>
              </a:ext>
            </a:extLst>
          </p:cNvPr>
          <p:cNvSpPr txBox="1">
            <a:spLocks/>
          </p:cNvSpPr>
          <p:nvPr userDrawn="1"/>
        </p:nvSpPr>
        <p:spPr>
          <a:xfrm>
            <a:off x="-5102052" y="-646458"/>
            <a:ext cx="5102052" cy="415553"/>
          </a:xfrm>
          <a:prstGeom prst="rect">
            <a:avLst/>
          </a:prstGeom>
        </p:spPr>
        <p:txBody>
          <a:bodyPr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393D4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i="1" dirty="0"/>
              <a:t>All text: Dark Gray </a:t>
            </a:r>
          </a:p>
          <a:p>
            <a:r>
              <a:rPr lang="en-US" sz="1800" i="1" dirty="0"/>
              <a:t>RGB: 51/51/51 HEX: 333333</a:t>
            </a:r>
          </a:p>
        </p:txBody>
      </p:sp>
    </p:spTree>
    <p:extLst>
      <p:ext uri="{BB962C8B-B14F-4D97-AF65-F5344CB8AC3E}">
        <p14:creationId xmlns:p14="http://schemas.microsoft.com/office/powerpoint/2010/main" val="1464359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rgbClr val="393D4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•"/>
        <a:defRPr sz="1800" kern="1200">
          <a:solidFill>
            <a:srgbClr val="393D40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–"/>
        <a:defRPr sz="1800" kern="1200">
          <a:solidFill>
            <a:srgbClr val="393D4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•"/>
        <a:defRPr sz="1800" kern="1200">
          <a:solidFill>
            <a:srgbClr val="393D40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–"/>
        <a:defRPr sz="1800" kern="1200">
          <a:solidFill>
            <a:srgbClr val="393D4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»"/>
        <a:defRPr sz="1800" kern="1200">
          <a:solidFill>
            <a:srgbClr val="393D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7" userDrawn="1">
          <p15:clr>
            <a:srgbClr val="F26B43"/>
          </p15:clr>
        </p15:guide>
        <p15:guide id="2" pos="7391" userDrawn="1">
          <p15:clr>
            <a:srgbClr val="F26B43"/>
          </p15:clr>
        </p15:guide>
        <p15:guide id="3" orient="horz" pos="984" userDrawn="1">
          <p15:clr>
            <a:srgbClr val="F26B43"/>
          </p15:clr>
        </p15:guide>
        <p15:guide id="4" orient="horz" pos="360" userDrawn="1">
          <p15:clr>
            <a:srgbClr val="F26B43"/>
          </p15:clr>
        </p15:guide>
        <p15:guide id="5" orient="horz" pos="3816" userDrawn="1">
          <p15:clr>
            <a:srgbClr val="F26B43"/>
          </p15:clr>
        </p15:guide>
        <p15:guide id="6" orient="horz" pos="1200" userDrawn="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5CDF19-269B-1343-B32C-C2DFB5407B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892"/>
            <a:ext cx="12188825" cy="6857107"/>
          </a:xfrm>
          <a:prstGeom prst="rect">
            <a:avLst/>
          </a:prstGeom>
        </p:spPr>
      </p:pic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64513" y="587664"/>
            <a:ext cx="11268699" cy="8442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464513" y="1913713"/>
            <a:ext cx="11268699" cy="40797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3119F4B5-AEA9-9B4A-9ABE-11870A04DB7D}"/>
              </a:ext>
            </a:extLst>
          </p:cNvPr>
          <p:cNvSpPr txBox="1">
            <a:spLocks/>
          </p:cNvSpPr>
          <p:nvPr userDrawn="1"/>
        </p:nvSpPr>
        <p:spPr>
          <a:xfrm>
            <a:off x="-5102052" y="-646458"/>
            <a:ext cx="5102052" cy="415553"/>
          </a:xfrm>
          <a:prstGeom prst="rect">
            <a:avLst/>
          </a:prstGeom>
        </p:spPr>
        <p:txBody>
          <a:bodyPr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393D4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i="1" dirty="0"/>
              <a:t>All text: Dark Gray </a:t>
            </a:r>
          </a:p>
          <a:p>
            <a:r>
              <a:rPr lang="en-US" sz="1800" i="1" dirty="0"/>
              <a:t>RGB: 51/51/51 HEX: 333333</a:t>
            </a:r>
          </a:p>
        </p:txBody>
      </p:sp>
    </p:spTree>
    <p:extLst>
      <p:ext uri="{BB962C8B-B14F-4D97-AF65-F5344CB8AC3E}">
        <p14:creationId xmlns:p14="http://schemas.microsoft.com/office/powerpoint/2010/main" val="1041192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rgbClr val="393D4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•"/>
        <a:defRPr sz="1800" kern="1200">
          <a:solidFill>
            <a:srgbClr val="393D40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–"/>
        <a:defRPr sz="1800" kern="1200">
          <a:solidFill>
            <a:srgbClr val="393D4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•"/>
        <a:defRPr sz="1800" kern="1200">
          <a:solidFill>
            <a:srgbClr val="393D40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–"/>
        <a:defRPr sz="1800" kern="1200">
          <a:solidFill>
            <a:srgbClr val="393D4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»"/>
        <a:defRPr sz="1800" kern="1200">
          <a:solidFill>
            <a:srgbClr val="393D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7" userDrawn="1">
          <p15:clr>
            <a:srgbClr val="F26B43"/>
          </p15:clr>
        </p15:guide>
        <p15:guide id="2" pos="7391" userDrawn="1">
          <p15:clr>
            <a:srgbClr val="F26B43"/>
          </p15:clr>
        </p15:guide>
        <p15:guide id="3" orient="horz" pos="360" userDrawn="1">
          <p15:clr>
            <a:srgbClr val="F26B43"/>
          </p15:clr>
        </p15:guide>
        <p15:guide id="4" orient="horz" pos="984" userDrawn="1">
          <p15:clr>
            <a:srgbClr val="F26B43"/>
          </p15:clr>
        </p15:guide>
        <p15:guide id="5" orient="horz" pos="3816" userDrawn="1">
          <p15:clr>
            <a:srgbClr val="F26B43"/>
          </p15:clr>
        </p15:guide>
        <p15:guide id="6" orient="horz" pos="120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1" y="0"/>
            <a:ext cx="12188826" cy="6858000"/>
          </a:xfrm>
          <a:prstGeom prst="rect">
            <a:avLst/>
          </a:prstGeom>
          <a:solidFill>
            <a:srgbClr val="0B5F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KFF_Full_Logo_K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9099" y="5295540"/>
            <a:ext cx="1184364" cy="786320"/>
          </a:xfrm>
          <a:prstGeom prst="rect">
            <a:avLst/>
          </a:prstGeom>
        </p:spPr>
      </p:pic>
      <p:pic>
        <p:nvPicPr>
          <p:cNvPr id="11" name="Picture 10" descr="KFF_Tagline_K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556" y="6251604"/>
            <a:ext cx="4162012" cy="24332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32318" y="2330907"/>
            <a:ext cx="9800896" cy="84421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Public Opinion on Single-Payer, National Health Plans, and Expanding Access to Medicare Coverage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022483" y="3475947"/>
            <a:ext cx="6788601" cy="1224225"/>
          </a:xfrm>
        </p:spPr>
        <p:txBody>
          <a:bodyPr/>
          <a:lstStyle/>
          <a:p>
            <a:r>
              <a:rPr lang="en-US" sz="1600" dirty="0"/>
              <a:t>Poll findings </a:t>
            </a:r>
            <a:r>
              <a:rPr lang="en-US" sz="1600" dirty="0" smtClean="0"/>
              <a:t>KFF </a:t>
            </a:r>
            <a:r>
              <a:rPr lang="en-US" sz="1600" dirty="0"/>
              <a:t>Health Tracking </a:t>
            </a:r>
            <a:r>
              <a:rPr lang="en-US" sz="1600" dirty="0" smtClean="0"/>
              <a:t>Polls</a:t>
            </a:r>
            <a:endParaRPr lang="en-US" sz="1600" dirty="0"/>
          </a:p>
        </p:txBody>
      </p:sp>
      <p:pic>
        <p:nvPicPr>
          <p:cNvPr id="8" name="Picture 7" descr="KFF_Large_K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08"/>
          <a:stretch/>
        </p:blipFill>
        <p:spPr>
          <a:xfrm>
            <a:off x="-33648" y="0"/>
            <a:ext cx="33587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89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578" y="583979"/>
            <a:ext cx="11104752" cy="844213"/>
          </a:xfrm>
        </p:spPr>
        <p:txBody>
          <a:bodyPr/>
          <a:lstStyle/>
          <a:p>
            <a:r>
              <a:rPr lang="en-US" dirty="0">
                <a:solidFill>
                  <a:srgbClr val="323A45"/>
                </a:solidFill>
              </a:rPr>
              <a:t>Majorities Think Many Aspects Of Health Care System Would Be Unchanged Under Medicare-for-all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0955" y="5905019"/>
            <a:ext cx="9179458" cy="686761"/>
          </a:xfrm>
        </p:spPr>
        <p:txBody>
          <a:bodyPr/>
          <a:lstStyle/>
          <a:p>
            <a:endParaRPr lang="en-US" dirty="0">
              <a:solidFill>
                <a:srgbClr val="323A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323A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KFF Health Tracking Poll (</a:t>
            </a:r>
            <a:r>
              <a:rPr lang="en-US" dirty="0" smtClean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</a:t>
            </a:r>
            <a:r>
              <a:rPr lang="en-US" dirty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30-June 4, 2019). See topline for full question wording and response options.</a:t>
            </a:r>
          </a:p>
          <a:p>
            <a:endParaRPr lang="en-US" dirty="0">
              <a:solidFill>
                <a:srgbClr val="323A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323A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323A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70955" y="202812"/>
            <a:ext cx="2844059" cy="365125"/>
          </a:xfrm>
        </p:spPr>
        <p:txBody>
          <a:bodyPr/>
          <a:lstStyle/>
          <a:p>
            <a:r>
              <a:rPr lang="en-US" dirty="0" smtClean="0"/>
              <a:t>Figure 9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66578" y="1574646"/>
            <a:ext cx="11274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you think </a:t>
            </a:r>
            <a:r>
              <a:rPr lang="en-US" dirty="0" smtClean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of the following would happen under </a:t>
            </a:r>
            <a:r>
              <a:rPr lang="en-US" dirty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national health plan, sometimes called Medicare-for-all?</a:t>
            </a:r>
          </a:p>
        </p:txBody>
      </p:sp>
      <p:graphicFrame>
        <p:nvGraphicFramePr>
          <p:cNvPr id="21" name="Char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6652430"/>
              </p:ext>
            </p:extLst>
          </p:nvPr>
        </p:nvGraphicFramePr>
        <p:xfrm>
          <a:off x="466579" y="2220977"/>
          <a:ext cx="11552426" cy="3822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3510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578" y="583979"/>
            <a:ext cx="11104752" cy="844213"/>
          </a:xfrm>
        </p:spPr>
        <p:txBody>
          <a:bodyPr/>
          <a:lstStyle/>
          <a:p>
            <a:r>
              <a:rPr lang="en-US" dirty="0">
                <a:solidFill>
                  <a:srgbClr val="323A45"/>
                </a:solidFill>
              </a:rPr>
              <a:t>Attitudes Shift After Hearing Messages About How Medicare-for-all Would Impact Current System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6578" y="5954749"/>
            <a:ext cx="9179458" cy="686761"/>
          </a:xfrm>
        </p:spPr>
        <p:txBody>
          <a:bodyPr/>
          <a:lstStyle/>
          <a:p>
            <a:r>
              <a:rPr lang="en-US" dirty="0">
                <a:solidFill>
                  <a:srgbClr val="323A45"/>
                </a:solidFill>
              </a:rPr>
              <a:t/>
            </a:r>
            <a:br>
              <a:rPr lang="en-US" dirty="0">
                <a:solidFill>
                  <a:srgbClr val="323A45"/>
                </a:solidFill>
              </a:rPr>
            </a:br>
            <a:endParaRPr lang="en-US" dirty="0">
              <a:solidFill>
                <a:srgbClr val="323A45"/>
              </a:solidFill>
            </a:endParaRPr>
          </a:p>
          <a:p>
            <a:r>
              <a:rPr lang="en-US" dirty="0">
                <a:solidFill>
                  <a:srgbClr val="323A45"/>
                </a:solidFill>
              </a:rPr>
              <a:t>SOURCE: KFF Health Tracking Poll (January 9-14, 2019). See topline for full question wording and response options.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70955" y="202812"/>
            <a:ext cx="2844059" cy="365125"/>
          </a:xfrm>
        </p:spPr>
        <p:txBody>
          <a:bodyPr/>
          <a:lstStyle/>
          <a:p>
            <a:r>
              <a:rPr lang="en-US" dirty="0" smtClean="0"/>
              <a:t>Figure 10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65138" y="1570195"/>
            <a:ext cx="11441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Would you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favor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oppose</a:t>
            </a:r>
            <a:r>
              <a:rPr lang="en-US" dirty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national Medicare-for-all plan if you heard that it would do each of the following?</a:t>
            </a:r>
          </a:p>
        </p:txBody>
      </p:sp>
      <p:graphicFrame>
        <p:nvGraphicFramePr>
          <p:cNvPr id="21" name="Char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4935569"/>
              </p:ext>
            </p:extLst>
          </p:nvPr>
        </p:nvGraphicFramePr>
        <p:xfrm>
          <a:off x="470955" y="2101824"/>
          <a:ext cx="11262258" cy="4177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22" name="Straight Connector 21"/>
          <p:cNvCxnSpPr/>
          <p:nvPr/>
        </p:nvCxnSpPr>
        <p:spPr>
          <a:xfrm flipH="1">
            <a:off x="8868236" y="2246056"/>
            <a:ext cx="1" cy="4114800"/>
          </a:xfrm>
          <a:prstGeom prst="line">
            <a:avLst/>
          </a:prstGeom>
          <a:ln w="4127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749668" y="5533965"/>
            <a:ext cx="461656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342900">
              <a:defRPr/>
            </a:pPr>
            <a:r>
              <a:rPr lang="en-US" sz="1700" dirty="0" smtClean="0">
                <a:solidFill>
                  <a:srgbClr val="323A45"/>
                </a:solidFill>
                <a:latin typeface="Arial" panose="020B0604020202020204"/>
              </a:rPr>
              <a:t>Guarantee health insurance as a right for all Americans </a:t>
            </a:r>
            <a:endParaRPr lang="en-US" sz="1700" dirty="0">
              <a:solidFill>
                <a:srgbClr val="323A45"/>
              </a:solidFill>
              <a:latin typeface="Arial" panose="020B0604020202020204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59421" y="4969026"/>
            <a:ext cx="570680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342900">
              <a:defRPr/>
            </a:pPr>
            <a:r>
              <a:rPr lang="en-US" sz="1700" dirty="0" smtClean="0">
                <a:solidFill>
                  <a:srgbClr val="323A45"/>
                </a:solidFill>
                <a:latin typeface="Arial" panose="020B0604020202020204"/>
              </a:rPr>
              <a:t>Eliminate all health insurance premiums and reduce out-of-pocket health care costs for most Americans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863507" y="4404085"/>
            <a:ext cx="350272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342900">
              <a:defRPr/>
            </a:pPr>
            <a:r>
              <a:rPr lang="en-US" sz="1700" dirty="0" smtClean="0">
                <a:solidFill>
                  <a:srgbClr val="323A45"/>
                </a:solidFill>
                <a:latin typeface="Arial" panose="020B0604020202020204"/>
              </a:rPr>
              <a:t>Eliminate private health insurance companies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859755" y="3839144"/>
            <a:ext cx="350272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342900">
              <a:defRPr/>
            </a:pPr>
            <a:r>
              <a:rPr lang="en-US" sz="1700" dirty="0" smtClean="0">
                <a:solidFill>
                  <a:srgbClr val="323A45"/>
                </a:solidFill>
                <a:latin typeface="Arial" panose="020B0604020202020204"/>
              </a:rPr>
              <a:t>Require most Americans to pay more in taxes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856003" y="3274203"/>
            <a:ext cx="350272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342900">
              <a:defRPr/>
            </a:pPr>
            <a:r>
              <a:rPr lang="en-US" sz="1700" dirty="0" smtClean="0">
                <a:solidFill>
                  <a:srgbClr val="323A45"/>
                </a:solidFill>
                <a:latin typeface="Arial" panose="020B0604020202020204"/>
              </a:rPr>
              <a:t>Threaten the current Medicare program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515827" y="2709262"/>
            <a:ext cx="485040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342900">
              <a:defRPr/>
            </a:pPr>
            <a:r>
              <a:rPr lang="en-US" sz="1700" dirty="0" smtClean="0">
                <a:solidFill>
                  <a:srgbClr val="323A45"/>
                </a:solidFill>
                <a:latin typeface="Arial" panose="020B0604020202020204"/>
              </a:rPr>
              <a:t>Lead to delays in people getting some medical tests and treatments </a:t>
            </a:r>
          </a:p>
        </p:txBody>
      </p:sp>
    </p:spTree>
    <p:extLst>
      <p:ext uri="{BB962C8B-B14F-4D97-AF65-F5344CB8AC3E}">
        <p14:creationId xmlns:p14="http://schemas.microsoft.com/office/powerpoint/2010/main" val="237934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Chart Placeholder 4"/>
          <p:cNvGraphicFramePr>
            <a:graphicFrameLocks/>
          </p:cNvGraphicFramePr>
          <p:nvPr>
            <p:extLst/>
          </p:nvPr>
        </p:nvGraphicFramePr>
        <p:xfrm>
          <a:off x="1445155" y="1908773"/>
          <a:ext cx="11120373" cy="43298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899" y="496257"/>
            <a:ext cx="11274572" cy="844213"/>
          </a:xfrm>
        </p:spPr>
        <p:txBody>
          <a:bodyPr/>
          <a:lstStyle/>
          <a:p>
            <a:r>
              <a:rPr lang="en-US" dirty="0" smtClean="0">
                <a:solidFill>
                  <a:srgbClr val="323A45"/>
                </a:solidFill>
              </a:rPr>
              <a:t>Some Moderate Shifts In Support For Medicare-for-all Depending On Description Of Plan</a:t>
            </a:r>
            <a:endParaRPr lang="en-US" dirty="0">
              <a:solidFill>
                <a:srgbClr val="323A45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4226" y="5875744"/>
            <a:ext cx="9942230" cy="487177"/>
          </a:xfrm>
        </p:spPr>
        <p:txBody>
          <a:bodyPr/>
          <a:lstStyle/>
          <a:p>
            <a:endParaRPr lang="en-US" dirty="0" smtClean="0">
              <a:solidFill>
                <a:srgbClr val="323A45"/>
              </a:solidFill>
            </a:endParaRPr>
          </a:p>
          <a:p>
            <a:endParaRPr lang="en-US" dirty="0">
              <a:solidFill>
                <a:srgbClr val="323A45"/>
              </a:solidFill>
            </a:endParaRPr>
          </a:p>
          <a:p>
            <a:r>
              <a:rPr lang="en-US" dirty="0" smtClean="0">
                <a:solidFill>
                  <a:srgbClr val="323A45"/>
                </a:solidFill>
              </a:rPr>
              <a:t>SOURCE</a:t>
            </a:r>
            <a:r>
              <a:rPr lang="en-US" dirty="0">
                <a:solidFill>
                  <a:srgbClr val="323A45"/>
                </a:solidFill>
              </a:rPr>
              <a:t>: KFF Health Tracking </a:t>
            </a:r>
            <a:r>
              <a:rPr lang="en-US" dirty="0" smtClean="0">
                <a:solidFill>
                  <a:srgbClr val="323A45"/>
                </a:solidFill>
              </a:rPr>
              <a:t>Poll </a:t>
            </a:r>
            <a:r>
              <a:rPr lang="en-US" dirty="0">
                <a:solidFill>
                  <a:srgbClr val="323A45"/>
                </a:solidFill>
              </a:rPr>
              <a:t>(conducted November 7-12, </a:t>
            </a:r>
            <a:r>
              <a:rPr lang="en-US" dirty="0" smtClean="0">
                <a:solidFill>
                  <a:srgbClr val="323A45"/>
                </a:solidFill>
              </a:rPr>
              <a:t>2019). </a:t>
            </a:r>
            <a:r>
              <a:rPr lang="en-US" dirty="0">
                <a:solidFill>
                  <a:srgbClr val="323A45"/>
                </a:solidFill>
              </a:rPr>
              <a:t>See topline for full question wording and response options.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62437" y="131132"/>
            <a:ext cx="2844059" cy="365125"/>
          </a:xfrm>
        </p:spPr>
        <p:txBody>
          <a:bodyPr/>
          <a:lstStyle/>
          <a:p>
            <a:r>
              <a:rPr lang="en-US" dirty="0" smtClean="0"/>
              <a:t>Figure 11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41965" y="1570219"/>
            <a:ext cx="8490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Would you favor or oppose a national Medicare-for-all plan if you heard it would…</a:t>
            </a:r>
            <a:endParaRPr lang="en-US" dirty="0">
              <a:solidFill>
                <a:srgbClr val="323A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8868" y="3655694"/>
            <a:ext cx="56552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Require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many employers and some individuals to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pay more in taxes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but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eliminate health insurance premiums and deductibles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for all Americans</a:t>
            </a:r>
            <a:endParaRPr lang="en-US" dirty="0">
              <a:solidFill>
                <a:srgbClr val="323A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7717" y="2249375"/>
            <a:ext cx="5863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Eliminate private health insurance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but allow people to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choose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their doctors, hospitals, and other medical providers</a:t>
            </a:r>
            <a:endParaRPr lang="en-US" dirty="0">
              <a:solidFill>
                <a:srgbClr val="323A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2437" y="5073808"/>
            <a:ext cx="5615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Increase the taxes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that you personally pay, but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decrease your overall costs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health care</a:t>
            </a:r>
            <a:endParaRPr lang="en-US" dirty="0">
              <a:solidFill>
                <a:srgbClr val="323A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8643889" y="2004470"/>
            <a:ext cx="0" cy="3871274"/>
          </a:xfrm>
          <a:prstGeom prst="line">
            <a:avLst/>
          </a:prstGeom>
          <a:ln w="38100">
            <a:solidFill>
              <a:schemeClr val="bg1"/>
            </a:solidFill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78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578" y="583979"/>
            <a:ext cx="11104752" cy="844213"/>
          </a:xfrm>
        </p:spPr>
        <p:txBody>
          <a:bodyPr/>
          <a:lstStyle/>
          <a:p>
            <a:r>
              <a:rPr lang="en-US" dirty="0">
                <a:solidFill>
                  <a:srgbClr val="323A45"/>
                </a:solidFill>
              </a:rPr>
              <a:t>Uncertainties Persist About National Health Plan Provisions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6578" y="5878549"/>
            <a:ext cx="9179458" cy="686761"/>
          </a:xfrm>
        </p:spPr>
        <p:txBody>
          <a:bodyPr/>
          <a:lstStyle/>
          <a:p>
            <a:r>
              <a:rPr lang="en-US" dirty="0">
                <a:solidFill>
                  <a:srgbClr val="323A45"/>
                </a:solidFill>
              </a:rPr>
              <a:t/>
            </a:r>
            <a:br>
              <a:rPr lang="en-US" dirty="0">
                <a:solidFill>
                  <a:srgbClr val="323A45"/>
                </a:solidFill>
              </a:rPr>
            </a:br>
            <a:endParaRPr lang="en-US" dirty="0">
              <a:solidFill>
                <a:srgbClr val="323A45"/>
              </a:solidFill>
            </a:endParaRPr>
          </a:p>
          <a:p>
            <a:r>
              <a:rPr lang="en-US" dirty="0">
                <a:solidFill>
                  <a:srgbClr val="323A45"/>
                </a:solidFill>
              </a:rPr>
              <a:t>SOURCE: KFF Health Tracking Poll (January 9-14, 2019). See topline for full question wording and response options.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70955" y="202812"/>
            <a:ext cx="2844059" cy="365125"/>
          </a:xfrm>
        </p:spPr>
        <p:txBody>
          <a:bodyPr/>
          <a:lstStyle/>
          <a:p>
            <a:r>
              <a:rPr lang="en-US" dirty="0" smtClean="0"/>
              <a:t>Figure 12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66579" y="1567319"/>
            <a:ext cx="10955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Percent who think that, if a national Medicare-for-all plan was put into place, they and their family would…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46665" y="1930417"/>
            <a:ext cx="2612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323A4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Would	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393428" y="1930417"/>
            <a:ext cx="2425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323A4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Would not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107752" y="2046503"/>
            <a:ext cx="137160" cy="137160"/>
          </a:xfrm>
          <a:prstGeom prst="rect">
            <a:avLst/>
          </a:prstGeom>
          <a:solidFill>
            <a:schemeClr val="accent3"/>
          </a:solidFill>
          <a:ln w="9525">
            <a:solidFill>
              <a:srgbClr val="323A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323A45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060990" y="2046503"/>
            <a:ext cx="137160" cy="137160"/>
          </a:xfrm>
          <a:prstGeom prst="rect">
            <a:avLst/>
          </a:prstGeom>
          <a:solidFill>
            <a:schemeClr val="accent2"/>
          </a:solidFill>
          <a:ln w="9525">
            <a:solidFill>
              <a:srgbClr val="323A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323A45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19401" y="2249075"/>
            <a:ext cx="3234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en-US" dirty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…be able to </a:t>
            </a:r>
            <a:r>
              <a:rPr lang="en-US" b="1" dirty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 their current health insurance</a:t>
            </a:r>
          </a:p>
        </p:txBody>
      </p:sp>
      <p:sp>
        <p:nvSpPr>
          <p:cNvPr id="24" name="TextBox 5"/>
          <p:cNvSpPr txBox="1"/>
          <p:nvPr/>
        </p:nvSpPr>
        <p:spPr>
          <a:xfrm>
            <a:off x="8011680" y="2249075"/>
            <a:ext cx="3941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342900">
              <a:defRPr/>
            </a:pPr>
            <a:r>
              <a:rPr lang="en-US" sz="1800" dirty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…have to </a:t>
            </a:r>
            <a:r>
              <a:rPr lang="en-US" sz="1800" b="1" dirty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 more in taxes </a:t>
            </a:r>
            <a:r>
              <a:rPr lang="en-US" sz="1800" dirty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cover the cost of health insurance</a:t>
            </a:r>
          </a:p>
        </p:txBody>
      </p:sp>
      <p:sp>
        <p:nvSpPr>
          <p:cNvPr id="25" name="TextBox 5"/>
          <p:cNvSpPr txBox="1"/>
          <p:nvPr/>
        </p:nvSpPr>
        <p:spPr>
          <a:xfrm>
            <a:off x="4490272" y="2249075"/>
            <a:ext cx="3284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342900">
              <a:defRPr/>
            </a:pPr>
            <a:r>
              <a:rPr lang="en-US" sz="1800" dirty="0" smtClean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…be able to </a:t>
            </a:r>
            <a:r>
              <a:rPr lang="en-US" sz="1800" b="1" dirty="0" smtClean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the health care they need</a:t>
            </a:r>
            <a:endParaRPr lang="en-US" sz="1800" b="1" dirty="0">
              <a:solidFill>
                <a:srgbClr val="323A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6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1513800"/>
              </p:ext>
            </p:extLst>
          </p:nvPr>
        </p:nvGraphicFramePr>
        <p:xfrm>
          <a:off x="-584626" y="2668866"/>
          <a:ext cx="6496503" cy="3725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4296326"/>
              </p:ext>
            </p:extLst>
          </p:nvPr>
        </p:nvGraphicFramePr>
        <p:xfrm>
          <a:off x="3173285" y="2668866"/>
          <a:ext cx="6496503" cy="3725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7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3735278"/>
              </p:ext>
            </p:extLst>
          </p:nvPr>
        </p:nvGraphicFramePr>
        <p:xfrm>
          <a:off x="6931196" y="2659180"/>
          <a:ext cx="6496503" cy="3745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5760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3320514"/>
              </p:ext>
            </p:extLst>
          </p:nvPr>
        </p:nvGraphicFramePr>
        <p:xfrm>
          <a:off x="4589612" y="3009398"/>
          <a:ext cx="3259023" cy="3848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7674" y="6014776"/>
            <a:ext cx="9179458" cy="686761"/>
          </a:xfrm>
        </p:spPr>
        <p:txBody>
          <a:bodyPr/>
          <a:lstStyle/>
          <a:p>
            <a:r>
              <a:rPr lang="en-US" dirty="0">
                <a:solidFill>
                  <a:srgbClr val="323A45"/>
                </a:solidFill>
              </a:rPr>
              <a:t/>
            </a:r>
            <a:br>
              <a:rPr lang="en-US" dirty="0">
                <a:solidFill>
                  <a:srgbClr val="323A45"/>
                </a:solidFill>
              </a:rPr>
            </a:br>
            <a:endParaRPr lang="en-US" dirty="0">
              <a:solidFill>
                <a:srgbClr val="323A45"/>
              </a:solidFill>
            </a:endParaRPr>
          </a:p>
          <a:p>
            <a:r>
              <a:rPr lang="en-US" dirty="0">
                <a:solidFill>
                  <a:srgbClr val="323A45"/>
                </a:solidFill>
              </a:rPr>
              <a:t>SOURCE: KFF Health Tracking Poll (January 9-14, 2019). See topline for full question wording and response options.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687" y="586416"/>
            <a:ext cx="11104752" cy="844213"/>
          </a:xfrm>
        </p:spPr>
        <p:txBody>
          <a:bodyPr/>
          <a:lstStyle/>
          <a:p>
            <a:r>
              <a:rPr lang="en-US" dirty="0" smtClean="0"/>
              <a:t>Most Medicare-for-all Supporters Think They Would Be Able To Keep Their Health Insurance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68736" y="205470"/>
            <a:ext cx="2844059" cy="365125"/>
          </a:xfrm>
        </p:spPr>
        <p:txBody>
          <a:bodyPr/>
          <a:lstStyle/>
          <a:p>
            <a:r>
              <a:rPr lang="en-US" dirty="0" smtClean="0"/>
              <a:t>Figure 13</a:t>
            </a:r>
            <a:endParaRPr lang="en-US" dirty="0"/>
          </a:p>
        </p:txBody>
      </p:sp>
      <p:graphicFrame>
        <p:nvGraphicFramePr>
          <p:cNvPr id="5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7105480"/>
              </p:ext>
            </p:extLst>
          </p:nvPr>
        </p:nvGraphicFramePr>
        <p:xfrm>
          <a:off x="7835055" y="2104404"/>
          <a:ext cx="3897372" cy="4979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6778236"/>
              </p:ext>
            </p:extLst>
          </p:nvPr>
        </p:nvGraphicFramePr>
        <p:xfrm>
          <a:off x="108154" y="1885925"/>
          <a:ext cx="4177546" cy="5209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417759" y="2891107"/>
            <a:ext cx="1558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92933">
              <a:defRPr/>
            </a:pPr>
            <a:r>
              <a:rPr lang="en-US" b="1" u="sng" dirty="0" smtClean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</a:t>
            </a:r>
          </a:p>
        </p:txBody>
      </p:sp>
      <p:sp>
        <p:nvSpPr>
          <p:cNvPr id="11" name="TextBox 5"/>
          <p:cNvSpPr txBox="1"/>
          <p:nvPr/>
        </p:nvSpPr>
        <p:spPr>
          <a:xfrm>
            <a:off x="8224611" y="2650066"/>
            <a:ext cx="36673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92933">
              <a:defRPr/>
            </a:pPr>
            <a:r>
              <a:rPr lang="en-US" sz="1800" u="sng" dirty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Among those who </a:t>
            </a:r>
            <a:r>
              <a:rPr lang="en-US" sz="1800" b="1" u="sng" dirty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oppose </a:t>
            </a:r>
            <a:r>
              <a:rPr lang="en-US" sz="1800" u="sng" dirty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having a national health insurance plan or Medicare-for-all</a:t>
            </a:r>
          </a:p>
        </p:txBody>
      </p:sp>
      <p:sp>
        <p:nvSpPr>
          <p:cNvPr id="12" name="TextBox 5"/>
          <p:cNvSpPr txBox="1"/>
          <p:nvPr/>
        </p:nvSpPr>
        <p:spPr>
          <a:xfrm>
            <a:off x="4075894" y="2650066"/>
            <a:ext cx="34224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92933">
              <a:defRPr/>
            </a:pPr>
            <a:r>
              <a:rPr lang="en-US" sz="1800" u="sng" dirty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Among those who </a:t>
            </a:r>
            <a:r>
              <a:rPr lang="en-US" sz="1800" b="1" u="sng" dirty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favor </a:t>
            </a:r>
            <a:r>
              <a:rPr lang="en-US" sz="1800" u="sng" dirty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having a national health insurance plan or Medicare-for-all </a:t>
            </a:r>
            <a:endParaRPr lang="en-US" sz="1800" b="1" u="sng" dirty="0">
              <a:solidFill>
                <a:srgbClr val="323A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650777" y="1725278"/>
            <a:ext cx="9333004" cy="847187"/>
            <a:chOff x="1300761" y="1063753"/>
            <a:chExt cx="14603787" cy="829027"/>
          </a:xfrm>
        </p:grpSpPr>
        <p:sp>
          <p:nvSpPr>
            <p:cNvPr id="15" name="TextBox 14"/>
            <p:cNvSpPr txBox="1"/>
            <p:nvPr/>
          </p:nvSpPr>
          <p:spPr>
            <a:xfrm>
              <a:off x="1300761" y="1063753"/>
              <a:ext cx="14121692" cy="361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342991"/>
              <a:r>
                <a:rPr lang="en-US" dirty="0">
                  <a:solidFill>
                    <a:srgbClr val="323A45"/>
                  </a:solidFill>
                  <a:latin typeface="Arial" panose="020B0604020202020204"/>
                  <a:cs typeface="Meta Offc Pro"/>
                </a:rPr>
                <a:t>Yes, think they and their family would </a:t>
              </a:r>
              <a:r>
                <a:rPr lang="en-US" b="1" dirty="0">
                  <a:solidFill>
                    <a:schemeClr val="accent1"/>
                  </a:solidFill>
                  <a:latin typeface="Arial" panose="020B0604020202020204"/>
                  <a:cs typeface="Meta Offc Pro"/>
                </a:rPr>
                <a:t>be able to keep their current health insurance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300761" y="1531365"/>
              <a:ext cx="14603787" cy="361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342991"/>
              <a:r>
                <a:rPr lang="en-US" sz="1600" dirty="0">
                  <a:solidFill>
                    <a:srgbClr val="323A45"/>
                  </a:solidFill>
                  <a:latin typeface="Arial" panose="020B0604020202020204"/>
                  <a:cs typeface="Meta Offc Pro"/>
                </a:rPr>
                <a:t>No</a:t>
              </a:r>
              <a:r>
                <a:rPr lang="en-US" dirty="0">
                  <a:solidFill>
                    <a:srgbClr val="323A45"/>
                  </a:solidFill>
                  <a:latin typeface="Arial" panose="020B0604020202020204"/>
                  <a:cs typeface="Meta Offc Pro"/>
                </a:rPr>
                <a:t>, think they and their family would </a:t>
              </a:r>
              <a:r>
                <a:rPr lang="en-US" b="1" dirty="0">
                  <a:solidFill>
                    <a:schemeClr val="accent3"/>
                  </a:solidFill>
                  <a:latin typeface="Arial" panose="020B0604020202020204"/>
                  <a:cs typeface="Meta Offc Pro"/>
                </a:rPr>
                <a:t>not be able to keep their current health insurance</a:t>
              </a:r>
              <a:endParaRPr lang="en-US" sz="1600" b="1" dirty="0">
                <a:solidFill>
                  <a:schemeClr val="accent3"/>
                </a:solidFill>
                <a:latin typeface="Arial" panose="020B0604020202020204"/>
                <a:cs typeface="Meta Offc Pro"/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 flipV="1">
            <a:off x="1383298" y="1829699"/>
            <a:ext cx="155448" cy="157459"/>
          </a:xfrm>
          <a:prstGeom prst="rect">
            <a:avLst/>
          </a:prstGeom>
          <a:solidFill>
            <a:schemeClr val="accent1"/>
          </a:solidFill>
          <a:ln w="9525">
            <a:solidFill>
              <a:srgbClr val="323A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91"/>
            <a:endParaRPr lang="en-US" sz="140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22" name="Rectangle 21"/>
          <p:cNvSpPr/>
          <p:nvPr/>
        </p:nvSpPr>
        <p:spPr>
          <a:xfrm flipV="1">
            <a:off x="1386408" y="2299344"/>
            <a:ext cx="155448" cy="157459"/>
          </a:xfrm>
          <a:prstGeom prst="rect">
            <a:avLst/>
          </a:prstGeom>
          <a:solidFill>
            <a:schemeClr val="accent3"/>
          </a:solidFill>
          <a:ln w="9525">
            <a:solidFill>
              <a:srgbClr val="323A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91"/>
            <a:endParaRPr lang="en-US" sz="1400">
              <a:solidFill>
                <a:srgbClr val="FFFFFF"/>
              </a:solidFill>
              <a:latin typeface="Arial" panose="020B0604020202020204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rot="5400000" flipV="1">
            <a:off x="2247094" y="4249774"/>
            <a:ext cx="3657600" cy="0"/>
          </a:xfrm>
          <a:prstGeom prst="line">
            <a:avLst/>
          </a:prstGeom>
          <a:ln w="12700" cmpd="sng">
            <a:solidFill>
              <a:srgbClr val="323A4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907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5613" y="1258669"/>
            <a:ext cx="11275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Thinking about the Democratic candidates’ approach to health care. Would you prefer to vote for a candidate who wants to…?</a:t>
            </a:r>
            <a:endParaRPr lang="en-US" dirty="0">
              <a:solidFill>
                <a:srgbClr val="323A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8732" y="5931880"/>
            <a:ext cx="9179458" cy="686761"/>
          </a:xfrm>
        </p:spPr>
        <p:txBody>
          <a:bodyPr/>
          <a:lstStyle/>
          <a:p>
            <a:endParaRPr lang="en-US" dirty="0">
              <a:solidFill>
                <a:srgbClr val="323A45"/>
              </a:solidFill>
            </a:endParaRPr>
          </a:p>
          <a:p>
            <a:r>
              <a:rPr lang="en-US" dirty="0" smtClean="0">
                <a:solidFill>
                  <a:srgbClr val="323A45"/>
                </a:solidFill>
              </a:rPr>
              <a:t>NOTE: Among Democrats and Democratic-leaning independents.</a:t>
            </a:r>
          </a:p>
          <a:p>
            <a:r>
              <a:rPr lang="en-US" dirty="0" smtClean="0">
                <a:solidFill>
                  <a:srgbClr val="323A45"/>
                </a:solidFill>
              </a:rPr>
              <a:t>SOURCE</a:t>
            </a:r>
            <a:r>
              <a:rPr lang="en-US" dirty="0">
                <a:solidFill>
                  <a:srgbClr val="323A45"/>
                </a:solidFill>
              </a:rPr>
              <a:t>: KFF Health Tracking Poll </a:t>
            </a:r>
            <a:r>
              <a:rPr lang="en-US" dirty="0" smtClean="0">
                <a:solidFill>
                  <a:srgbClr val="323A45"/>
                </a:solidFill>
              </a:rPr>
              <a:t>(September 3-8, 2019). </a:t>
            </a:r>
            <a:r>
              <a:rPr lang="en-US" dirty="0">
                <a:solidFill>
                  <a:srgbClr val="323A45"/>
                </a:solidFill>
              </a:rPr>
              <a:t>See topline for full question wording and response options.</a:t>
            </a:r>
          </a:p>
          <a:p>
            <a:endParaRPr lang="en-US" dirty="0">
              <a:solidFill>
                <a:srgbClr val="323A45"/>
              </a:solidFill>
            </a:endParaRPr>
          </a:p>
          <a:p>
            <a:endParaRPr lang="en-US" dirty="0">
              <a:solidFill>
                <a:srgbClr val="323A45"/>
              </a:solidFill>
            </a:endParaRPr>
          </a:p>
          <a:p>
            <a:endParaRPr lang="en-US" dirty="0">
              <a:solidFill>
                <a:srgbClr val="323A4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68732" y="205470"/>
            <a:ext cx="2844059" cy="365125"/>
          </a:xfrm>
        </p:spPr>
        <p:txBody>
          <a:bodyPr/>
          <a:lstStyle/>
          <a:p>
            <a:r>
              <a:rPr lang="en-US" dirty="0" smtClean="0"/>
              <a:t>Figure 14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68732" y="586919"/>
            <a:ext cx="11274572" cy="8442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rgbClr val="393D4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323A45"/>
                </a:solidFill>
              </a:rPr>
              <a:t>More Democrats Prefer Candidate Who Would Build On The ACA</a:t>
            </a:r>
            <a:endParaRPr lang="en-US" dirty="0">
              <a:solidFill>
                <a:srgbClr val="323A45"/>
              </a:solidFill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763313462"/>
              </p:ext>
            </p:extLst>
          </p:nvPr>
        </p:nvGraphicFramePr>
        <p:xfrm>
          <a:off x="2531226" y="1720834"/>
          <a:ext cx="6283165" cy="4775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469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04865" y="2202024"/>
            <a:ext cx="1838131" cy="391498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077" y="589496"/>
            <a:ext cx="11274568" cy="844213"/>
          </a:xfrm>
        </p:spPr>
        <p:txBody>
          <a:bodyPr/>
          <a:lstStyle/>
          <a:p>
            <a:r>
              <a:rPr lang="en-US" dirty="0" smtClean="0">
                <a:solidFill>
                  <a:srgbClr val="323A45"/>
                </a:solidFill>
              </a:rPr>
              <a:t>There Is Broader </a:t>
            </a:r>
            <a:r>
              <a:rPr lang="en-US" dirty="0">
                <a:solidFill>
                  <a:srgbClr val="323A45"/>
                </a:solidFill>
              </a:rPr>
              <a:t>Support For </a:t>
            </a:r>
            <a:r>
              <a:rPr lang="en-US" dirty="0" smtClean="0">
                <a:solidFill>
                  <a:srgbClr val="323A45"/>
                </a:solidFill>
              </a:rPr>
              <a:t>Expanding “Optional” </a:t>
            </a:r>
            <a:r>
              <a:rPr lang="en-US" dirty="0">
                <a:solidFill>
                  <a:srgbClr val="323A45"/>
                </a:solidFill>
              </a:rPr>
              <a:t>Public Health Insurance </a:t>
            </a:r>
            <a:r>
              <a:rPr lang="en-US" dirty="0" smtClean="0">
                <a:solidFill>
                  <a:srgbClr val="323A45"/>
                </a:solidFill>
              </a:rPr>
              <a:t>Programs Than Medicare-for-all </a:t>
            </a:r>
            <a:endParaRPr lang="en-US" dirty="0">
              <a:solidFill>
                <a:srgbClr val="323A45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5935" y="5867924"/>
            <a:ext cx="9179458" cy="686761"/>
          </a:xfrm>
        </p:spPr>
        <p:txBody>
          <a:bodyPr/>
          <a:lstStyle/>
          <a:p>
            <a:endParaRPr lang="en-US" dirty="0" smtClean="0">
              <a:solidFill>
                <a:srgbClr val="323A45"/>
              </a:solidFill>
            </a:endParaRPr>
          </a:p>
          <a:p>
            <a:endParaRPr lang="en-US" dirty="0">
              <a:solidFill>
                <a:srgbClr val="323A45"/>
              </a:solidFill>
            </a:endParaRPr>
          </a:p>
          <a:p>
            <a:r>
              <a:rPr lang="en-US" dirty="0" smtClean="0">
                <a:solidFill>
                  <a:srgbClr val="323A45"/>
                </a:solidFill>
              </a:rPr>
              <a:t>SOURCE</a:t>
            </a:r>
            <a:r>
              <a:rPr lang="en-US" dirty="0">
                <a:solidFill>
                  <a:srgbClr val="323A45"/>
                </a:solidFill>
              </a:rPr>
              <a:t>: KFF Health Tracking </a:t>
            </a:r>
            <a:r>
              <a:rPr lang="en-US" dirty="0" smtClean="0">
                <a:solidFill>
                  <a:srgbClr val="323A45"/>
                </a:solidFill>
              </a:rPr>
              <a:t>Polls. See </a:t>
            </a:r>
            <a:r>
              <a:rPr lang="en-US" dirty="0" err="1" smtClean="0">
                <a:solidFill>
                  <a:srgbClr val="323A45"/>
                </a:solidFill>
              </a:rPr>
              <a:t>toplines</a:t>
            </a:r>
            <a:r>
              <a:rPr lang="en-US" dirty="0" smtClean="0">
                <a:solidFill>
                  <a:srgbClr val="323A45"/>
                </a:solidFill>
              </a:rPr>
              <a:t> </a:t>
            </a:r>
            <a:r>
              <a:rPr lang="en-US" dirty="0">
                <a:solidFill>
                  <a:srgbClr val="323A45"/>
                </a:solidFill>
              </a:rPr>
              <a:t>for full question wording and response options.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65939" y="208832"/>
            <a:ext cx="2844059" cy="365125"/>
          </a:xfrm>
        </p:spPr>
        <p:txBody>
          <a:bodyPr/>
          <a:lstStyle/>
          <a:p>
            <a:r>
              <a:rPr lang="en-US" dirty="0" smtClean="0"/>
              <a:t>Figure 15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9074" y="1580816"/>
            <a:ext cx="11274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Percent who favor or oppose:</a:t>
            </a: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553709547"/>
              </p:ext>
            </p:extLst>
          </p:nvPr>
        </p:nvGraphicFramePr>
        <p:xfrm>
          <a:off x="778094" y="1905000"/>
          <a:ext cx="10656530" cy="4212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1842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45735" y="2331295"/>
            <a:ext cx="1838131" cy="365644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Chart 7"/>
          <p:cNvGraphicFramePr/>
          <p:nvPr>
            <p:extLst/>
          </p:nvPr>
        </p:nvGraphicFramePr>
        <p:xfrm>
          <a:off x="852909" y="2053512"/>
          <a:ext cx="10656530" cy="4212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080" y="481915"/>
            <a:ext cx="11274568" cy="844213"/>
          </a:xfrm>
        </p:spPr>
        <p:txBody>
          <a:bodyPr/>
          <a:lstStyle/>
          <a:p>
            <a:r>
              <a:rPr lang="en-US" dirty="0"/>
              <a:t>Majorities Of Democrats Favor Incremental Changes To Health Care System As Well As National Medicare-for-all Plan</a:t>
            </a:r>
            <a:endParaRPr lang="en-US" dirty="0">
              <a:solidFill>
                <a:srgbClr val="323A45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5935" y="5867924"/>
            <a:ext cx="9179458" cy="686761"/>
          </a:xfrm>
        </p:spPr>
        <p:txBody>
          <a:bodyPr/>
          <a:lstStyle/>
          <a:p>
            <a:endParaRPr lang="en-US" dirty="0" smtClean="0">
              <a:solidFill>
                <a:srgbClr val="323A45"/>
              </a:solidFill>
            </a:endParaRPr>
          </a:p>
          <a:p>
            <a:endParaRPr lang="en-US" dirty="0">
              <a:solidFill>
                <a:srgbClr val="323A45"/>
              </a:solidFill>
            </a:endParaRPr>
          </a:p>
          <a:p>
            <a:r>
              <a:rPr lang="en-US" dirty="0" smtClean="0">
                <a:solidFill>
                  <a:srgbClr val="323A45"/>
                </a:solidFill>
              </a:rPr>
              <a:t>SOURCE</a:t>
            </a:r>
            <a:r>
              <a:rPr lang="en-US" dirty="0">
                <a:solidFill>
                  <a:srgbClr val="323A45"/>
                </a:solidFill>
              </a:rPr>
              <a:t>: KFF Health Tracking </a:t>
            </a:r>
            <a:r>
              <a:rPr lang="en-US" dirty="0" smtClean="0">
                <a:solidFill>
                  <a:srgbClr val="323A45"/>
                </a:solidFill>
              </a:rPr>
              <a:t>Polls. See </a:t>
            </a:r>
            <a:r>
              <a:rPr lang="en-US" dirty="0" err="1" smtClean="0">
                <a:solidFill>
                  <a:srgbClr val="323A45"/>
                </a:solidFill>
              </a:rPr>
              <a:t>toplines</a:t>
            </a:r>
            <a:r>
              <a:rPr lang="en-US" dirty="0" smtClean="0">
                <a:solidFill>
                  <a:srgbClr val="323A45"/>
                </a:solidFill>
              </a:rPr>
              <a:t> </a:t>
            </a:r>
            <a:r>
              <a:rPr lang="en-US" dirty="0">
                <a:solidFill>
                  <a:srgbClr val="323A45"/>
                </a:solidFill>
              </a:rPr>
              <a:t>for full question wording and response options.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9077" y="1599375"/>
            <a:ext cx="11274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AMONG DEMOCRATS:</a:t>
            </a:r>
            <a:r>
              <a:rPr lang="en-US" dirty="0" smtClean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Percent </a:t>
            </a:r>
            <a:r>
              <a:rPr lang="en-US" dirty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favor or oppose: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70955" y="202812"/>
            <a:ext cx="2844059" cy="365125"/>
          </a:xfrm>
        </p:spPr>
        <p:txBody>
          <a:bodyPr/>
          <a:lstStyle/>
          <a:p>
            <a:r>
              <a:rPr lang="en-US" dirty="0" smtClean="0"/>
              <a:t>Figure 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17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Char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227938"/>
              </p:ext>
            </p:extLst>
          </p:nvPr>
        </p:nvGraphicFramePr>
        <p:xfrm>
          <a:off x="1376222" y="1395850"/>
          <a:ext cx="9177478" cy="4969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577" y="583979"/>
            <a:ext cx="11531030" cy="844213"/>
          </a:xfrm>
        </p:spPr>
        <p:txBody>
          <a:bodyPr/>
          <a:lstStyle/>
          <a:p>
            <a:r>
              <a:rPr lang="en-US" dirty="0">
                <a:solidFill>
                  <a:srgbClr val="323A45"/>
                </a:solidFill>
              </a:rPr>
              <a:t>More Incremental Approach To Universal Coverage: Medicare Buy-In And Medicaid Buy-In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6578" y="5973799"/>
            <a:ext cx="9179458" cy="686761"/>
          </a:xfrm>
        </p:spPr>
        <p:txBody>
          <a:bodyPr/>
          <a:lstStyle/>
          <a:p>
            <a:r>
              <a:rPr lang="en-US" dirty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 smtClean="0">
              <a:solidFill>
                <a:srgbClr val="323A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  <a:r>
              <a:rPr lang="en-US" dirty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KFF Health Tracking Poll (January 9-14, 2019). See topline for full question wording and response options.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70955" y="202812"/>
            <a:ext cx="2844059" cy="365125"/>
          </a:xfrm>
        </p:spPr>
        <p:txBody>
          <a:bodyPr/>
          <a:lstStyle/>
          <a:p>
            <a:r>
              <a:rPr lang="en-US" dirty="0" smtClean="0"/>
              <a:t>Figure </a:t>
            </a:r>
            <a:r>
              <a:rPr lang="en-US" dirty="0" smtClean="0"/>
              <a:t>17</a:t>
            </a:r>
            <a:endParaRPr lang="en-US" dirty="0"/>
          </a:p>
        </p:txBody>
      </p:sp>
      <p:graphicFrame>
        <p:nvGraphicFramePr>
          <p:cNvPr id="24" name="Char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1514674"/>
              </p:ext>
            </p:extLst>
          </p:nvPr>
        </p:nvGraphicFramePr>
        <p:xfrm>
          <a:off x="6012102" y="1562099"/>
          <a:ext cx="8313498" cy="4803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Rectangle 24"/>
          <p:cNvSpPr/>
          <p:nvPr/>
        </p:nvSpPr>
        <p:spPr>
          <a:xfrm flipH="1">
            <a:off x="4193930" y="2677210"/>
            <a:ext cx="34289" cy="35385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en-US" sz="1350" dirty="0">
              <a:solidFill>
                <a:srgbClr val="323A45"/>
              </a:solidFill>
              <a:latin typeface="Arial" panose="020B0604020202020204"/>
            </a:endParaRPr>
          </a:p>
        </p:txBody>
      </p:sp>
      <p:sp>
        <p:nvSpPr>
          <p:cNvPr id="26" name="Rectangle 25"/>
          <p:cNvSpPr/>
          <p:nvPr/>
        </p:nvSpPr>
        <p:spPr>
          <a:xfrm flipH="1">
            <a:off x="8877728" y="2413438"/>
            <a:ext cx="34289" cy="35385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en-US" sz="1350" dirty="0">
              <a:solidFill>
                <a:srgbClr val="323A45"/>
              </a:solidFill>
              <a:latin typeface="Arial" panose="020B0604020202020204"/>
            </a:endParaRPr>
          </a:p>
        </p:txBody>
      </p:sp>
      <p:sp>
        <p:nvSpPr>
          <p:cNvPr id="27" name="Title 5"/>
          <p:cNvSpPr txBox="1">
            <a:spLocks/>
          </p:cNvSpPr>
          <p:nvPr/>
        </p:nvSpPr>
        <p:spPr bwMode="auto">
          <a:xfrm>
            <a:off x="3374712" y="1785332"/>
            <a:ext cx="3780954" cy="90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2800" b="1" i="0">
                <a:solidFill>
                  <a:srgbClr val="000000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9pPr>
          </a:lstStyle>
          <a:p>
            <a:pPr defTabSz="342900">
              <a:defRPr/>
            </a:pPr>
            <a:r>
              <a:rPr lang="en-US" sz="1800" b="0" dirty="0" smtClean="0">
                <a:solidFill>
                  <a:srgbClr val="323A45"/>
                </a:solidFill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…allowing people between the ages of 50 and 64 to buy insurance through the Medicare program? </a:t>
            </a:r>
            <a:endParaRPr lang="en-US" sz="1800" b="0" dirty="0">
              <a:solidFill>
                <a:srgbClr val="323A45"/>
              </a:solidFill>
              <a:latin typeface="Arial" panose="020B0604020202020204"/>
            </a:endParaRPr>
          </a:p>
        </p:txBody>
      </p:sp>
      <p:sp>
        <p:nvSpPr>
          <p:cNvPr id="28" name="Title 5"/>
          <p:cNvSpPr txBox="1">
            <a:spLocks/>
          </p:cNvSpPr>
          <p:nvPr/>
        </p:nvSpPr>
        <p:spPr bwMode="auto">
          <a:xfrm>
            <a:off x="7359521" y="1785332"/>
            <a:ext cx="4638086" cy="90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2800" b="1" i="0">
                <a:solidFill>
                  <a:srgbClr val="000000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9pPr>
          </a:lstStyle>
          <a:p>
            <a:pPr defTabSz="342900">
              <a:defRPr/>
            </a:pPr>
            <a:r>
              <a:rPr lang="en-US" sz="1800" b="0" dirty="0" smtClean="0">
                <a:solidFill>
                  <a:srgbClr val="323A45"/>
                </a:solidFill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… allowing people who don’t get health insurance at work to buy health insurance through their state Medicaid program?</a:t>
            </a:r>
            <a:endParaRPr lang="en-US" sz="1800" b="0" dirty="0">
              <a:solidFill>
                <a:srgbClr val="323A45"/>
              </a:solidFill>
              <a:latin typeface="Arial" panose="020B0604020202020204"/>
            </a:endParaRPr>
          </a:p>
        </p:txBody>
      </p:sp>
      <p:sp>
        <p:nvSpPr>
          <p:cNvPr id="29" name="Title 5"/>
          <p:cNvSpPr txBox="1">
            <a:spLocks/>
          </p:cNvSpPr>
          <p:nvPr/>
        </p:nvSpPr>
        <p:spPr bwMode="auto">
          <a:xfrm>
            <a:off x="998450" y="1923831"/>
            <a:ext cx="2172406" cy="62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2800" b="1" i="0">
                <a:solidFill>
                  <a:srgbClr val="000000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9pPr>
          </a:lstStyle>
          <a:p>
            <a:pPr defTabSz="342900">
              <a:defRPr/>
            </a:pPr>
            <a:r>
              <a:rPr lang="en-US" sz="1800" dirty="0" smtClean="0">
                <a:solidFill>
                  <a:srgbClr val="323A45"/>
                </a:solidFill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Do you favor or oppose …</a:t>
            </a:r>
            <a:endParaRPr lang="en-US" sz="1800" dirty="0">
              <a:solidFill>
                <a:srgbClr val="323A45"/>
              </a:solidFill>
              <a:latin typeface="Arial" panose="020B0604020202020204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414299" y="3016336"/>
            <a:ext cx="138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342900">
              <a:defRPr/>
            </a:pPr>
            <a:r>
              <a:rPr lang="en-US" dirty="0">
                <a:solidFill>
                  <a:srgbClr val="323A45"/>
                </a:solidFill>
                <a:latin typeface="Arial" panose="020B0604020202020204"/>
              </a:rPr>
              <a:t>Total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512101" y="4213580"/>
            <a:ext cx="138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342900">
              <a:defRPr/>
            </a:pPr>
            <a:r>
              <a:rPr lang="en-US" dirty="0" smtClean="0">
                <a:solidFill>
                  <a:srgbClr val="323A45"/>
                </a:solidFill>
                <a:latin typeface="Arial" panose="020B0604020202020204"/>
              </a:rPr>
              <a:t>Democrats</a:t>
            </a:r>
            <a:endParaRPr lang="en-US" dirty="0">
              <a:solidFill>
                <a:srgbClr val="323A45"/>
              </a:solidFill>
              <a:latin typeface="Arial" panose="020B0604020202020204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254883" y="4824180"/>
            <a:ext cx="1613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342900">
              <a:defRPr/>
            </a:pPr>
            <a:r>
              <a:rPr lang="en-US" dirty="0" smtClean="0">
                <a:solidFill>
                  <a:srgbClr val="323A45"/>
                </a:solidFill>
                <a:latin typeface="Arial" panose="020B0604020202020204"/>
              </a:rPr>
              <a:t>Independents</a:t>
            </a:r>
            <a:endParaRPr lang="en-US" dirty="0">
              <a:solidFill>
                <a:srgbClr val="323A45"/>
              </a:solidFill>
              <a:latin typeface="Arial" panose="020B0604020202020204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283675" y="5512589"/>
            <a:ext cx="1613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342900">
              <a:defRPr/>
            </a:pPr>
            <a:r>
              <a:rPr lang="en-US" dirty="0" smtClean="0">
                <a:solidFill>
                  <a:srgbClr val="323A45"/>
                </a:solidFill>
                <a:latin typeface="Arial" panose="020B0604020202020204"/>
              </a:rPr>
              <a:t>Republicans</a:t>
            </a:r>
            <a:endParaRPr lang="en-US" dirty="0">
              <a:solidFill>
                <a:srgbClr val="323A45"/>
              </a:solidFill>
              <a:latin typeface="Arial" panose="020B0604020202020204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947205" y="3705614"/>
            <a:ext cx="10789920" cy="0"/>
          </a:xfrm>
          <a:prstGeom prst="line">
            <a:avLst/>
          </a:prstGeom>
          <a:ln w="12700" cmpd="sng">
            <a:solidFill>
              <a:srgbClr val="323A4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47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077" y="589498"/>
            <a:ext cx="11561558" cy="844213"/>
          </a:xfrm>
        </p:spPr>
        <p:txBody>
          <a:bodyPr/>
          <a:lstStyle/>
          <a:p>
            <a:r>
              <a:rPr lang="en-US" dirty="0" smtClean="0">
                <a:solidFill>
                  <a:srgbClr val="323A45"/>
                </a:solidFill>
              </a:rPr>
              <a:t>Most Support Federal Government Doing More To Help Provide Health Insurance, But Republican Support Has Declined Over Time</a:t>
            </a:r>
            <a:endParaRPr lang="en-US" dirty="0">
              <a:solidFill>
                <a:srgbClr val="323A45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9084" y="5887658"/>
            <a:ext cx="9179458" cy="686761"/>
          </a:xfrm>
        </p:spPr>
        <p:txBody>
          <a:bodyPr/>
          <a:lstStyle/>
          <a:p>
            <a:endParaRPr lang="en-US" dirty="0" smtClean="0">
              <a:solidFill>
                <a:srgbClr val="323A45"/>
              </a:solidFill>
            </a:endParaRPr>
          </a:p>
          <a:p>
            <a:endParaRPr lang="en-US" dirty="0">
              <a:solidFill>
                <a:srgbClr val="323A45"/>
              </a:solidFill>
            </a:endParaRPr>
          </a:p>
          <a:p>
            <a:r>
              <a:rPr lang="en-US" dirty="0" smtClean="0">
                <a:solidFill>
                  <a:srgbClr val="323A45"/>
                </a:solidFill>
              </a:rPr>
              <a:t>SOURCE</a:t>
            </a:r>
            <a:r>
              <a:rPr lang="en-US" dirty="0">
                <a:solidFill>
                  <a:srgbClr val="323A45"/>
                </a:solidFill>
              </a:rPr>
              <a:t>: KFF Polls. See </a:t>
            </a:r>
            <a:r>
              <a:rPr lang="en-US" dirty="0" err="1">
                <a:solidFill>
                  <a:srgbClr val="323A45"/>
                </a:solidFill>
              </a:rPr>
              <a:t>toplines</a:t>
            </a:r>
            <a:r>
              <a:rPr lang="en-US" dirty="0">
                <a:solidFill>
                  <a:srgbClr val="323A45"/>
                </a:solidFill>
              </a:rPr>
              <a:t> for full question wording and response options.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65933" y="208832"/>
            <a:ext cx="2844059" cy="365125"/>
          </a:xfrm>
        </p:spPr>
        <p:txBody>
          <a:bodyPr/>
          <a:lstStyle/>
          <a:p>
            <a:r>
              <a:rPr lang="en-US" dirty="0" smtClean="0"/>
              <a:t>Figure </a:t>
            </a:r>
            <a:r>
              <a:rPr lang="en-US" dirty="0"/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9078" y="1580818"/>
            <a:ext cx="11264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Percent who say they </a:t>
            </a:r>
            <a:r>
              <a:rPr lang="en-US" b="1" dirty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favor</a:t>
            </a:r>
            <a:r>
              <a:rPr lang="en-US" dirty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federal government doing more to help provide health insurance for more Americans: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926024270"/>
              </p:ext>
            </p:extLst>
          </p:nvPr>
        </p:nvGraphicFramePr>
        <p:xfrm>
          <a:off x="661274" y="2111905"/>
          <a:ext cx="10585939" cy="4264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9" name="Straight Connector 8"/>
          <p:cNvCxnSpPr/>
          <p:nvPr/>
        </p:nvCxnSpPr>
        <p:spPr>
          <a:xfrm>
            <a:off x="1289539" y="3535278"/>
            <a:ext cx="10332720" cy="0"/>
          </a:xfrm>
          <a:prstGeom prst="line">
            <a:avLst/>
          </a:prstGeom>
          <a:ln w="19050">
            <a:solidFill>
              <a:srgbClr val="323A45">
                <a:alpha val="99000"/>
              </a:srgb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003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27" y="583673"/>
            <a:ext cx="11431737" cy="844213"/>
          </a:xfrm>
        </p:spPr>
        <p:txBody>
          <a:bodyPr/>
          <a:lstStyle/>
          <a:p>
            <a:r>
              <a:rPr lang="en-US" dirty="0" smtClean="0">
                <a:solidFill>
                  <a:srgbClr val="323A45"/>
                </a:solidFill>
              </a:rPr>
              <a:t>A National Health Plan Didn’t Garner Majority Support Until 2016</a:t>
            </a:r>
            <a:endParaRPr lang="en-US" dirty="0">
              <a:solidFill>
                <a:srgbClr val="323A45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25496" y="6032036"/>
            <a:ext cx="9179458" cy="686761"/>
          </a:xfrm>
        </p:spPr>
        <p:txBody>
          <a:bodyPr/>
          <a:lstStyle/>
          <a:p>
            <a:r>
              <a:rPr lang="en-US" dirty="0">
                <a:solidFill>
                  <a:srgbClr val="323A45"/>
                </a:solidFill>
              </a:rPr>
              <a:t> </a:t>
            </a:r>
          </a:p>
          <a:p>
            <a:endParaRPr lang="en-US" dirty="0" smtClean="0">
              <a:solidFill>
                <a:srgbClr val="323A45"/>
              </a:solidFill>
            </a:endParaRPr>
          </a:p>
          <a:p>
            <a:r>
              <a:rPr lang="en-US" dirty="0" smtClean="0">
                <a:solidFill>
                  <a:srgbClr val="323A45"/>
                </a:solidFill>
              </a:rPr>
              <a:t>SOURCE</a:t>
            </a:r>
            <a:r>
              <a:rPr lang="en-US" dirty="0">
                <a:solidFill>
                  <a:srgbClr val="323A45"/>
                </a:solidFill>
              </a:rPr>
              <a:t>: KFF Polls. See </a:t>
            </a:r>
            <a:r>
              <a:rPr lang="en-US" dirty="0" err="1">
                <a:solidFill>
                  <a:srgbClr val="323A45"/>
                </a:solidFill>
              </a:rPr>
              <a:t>toplines</a:t>
            </a:r>
            <a:r>
              <a:rPr lang="en-US" dirty="0">
                <a:solidFill>
                  <a:srgbClr val="323A45"/>
                </a:solidFill>
              </a:rPr>
              <a:t> for full question wording and response options.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62987" y="213749"/>
            <a:ext cx="2844059" cy="365125"/>
          </a:xfrm>
        </p:spPr>
        <p:txBody>
          <a:bodyPr/>
          <a:lstStyle/>
          <a:p>
            <a:r>
              <a:rPr lang="en-US" dirty="0" smtClean="0"/>
              <a:t>Figure </a:t>
            </a:r>
            <a:r>
              <a:rPr lang="en-US" dirty="0"/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4427" y="1217217"/>
            <a:ext cx="11274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Percent who favor or oppose a national health plan in which all Americans would get their insurance from a single government plan:</a:t>
            </a: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710525331"/>
              </p:ext>
            </p:extLst>
          </p:nvPr>
        </p:nvGraphicFramePr>
        <p:xfrm>
          <a:off x="605337" y="1766048"/>
          <a:ext cx="11133661" cy="449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2670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6246" y="5883516"/>
            <a:ext cx="9179458" cy="686761"/>
          </a:xfrm>
        </p:spPr>
        <p:txBody>
          <a:bodyPr/>
          <a:lstStyle/>
          <a:p>
            <a:endParaRPr lang="en-US" dirty="0">
              <a:solidFill>
                <a:srgbClr val="323A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323A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KFF Health Tracking </a:t>
            </a:r>
            <a:r>
              <a:rPr lang="en-US" dirty="0" smtClean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Polls. </a:t>
            </a:r>
            <a:r>
              <a:rPr lang="en-US" dirty="0">
                <a:solidFill>
                  <a:srgbClr val="323A45"/>
                </a:solidFill>
              </a:rPr>
              <a:t>See </a:t>
            </a:r>
            <a:r>
              <a:rPr lang="en-US" dirty="0" smtClean="0">
                <a:solidFill>
                  <a:srgbClr val="323A45"/>
                </a:solidFill>
              </a:rPr>
              <a:t>topline </a:t>
            </a:r>
            <a:r>
              <a:rPr lang="en-US" dirty="0">
                <a:solidFill>
                  <a:srgbClr val="323A45"/>
                </a:solidFill>
              </a:rPr>
              <a:t>for full question wording and </a:t>
            </a:r>
            <a:r>
              <a:rPr lang="en-US" dirty="0" smtClean="0">
                <a:solidFill>
                  <a:srgbClr val="323A45"/>
                </a:solidFill>
              </a:rPr>
              <a:t>response options.</a:t>
            </a:r>
            <a:endParaRPr lang="en-US" dirty="0">
              <a:solidFill>
                <a:srgbClr val="323A45"/>
              </a:solidFill>
            </a:endParaRPr>
          </a:p>
          <a:p>
            <a:endParaRPr lang="en-US" dirty="0">
              <a:solidFill>
                <a:srgbClr val="323A45"/>
              </a:solidFill>
            </a:endParaRPr>
          </a:p>
          <a:p>
            <a:endParaRPr lang="en-US" dirty="0">
              <a:solidFill>
                <a:srgbClr val="323A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323A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66246" y="208959"/>
            <a:ext cx="2844059" cy="365125"/>
          </a:xfrm>
        </p:spPr>
        <p:txBody>
          <a:bodyPr/>
          <a:lstStyle/>
          <a:p>
            <a:r>
              <a:rPr lang="en-US" dirty="0" smtClean="0"/>
              <a:t>Figure 3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4239" y="1160938"/>
            <a:ext cx="11268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you favor or oppose having a national health plan, sometimes called </a:t>
            </a:r>
            <a:r>
              <a:rPr lang="en-US" b="1" dirty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Medicare-for-all</a:t>
            </a:r>
            <a:r>
              <a:rPr lang="en-US" dirty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in which all Americans would get their insurance from a single government plan?</a:t>
            </a:r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/>
          </p:nvPr>
        </p:nvGraphicFramePr>
        <p:xfrm>
          <a:off x="326643" y="2188204"/>
          <a:ext cx="11650203" cy="3869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464239" y="582123"/>
            <a:ext cx="11104752" cy="8442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rgbClr val="393D4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323A45"/>
                </a:solidFill>
              </a:rPr>
              <a:t>Slight Majority Support A National Medicare-for-all Plan</a:t>
            </a:r>
            <a:endParaRPr lang="en-US" dirty="0">
              <a:solidFill>
                <a:srgbClr val="323A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02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077" y="589494"/>
            <a:ext cx="11719748" cy="844213"/>
          </a:xfrm>
        </p:spPr>
        <p:txBody>
          <a:bodyPr/>
          <a:lstStyle/>
          <a:p>
            <a:r>
              <a:rPr lang="en-US" dirty="0" smtClean="0">
                <a:solidFill>
                  <a:srgbClr val="323A45"/>
                </a:solidFill>
              </a:rPr>
              <a:t>Partisans Divided With Seven In Ten Republicans Opposing Medicare-for-all While Three-Fourths Of Democrats Favor It</a:t>
            </a:r>
            <a:endParaRPr lang="en-US" dirty="0">
              <a:solidFill>
                <a:srgbClr val="323A45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43403" y="5856667"/>
            <a:ext cx="9179458" cy="686761"/>
          </a:xfrm>
        </p:spPr>
        <p:txBody>
          <a:bodyPr/>
          <a:lstStyle/>
          <a:p>
            <a:r>
              <a:rPr lang="en-US" dirty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 smtClean="0">
              <a:solidFill>
                <a:srgbClr val="323A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  <a:r>
              <a:rPr lang="en-US" dirty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KFF Health Tracking Poll </a:t>
            </a:r>
            <a:r>
              <a:rPr lang="en-US" dirty="0" smtClean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(November 7-12, 2019). </a:t>
            </a:r>
            <a:r>
              <a:rPr lang="en-US" dirty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 topline for full question wording and response options.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79677" y="210948"/>
            <a:ext cx="2844059" cy="365125"/>
          </a:xfrm>
        </p:spPr>
        <p:txBody>
          <a:bodyPr/>
          <a:lstStyle/>
          <a:p>
            <a:r>
              <a:rPr lang="en-US" dirty="0" smtClean="0"/>
              <a:t>Figure 4</a:t>
            </a:r>
            <a:endParaRPr lang="en-US" dirty="0"/>
          </a:p>
        </p:txBody>
      </p:sp>
      <p:graphicFrame>
        <p:nvGraphicFramePr>
          <p:cNvPr id="9" name="Content Placeholder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6126157"/>
              </p:ext>
            </p:extLst>
          </p:nvPr>
        </p:nvGraphicFramePr>
        <p:xfrm>
          <a:off x="1548636" y="2545897"/>
          <a:ext cx="10107655" cy="3582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7385794" y="2684102"/>
            <a:ext cx="0" cy="3304560"/>
          </a:xfrm>
          <a:prstGeom prst="line">
            <a:avLst/>
          </a:prstGeom>
          <a:ln w="41275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555351" y="2314770"/>
            <a:ext cx="2612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323A4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Strongly favor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20394" y="2314770"/>
            <a:ext cx="2425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323A4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Somewhat favor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41975" y="2314770"/>
            <a:ext cx="3067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323A4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Somewhat oppose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291968" y="2314770"/>
            <a:ext cx="3857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Strongly oppose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rgbClr val="323A45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799018" y="2430856"/>
            <a:ext cx="137160" cy="137160"/>
          </a:xfrm>
          <a:prstGeom prst="rect">
            <a:avLst/>
          </a:prstGeom>
          <a:solidFill>
            <a:schemeClr val="accent3"/>
          </a:solidFill>
          <a:ln w="9525">
            <a:solidFill>
              <a:srgbClr val="323A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323A45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04815" y="2430856"/>
            <a:ext cx="137160" cy="137160"/>
          </a:xfrm>
          <a:prstGeom prst="rect">
            <a:avLst/>
          </a:prstGeom>
          <a:solidFill>
            <a:schemeClr val="accent4"/>
          </a:solidFill>
          <a:ln w="9525">
            <a:solidFill>
              <a:srgbClr val="323A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323A45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0368" y="1563508"/>
            <a:ext cx="11526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you favor or oppose having a national health plan, sometimes called Medicare-for-all, in which all Americans would get their insurance from a single government plan?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104931" y="2430856"/>
            <a:ext cx="137160" cy="137160"/>
          </a:xfrm>
          <a:prstGeom prst="rect">
            <a:avLst/>
          </a:prstGeom>
          <a:solidFill>
            <a:schemeClr val="accent5"/>
          </a:solidFill>
          <a:ln w="9525">
            <a:solidFill>
              <a:srgbClr val="323A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323A45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428428" y="2430856"/>
            <a:ext cx="137160" cy="137160"/>
          </a:xfrm>
          <a:prstGeom prst="rect">
            <a:avLst/>
          </a:prstGeom>
          <a:solidFill>
            <a:schemeClr val="accent1"/>
          </a:solidFill>
          <a:ln w="9525">
            <a:solidFill>
              <a:srgbClr val="323A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323A45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184175" y="3608739"/>
            <a:ext cx="10241280" cy="0"/>
          </a:xfrm>
          <a:prstGeom prst="line">
            <a:avLst/>
          </a:prstGeom>
          <a:ln w="12700" cmpd="sng">
            <a:solidFill>
              <a:srgbClr val="323A4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934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Char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7268771"/>
              </p:ext>
            </p:extLst>
          </p:nvPr>
        </p:nvGraphicFramePr>
        <p:xfrm>
          <a:off x="914254" y="2038197"/>
          <a:ext cx="9531010" cy="4028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43469" y="1330815"/>
            <a:ext cx="10955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you have a positive or </a:t>
            </a:r>
            <a:r>
              <a:rPr lang="en-US" dirty="0" smtClean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negative </a:t>
            </a:r>
            <a:r>
              <a:rPr lang="en-US" dirty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reaction </a:t>
            </a:r>
            <a:r>
              <a:rPr lang="en-US" dirty="0" smtClean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each of </a:t>
            </a:r>
            <a:r>
              <a:rPr lang="en-US" dirty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following terms?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1416" y="5974396"/>
            <a:ext cx="9179458" cy="686761"/>
          </a:xfrm>
        </p:spPr>
        <p:txBody>
          <a:bodyPr/>
          <a:lstStyle/>
          <a:p>
            <a:endParaRPr lang="en-US" dirty="0">
              <a:solidFill>
                <a:srgbClr val="323A45"/>
              </a:solidFill>
            </a:endParaRPr>
          </a:p>
          <a:p>
            <a:endParaRPr lang="en-US" dirty="0">
              <a:solidFill>
                <a:srgbClr val="323A45"/>
              </a:solidFill>
            </a:endParaRPr>
          </a:p>
          <a:p>
            <a:r>
              <a:rPr lang="en-US" dirty="0">
                <a:solidFill>
                  <a:srgbClr val="323A45"/>
                </a:solidFill>
              </a:rPr>
              <a:t>SOURCE: KFF Health Tracking Poll </a:t>
            </a:r>
            <a:r>
              <a:rPr lang="en-US" dirty="0" smtClean="0">
                <a:solidFill>
                  <a:srgbClr val="323A45"/>
                </a:solidFill>
              </a:rPr>
              <a:t>(April </a:t>
            </a:r>
            <a:r>
              <a:rPr lang="en-US" dirty="0">
                <a:solidFill>
                  <a:srgbClr val="323A45"/>
                </a:solidFill>
              </a:rPr>
              <a:t>11-16, 2019). See topline for full question wording and response options.</a:t>
            </a:r>
          </a:p>
          <a:p>
            <a:endParaRPr lang="en-US" dirty="0">
              <a:solidFill>
                <a:srgbClr val="323A45"/>
              </a:solidFill>
            </a:endParaRPr>
          </a:p>
          <a:p>
            <a:endParaRPr lang="en-US" dirty="0">
              <a:solidFill>
                <a:srgbClr val="323A45"/>
              </a:solidFill>
            </a:endParaRPr>
          </a:p>
          <a:p>
            <a:endParaRPr lang="en-US" dirty="0">
              <a:solidFill>
                <a:srgbClr val="323A4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59534" y="210437"/>
            <a:ext cx="2844059" cy="365125"/>
          </a:xfrm>
        </p:spPr>
        <p:txBody>
          <a:bodyPr/>
          <a:lstStyle/>
          <a:p>
            <a:r>
              <a:rPr lang="en-US" dirty="0" smtClean="0"/>
              <a:t>Figure </a:t>
            </a:r>
            <a:r>
              <a:rPr lang="en-US" dirty="0"/>
              <a:t>5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61394" y="585057"/>
            <a:ext cx="11430147" cy="8442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rgbClr val="393D4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323A45"/>
                </a:solidFill>
              </a:rPr>
              <a:t>Terminology Affects Public Opinion On </a:t>
            </a:r>
            <a:r>
              <a:rPr lang="en-US" dirty="0" smtClean="0">
                <a:solidFill>
                  <a:srgbClr val="323A45"/>
                </a:solidFill>
              </a:rPr>
              <a:t>A National Health Plan</a:t>
            </a:r>
            <a:endParaRPr lang="en-US" dirty="0">
              <a:solidFill>
                <a:srgbClr val="323A45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426164" y="2136663"/>
            <a:ext cx="1315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>
              <a:defRPr/>
            </a:pPr>
            <a:r>
              <a:rPr lang="en-US" u="sng" dirty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opinion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731301" y="5402745"/>
            <a:ext cx="704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>
              <a:defRPr/>
            </a:pPr>
            <a:r>
              <a:rPr lang="en-US" dirty="0" smtClean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11%</a:t>
            </a:r>
            <a:endParaRPr lang="en-US" dirty="0">
              <a:solidFill>
                <a:srgbClr val="323A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731301" y="2789879"/>
            <a:ext cx="704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>
              <a:defRPr/>
            </a:pPr>
            <a:r>
              <a:rPr lang="en-US" dirty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dirty="0" smtClean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US" dirty="0">
              <a:solidFill>
                <a:srgbClr val="323A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731301" y="4749527"/>
            <a:ext cx="704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>
              <a:defRPr/>
            </a:pPr>
            <a:r>
              <a:rPr lang="en-US" dirty="0" smtClean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19%</a:t>
            </a:r>
            <a:endParaRPr lang="en-US" dirty="0">
              <a:solidFill>
                <a:srgbClr val="323A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731301" y="3443095"/>
            <a:ext cx="704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>
              <a:defRPr/>
            </a:pPr>
            <a:r>
              <a:rPr lang="en-US" dirty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dirty="0" smtClean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US" dirty="0">
              <a:solidFill>
                <a:srgbClr val="323A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731301" y="4096311"/>
            <a:ext cx="704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>
              <a:defRPr/>
            </a:pPr>
            <a:r>
              <a:rPr lang="en-US" dirty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dirty="0" smtClean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US" dirty="0">
              <a:solidFill>
                <a:srgbClr val="323A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8157165" y="2123540"/>
            <a:ext cx="10061" cy="3943154"/>
          </a:xfrm>
          <a:prstGeom prst="line">
            <a:avLst/>
          </a:prstGeom>
          <a:ln w="4127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188916" y="2149670"/>
            <a:ext cx="2612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323A4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Positive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422550" y="2149670"/>
            <a:ext cx="2425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323A4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Negative</a:t>
            </a:r>
          </a:p>
        </p:txBody>
      </p:sp>
      <p:sp>
        <p:nvSpPr>
          <p:cNvPr id="34" name="Rectangle 33"/>
          <p:cNvSpPr/>
          <p:nvPr/>
        </p:nvSpPr>
        <p:spPr>
          <a:xfrm>
            <a:off x="8023316" y="2265756"/>
            <a:ext cx="137160" cy="137160"/>
          </a:xfrm>
          <a:prstGeom prst="rect">
            <a:avLst/>
          </a:prstGeom>
          <a:solidFill>
            <a:schemeClr val="accent3"/>
          </a:solidFill>
          <a:ln w="9525">
            <a:solidFill>
              <a:srgbClr val="323A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323A45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952570" y="2265756"/>
            <a:ext cx="137160" cy="137160"/>
          </a:xfrm>
          <a:prstGeom prst="rect">
            <a:avLst/>
          </a:prstGeom>
          <a:solidFill>
            <a:schemeClr val="accent1"/>
          </a:solidFill>
          <a:ln w="9525">
            <a:solidFill>
              <a:srgbClr val="323A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323A45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35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ontent Placeholder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2830872"/>
              </p:ext>
            </p:extLst>
          </p:nvPr>
        </p:nvGraphicFramePr>
        <p:xfrm>
          <a:off x="1371600" y="1950104"/>
          <a:ext cx="9956746" cy="4627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61402" y="1408411"/>
            <a:ext cx="10955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Percent who say they have a </a:t>
            </a:r>
            <a:r>
              <a:rPr lang="en-US" b="1" dirty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positive</a:t>
            </a:r>
            <a:r>
              <a:rPr lang="en-US" dirty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reaction to each of the following terms: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6579" y="5967868"/>
            <a:ext cx="9179458" cy="686761"/>
          </a:xfrm>
        </p:spPr>
        <p:txBody>
          <a:bodyPr/>
          <a:lstStyle/>
          <a:p>
            <a:endParaRPr lang="en-US" dirty="0">
              <a:solidFill>
                <a:srgbClr val="323A45"/>
              </a:solidFill>
            </a:endParaRPr>
          </a:p>
          <a:p>
            <a:endParaRPr lang="en-US" dirty="0">
              <a:solidFill>
                <a:srgbClr val="323A45"/>
              </a:solidFill>
            </a:endParaRPr>
          </a:p>
          <a:p>
            <a:r>
              <a:rPr lang="en-US" dirty="0">
                <a:solidFill>
                  <a:srgbClr val="323A45"/>
                </a:solidFill>
              </a:rPr>
              <a:t>SOURCE: KFF Health Tracking Poll </a:t>
            </a:r>
            <a:r>
              <a:rPr lang="en-US" dirty="0" smtClean="0">
                <a:solidFill>
                  <a:srgbClr val="323A45"/>
                </a:solidFill>
              </a:rPr>
              <a:t>(April </a:t>
            </a:r>
            <a:r>
              <a:rPr lang="en-US" dirty="0">
                <a:solidFill>
                  <a:srgbClr val="323A45"/>
                </a:solidFill>
              </a:rPr>
              <a:t>11-16, 2019). See topline for full question wording and response options.</a:t>
            </a:r>
          </a:p>
          <a:p>
            <a:endParaRPr lang="en-US" dirty="0">
              <a:solidFill>
                <a:srgbClr val="323A45"/>
              </a:solidFill>
            </a:endParaRPr>
          </a:p>
          <a:p>
            <a:endParaRPr lang="en-US" dirty="0">
              <a:solidFill>
                <a:srgbClr val="323A45"/>
              </a:solidFill>
            </a:endParaRPr>
          </a:p>
          <a:p>
            <a:endParaRPr lang="en-US" dirty="0">
              <a:solidFill>
                <a:srgbClr val="323A4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59515" y="210434"/>
            <a:ext cx="2844059" cy="365125"/>
          </a:xfrm>
        </p:spPr>
        <p:txBody>
          <a:bodyPr/>
          <a:lstStyle/>
          <a:p>
            <a:r>
              <a:rPr lang="en-US" dirty="0" smtClean="0"/>
              <a:t>Figure </a:t>
            </a:r>
            <a:r>
              <a:rPr lang="en-US" dirty="0"/>
              <a:t>6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9515" y="429590"/>
            <a:ext cx="11430147" cy="8442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rgbClr val="393D4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323A45"/>
                </a:solidFill>
              </a:rPr>
              <a:t>“Medicare-for-all,” “Universal Coverage,” “National Health Plan” Garner Most Positive Reactions</a:t>
            </a:r>
            <a:endParaRPr lang="en-US" dirty="0">
              <a:solidFill>
                <a:srgbClr val="323A45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914253" y="3233831"/>
            <a:ext cx="10607040" cy="0"/>
          </a:xfrm>
          <a:prstGeom prst="line">
            <a:avLst/>
          </a:prstGeom>
          <a:ln w="12700" cmpd="sng">
            <a:solidFill>
              <a:srgbClr val="323A4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914254" y="3860958"/>
            <a:ext cx="10607040" cy="0"/>
          </a:xfrm>
          <a:prstGeom prst="line">
            <a:avLst/>
          </a:prstGeom>
          <a:ln w="12700" cmpd="sng">
            <a:solidFill>
              <a:srgbClr val="323A4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914254" y="4504792"/>
            <a:ext cx="10607040" cy="0"/>
          </a:xfrm>
          <a:prstGeom prst="line">
            <a:avLst/>
          </a:prstGeom>
          <a:ln w="12700" cmpd="sng">
            <a:solidFill>
              <a:srgbClr val="323A4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914253" y="5327826"/>
            <a:ext cx="10607040" cy="0"/>
          </a:xfrm>
          <a:prstGeom prst="line">
            <a:avLst/>
          </a:prstGeom>
          <a:ln w="12700" cmpd="sng">
            <a:solidFill>
              <a:srgbClr val="323A4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"/>
          <p:cNvSpPr txBox="1">
            <a:spLocks/>
          </p:cNvSpPr>
          <p:nvPr/>
        </p:nvSpPr>
        <p:spPr>
          <a:xfrm>
            <a:off x="820947" y="3363407"/>
            <a:ext cx="328681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defTabSz="342900">
              <a:buNone/>
              <a:defRPr/>
            </a:pPr>
            <a:r>
              <a:rPr lang="en-US" sz="1800" dirty="0">
                <a:solidFill>
                  <a:srgbClr val="323A45"/>
                </a:solidFill>
              </a:rPr>
              <a:t>Universal health coverage</a:t>
            </a:r>
          </a:p>
        </p:txBody>
      </p:sp>
      <p:sp>
        <p:nvSpPr>
          <p:cNvPr id="36" name="Text Placeholder 2"/>
          <p:cNvSpPr txBox="1">
            <a:spLocks/>
          </p:cNvSpPr>
          <p:nvPr/>
        </p:nvSpPr>
        <p:spPr>
          <a:xfrm>
            <a:off x="820947" y="2708079"/>
            <a:ext cx="2797929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defTabSz="342900">
              <a:buNone/>
              <a:defRPr/>
            </a:pPr>
            <a:r>
              <a:rPr lang="en-US" sz="1800" dirty="0" smtClean="0">
                <a:solidFill>
                  <a:srgbClr val="323A45"/>
                </a:solidFill>
                <a:latin typeface="Arial" panose="020B0604020202020204"/>
              </a:rPr>
              <a:t>Medicare-for-all</a:t>
            </a:r>
            <a:endParaRPr lang="en-US" sz="1800" dirty="0">
              <a:solidFill>
                <a:srgbClr val="323A45"/>
              </a:solidFill>
              <a:latin typeface="Arial" panose="020B0604020202020204"/>
            </a:endParaRPr>
          </a:p>
        </p:txBody>
      </p:sp>
      <p:sp>
        <p:nvSpPr>
          <p:cNvPr id="37" name="Text Placeholder 2"/>
          <p:cNvSpPr txBox="1">
            <a:spLocks/>
          </p:cNvSpPr>
          <p:nvPr/>
        </p:nvSpPr>
        <p:spPr>
          <a:xfrm>
            <a:off x="820947" y="4032410"/>
            <a:ext cx="2797929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defTabSz="342900">
              <a:buNone/>
              <a:defRPr/>
            </a:pPr>
            <a:r>
              <a:rPr lang="en-US" sz="1800" dirty="0">
                <a:solidFill>
                  <a:srgbClr val="323A45"/>
                </a:solidFill>
                <a:latin typeface="Arial" panose="020B0604020202020204"/>
              </a:rPr>
              <a:t>National health plan</a:t>
            </a:r>
          </a:p>
        </p:txBody>
      </p:sp>
      <p:sp>
        <p:nvSpPr>
          <p:cNvPr id="38" name="Text Placeholder 2"/>
          <p:cNvSpPr txBox="1">
            <a:spLocks/>
          </p:cNvSpPr>
          <p:nvPr/>
        </p:nvSpPr>
        <p:spPr>
          <a:xfrm>
            <a:off x="820947" y="4601260"/>
            <a:ext cx="3657745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defTabSz="342900">
              <a:buNone/>
              <a:defRPr/>
            </a:pPr>
            <a:r>
              <a:rPr lang="en-US" sz="1800" dirty="0" smtClean="0">
                <a:solidFill>
                  <a:srgbClr val="323A45"/>
                </a:solidFill>
                <a:latin typeface="Arial" panose="020B0604020202020204"/>
              </a:rPr>
              <a:t>Single-payer </a:t>
            </a:r>
            <a:r>
              <a:rPr lang="en-US" sz="1800" dirty="0">
                <a:solidFill>
                  <a:srgbClr val="323A45"/>
                </a:solidFill>
                <a:latin typeface="Arial" panose="020B0604020202020204"/>
              </a:rPr>
              <a:t>health insurance system </a:t>
            </a:r>
          </a:p>
        </p:txBody>
      </p:sp>
      <p:sp>
        <p:nvSpPr>
          <p:cNvPr id="39" name="Text Placeholder 2"/>
          <p:cNvSpPr txBox="1">
            <a:spLocks/>
          </p:cNvSpPr>
          <p:nvPr/>
        </p:nvSpPr>
        <p:spPr>
          <a:xfrm>
            <a:off x="820947" y="5376489"/>
            <a:ext cx="238932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defTabSz="342900">
              <a:buNone/>
              <a:defRPr/>
            </a:pPr>
            <a:r>
              <a:rPr lang="en-US" sz="1800" dirty="0">
                <a:solidFill>
                  <a:srgbClr val="323A45"/>
                </a:solidFill>
                <a:latin typeface="Arial" panose="020B0604020202020204"/>
              </a:rPr>
              <a:t>Socialized medicine </a:t>
            </a:r>
          </a:p>
        </p:txBody>
      </p:sp>
    </p:spTree>
    <p:extLst>
      <p:ext uri="{BB962C8B-B14F-4D97-AF65-F5344CB8AC3E}">
        <p14:creationId xmlns:p14="http://schemas.microsoft.com/office/powerpoint/2010/main" val="400320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Char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5578571"/>
              </p:ext>
            </p:extLst>
          </p:nvPr>
        </p:nvGraphicFramePr>
        <p:xfrm>
          <a:off x="8205604" y="2597402"/>
          <a:ext cx="4664586" cy="3706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1" name="Chart 30"/>
          <p:cNvGraphicFramePr/>
          <p:nvPr>
            <p:extLst>
              <p:ext uri="{D42A27DB-BD31-4B8C-83A1-F6EECF244321}">
                <p14:modId xmlns:p14="http://schemas.microsoft.com/office/powerpoint/2010/main" val="3704478572"/>
              </p:ext>
            </p:extLst>
          </p:nvPr>
        </p:nvGraphicFramePr>
        <p:xfrm>
          <a:off x="3414749" y="2803433"/>
          <a:ext cx="5466902" cy="3294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7" name="Char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0100876"/>
              </p:ext>
            </p:extLst>
          </p:nvPr>
        </p:nvGraphicFramePr>
        <p:xfrm>
          <a:off x="720966" y="2706677"/>
          <a:ext cx="4870938" cy="3487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4363" y="5954358"/>
            <a:ext cx="9735448" cy="686761"/>
          </a:xfrm>
        </p:spPr>
        <p:txBody>
          <a:bodyPr/>
          <a:lstStyle/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SOURCE</a:t>
            </a:r>
            <a:r>
              <a:rPr lang="en-US" dirty="0"/>
              <a:t>: KFF Health Tracking Poll </a:t>
            </a:r>
            <a:r>
              <a:rPr lang="en-US" dirty="0" smtClean="0"/>
              <a:t>(March </a:t>
            </a:r>
            <a:r>
              <a:rPr lang="en-US" dirty="0"/>
              <a:t>13-18, 2019). See topline for full question wording and response options.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64322" y="207800"/>
            <a:ext cx="2844059" cy="365125"/>
          </a:xfrm>
        </p:spPr>
        <p:txBody>
          <a:bodyPr/>
          <a:lstStyle/>
          <a:p>
            <a:r>
              <a:rPr lang="en-US" dirty="0" smtClean="0"/>
              <a:t>Figure </a:t>
            </a:r>
            <a:r>
              <a:rPr lang="en-US" dirty="0"/>
              <a:t>7</a:t>
            </a: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463354" y="582141"/>
            <a:ext cx="11353800" cy="914400"/>
          </a:xfrm>
        </p:spPr>
        <p:txBody>
          <a:bodyPr/>
          <a:lstStyle/>
          <a:p>
            <a:r>
              <a:rPr lang="en-US" sz="3000" dirty="0" smtClean="0"/>
              <a:t>Reasons For Opinions On National Health Plan Echo Partisan Messages </a:t>
            </a:r>
            <a:endParaRPr lang="en-US" sz="3000" dirty="0"/>
          </a:p>
        </p:txBody>
      </p:sp>
      <p:sp>
        <p:nvSpPr>
          <p:cNvPr id="29" name="TextBox 28"/>
          <p:cNvSpPr txBox="1"/>
          <p:nvPr/>
        </p:nvSpPr>
        <p:spPr>
          <a:xfrm>
            <a:off x="4432496" y="1942057"/>
            <a:ext cx="3409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Medicare-for-all</a:t>
            </a:r>
            <a:endParaRPr lang="en-US" u="sng" dirty="0">
              <a:solidFill>
                <a:srgbClr val="323A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67056" y="1572725"/>
            <a:ext cx="35724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AMONG THE 39% WHO OPPOSE:</a:t>
            </a:r>
            <a:r>
              <a:rPr lang="en-US" dirty="0" smtClean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What is the main reason you </a:t>
            </a:r>
            <a:r>
              <a:rPr lang="en-US" b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oppose</a:t>
            </a:r>
            <a:r>
              <a:rPr lang="en-US" dirty="0" smtClean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such a plan?</a:t>
            </a:r>
            <a:endParaRPr lang="en-US" dirty="0">
              <a:solidFill>
                <a:srgbClr val="323A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235294" y="1572725"/>
            <a:ext cx="3500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AMONG THE 56% WHO FAVOR:</a:t>
            </a:r>
            <a:r>
              <a:rPr lang="en-US" dirty="0" smtClean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What is the main reason you </a:t>
            </a:r>
            <a:r>
              <a:rPr lang="en-US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favor</a:t>
            </a:r>
            <a:r>
              <a:rPr lang="en-US" dirty="0" smtClean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such a plan?</a:t>
            </a:r>
            <a:endParaRPr lang="en-US" dirty="0">
              <a:solidFill>
                <a:srgbClr val="323A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Left Brace 33"/>
          <p:cNvSpPr/>
          <p:nvPr/>
        </p:nvSpPr>
        <p:spPr>
          <a:xfrm rot="10800000">
            <a:off x="7951066" y="2856023"/>
            <a:ext cx="355880" cy="3161113"/>
          </a:xfrm>
          <a:prstGeom prst="leftBrace">
            <a:avLst/>
          </a:prstGeom>
          <a:ln>
            <a:solidFill>
              <a:srgbClr val="323A45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Left Brace 34"/>
          <p:cNvSpPr/>
          <p:nvPr/>
        </p:nvSpPr>
        <p:spPr>
          <a:xfrm rot="10800000" flipH="1">
            <a:off x="3853964" y="3072020"/>
            <a:ext cx="355880" cy="2729120"/>
          </a:xfrm>
          <a:prstGeom prst="leftBrace">
            <a:avLst/>
          </a:prstGeom>
          <a:ln>
            <a:solidFill>
              <a:srgbClr val="323A45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0926800" y="3211762"/>
            <a:ext cx="1348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1600" dirty="0" smtClean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ealth care is a right 7%</a:t>
            </a:r>
            <a:endParaRPr lang="en-US" sz="1600" dirty="0">
              <a:solidFill>
                <a:srgbClr val="323A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797960" y="2457479"/>
            <a:ext cx="13185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323A45"/>
                </a:solidFill>
              </a:rPr>
              <a:t>NET: 40%</a:t>
            </a:r>
            <a:endParaRPr lang="en-US" dirty="0">
              <a:solidFill>
                <a:srgbClr val="323A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06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4363" y="5935308"/>
            <a:ext cx="9735448" cy="686761"/>
          </a:xfrm>
        </p:spPr>
        <p:txBody>
          <a:bodyPr/>
          <a:lstStyle/>
          <a:p>
            <a:endParaRPr lang="en-US" dirty="0"/>
          </a:p>
          <a:p>
            <a:r>
              <a:rPr lang="en-US" dirty="0" smtClean="0"/>
              <a:t>NOTE: Among those who favor a national health plan.</a:t>
            </a:r>
          </a:p>
          <a:p>
            <a:r>
              <a:rPr lang="en-US" dirty="0" smtClean="0"/>
              <a:t>SOURCE</a:t>
            </a:r>
            <a:r>
              <a:rPr lang="en-US" dirty="0"/>
              <a:t>: KFF Health Tracking Poll </a:t>
            </a:r>
            <a:r>
              <a:rPr lang="en-US" dirty="0" smtClean="0"/>
              <a:t>(March </a:t>
            </a:r>
            <a:r>
              <a:rPr lang="en-US" dirty="0"/>
              <a:t>13-18, 2019). See topline for full question wording and response options.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70955" y="202812"/>
            <a:ext cx="2844059" cy="365125"/>
          </a:xfrm>
        </p:spPr>
        <p:txBody>
          <a:bodyPr/>
          <a:lstStyle/>
          <a:p>
            <a:r>
              <a:rPr lang="en-US" dirty="0" smtClean="0"/>
              <a:t>Figure </a:t>
            </a:r>
            <a:r>
              <a:rPr lang="en-US" dirty="0"/>
              <a:t>8</a:t>
            </a: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465568" y="581614"/>
            <a:ext cx="11612131" cy="914400"/>
          </a:xfrm>
        </p:spPr>
        <p:txBody>
          <a:bodyPr/>
          <a:lstStyle/>
          <a:p>
            <a:r>
              <a:rPr lang="en-US" sz="3000" dirty="0" smtClean="0"/>
              <a:t>Universal Coverage Is Most Important Feature Of A National Health Plan Among Supporters </a:t>
            </a:r>
            <a:endParaRPr lang="en-US" sz="3000" dirty="0"/>
          </a:p>
        </p:txBody>
      </p:sp>
      <p:sp>
        <p:nvSpPr>
          <p:cNvPr id="29" name="TextBox 28"/>
          <p:cNvSpPr txBox="1"/>
          <p:nvPr/>
        </p:nvSpPr>
        <p:spPr>
          <a:xfrm>
            <a:off x="456044" y="1575703"/>
            <a:ext cx="10888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en-US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</a:t>
            </a:r>
            <a:r>
              <a:rPr lang="en-US" dirty="0" smtClean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it that a national health plan…?</a:t>
            </a:r>
            <a:endParaRPr lang="en-US" dirty="0">
              <a:solidFill>
                <a:srgbClr val="323A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0" name="Char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5565412"/>
              </p:ext>
            </p:extLst>
          </p:nvPr>
        </p:nvGraphicFramePr>
        <p:xfrm>
          <a:off x="443634" y="1905000"/>
          <a:ext cx="11289579" cy="4104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8397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Slide">
  <a:themeElements>
    <a:clrScheme name="2019 KFF Colors">
      <a:dk1>
        <a:srgbClr val="333333"/>
      </a:dk1>
      <a:lt1>
        <a:sysClr val="window" lastClr="FFFFFF"/>
      </a:lt1>
      <a:dk2>
        <a:srgbClr val="F5821F"/>
      </a:dk2>
      <a:lt2>
        <a:srgbClr val="EE2C37"/>
      </a:lt2>
      <a:accent1>
        <a:srgbClr val="003C64"/>
      </a:accent1>
      <a:accent2>
        <a:srgbClr val="005996"/>
      </a:accent2>
      <a:accent3>
        <a:srgbClr val="0077C8"/>
      </a:accent3>
      <a:accent4>
        <a:srgbClr val="3CABFD"/>
      </a:accent4>
      <a:accent5>
        <a:srgbClr val="C1E6FF"/>
      </a:accent5>
      <a:accent6>
        <a:srgbClr val="00BC8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ew Master 2019" id="{ADEF0AB8-1AD5-404E-9CD5-8C389D527D56}" vid="{03F0BCA2-1BDD-48D0-865A-ABD745A435A8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ivider">
  <a:themeElements>
    <a:clrScheme name="2019 KFF Colors">
      <a:dk1>
        <a:srgbClr val="333333"/>
      </a:dk1>
      <a:lt1>
        <a:sysClr val="window" lastClr="FFFFFF"/>
      </a:lt1>
      <a:dk2>
        <a:srgbClr val="F5821F"/>
      </a:dk2>
      <a:lt2>
        <a:srgbClr val="EE2C37"/>
      </a:lt2>
      <a:accent1>
        <a:srgbClr val="003C64"/>
      </a:accent1>
      <a:accent2>
        <a:srgbClr val="005996"/>
      </a:accent2>
      <a:accent3>
        <a:srgbClr val="0077C8"/>
      </a:accent3>
      <a:accent4>
        <a:srgbClr val="3CABFD"/>
      </a:accent4>
      <a:accent5>
        <a:srgbClr val="C1E6FF"/>
      </a:accent5>
      <a:accent6>
        <a:srgbClr val="00BC8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ew Master 2019" id="{ADEF0AB8-1AD5-404E-9CD5-8C389D527D56}" vid="{0665D044-581E-4696-B570-C3ECC413BE1A}"/>
    </a:ext>
  </a:extLst>
</a:theme>
</file>

<file path=ppt/theme/theme3.xml><?xml version="1.0" encoding="utf-8"?>
<a:theme xmlns:a="http://schemas.openxmlformats.org/drawingml/2006/main" name="Default">
  <a:themeElements>
    <a:clrScheme name="2019 KFF Colors">
      <a:dk1>
        <a:srgbClr val="333333"/>
      </a:dk1>
      <a:lt1>
        <a:sysClr val="window" lastClr="FFFFFF"/>
      </a:lt1>
      <a:dk2>
        <a:srgbClr val="F5821F"/>
      </a:dk2>
      <a:lt2>
        <a:srgbClr val="EE2C37"/>
      </a:lt2>
      <a:accent1>
        <a:srgbClr val="003C64"/>
      </a:accent1>
      <a:accent2>
        <a:srgbClr val="005996"/>
      </a:accent2>
      <a:accent3>
        <a:srgbClr val="0077C8"/>
      </a:accent3>
      <a:accent4>
        <a:srgbClr val="3CABFD"/>
      </a:accent4>
      <a:accent5>
        <a:srgbClr val="C1E6FF"/>
      </a:accent5>
      <a:accent6>
        <a:srgbClr val="00BC8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ew Master 2019" id="{ADEF0AB8-1AD5-404E-9CD5-8C389D527D56}" vid="{AE89CC33-8BF2-4AA4-B46D-5D5E3AE2D7C3}"/>
    </a:ext>
  </a:extLst>
</a:theme>
</file>

<file path=ppt/theme/theme4.xml><?xml version="1.0" encoding="utf-8"?>
<a:theme xmlns:a="http://schemas.openxmlformats.org/drawingml/2006/main" name="Default with Figure #">
  <a:themeElements>
    <a:clrScheme name="2019 KFF Colors">
      <a:dk1>
        <a:srgbClr val="333333"/>
      </a:dk1>
      <a:lt1>
        <a:sysClr val="window" lastClr="FFFFFF"/>
      </a:lt1>
      <a:dk2>
        <a:srgbClr val="F5821F"/>
      </a:dk2>
      <a:lt2>
        <a:srgbClr val="EE2C37"/>
      </a:lt2>
      <a:accent1>
        <a:srgbClr val="003C64"/>
      </a:accent1>
      <a:accent2>
        <a:srgbClr val="005996"/>
      </a:accent2>
      <a:accent3>
        <a:srgbClr val="0077C8"/>
      </a:accent3>
      <a:accent4>
        <a:srgbClr val="3CABFD"/>
      </a:accent4>
      <a:accent5>
        <a:srgbClr val="C1E6FF"/>
      </a:accent5>
      <a:accent6>
        <a:srgbClr val="00BC8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ew Master 2019" id="{ADEF0AB8-1AD5-404E-9CD5-8C389D527D56}" vid="{2FA7BB57-3734-4825-B614-62FA4097087C}"/>
    </a:ext>
  </a:extLst>
</a:theme>
</file>

<file path=ppt/theme/theme5.xml><?xml version="1.0" encoding="utf-8"?>
<a:theme xmlns:a="http://schemas.openxmlformats.org/drawingml/2006/main" name="Default with Exhibit #">
  <a:themeElements>
    <a:clrScheme name="2019 KFF Colors">
      <a:dk1>
        <a:srgbClr val="333333"/>
      </a:dk1>
      <a:lt1>
        <a:sysClr val="window" lastClr="FFFFFF"/>
      </a:lt1>
      <a:dk2>
        <a:srgbClr val="F5821F"/>
      </a:dk2>
      <a:lt2>
        <a:srgbClr val="EE2C37"/>
      </a:lt2>
      <a:accent1>
        <a:srgbClr val="003C64"/>
      </a:accent1>
      <a:accent2>
        <a:srgbClr val="005996"/>
      </a:accent2>
      <a:accent3>
        <a:srgbClr val="0077C8"/>
      </a:accent3>
      <a:accent4>
        <a:srgbClr val="3CABFD"/>
      </a:accent4>
      <a:accent5>
        <a:srgbClr val="C1E6FF"/>
      </a:accent5>
      <a:accent6>
        <a:srgbClr val="00BC8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ew Master 2019" id="{ADEF0AB8-1AD5-404E-9CD5-8C389D527D56}" vid="{C425EB02-8F61-4107-8B34-D3E5A1F6FDEB}"/>
    </a:ext>
  </a:extLst>
</a:theme>
</file>

<file path=ppt/theme/theme6.xml><?xml version="1.0" encoding="utf-8"?>
<a:theme xmlns:a="http://schemas.openxmlformats.org/drawingml/2006/main" name="Blank">
  <a:themeElements>
    <a:clrScheme name="2019 KFF Colors">
      <a:dk1>
        <a:srgbClr val="333333"/>
      </a:dk1>
      <a:lt1>
        <a:sysClr val="window" lastClr="FFFFFF"/>
      </a:lt1>
      <a:dk2>
        <a:srgbClr val="F5821F"/>
      </a:dk2>
      <a:lt2>
        <a:srgbClr val="EE2C37"/>
      </a:lt2>
      <a:accent1>
        <a:srgbClr val="003C64"/>
      </a:accent1>
      <a:accent2>
        <a:srgbClr val="005996"/>
      </a:accent2>
      <a:accent3>
        <a:srgbClr val="0077C8"/>
      </a:accent3>
      <a:accent4>
        <a:srgbClr val="3CABFD"/>
      </a:accent4>
      <a:accent5>
        <a:srgbClr val="C1E6FF"/>
      </a:accent5>
      <a:accent6>
        <a:srgbClr val="00BC8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Master 2019" id="{ADEF0AB8-1AD5-404E-9CD5-8C389D527D56}" vid="{E183E96A-C784-4FC3-9C22-DA195B1C113A}"/>
    </a:ext>
  </a:extLst>
</a:theme>
</file>

<file path=ppt/theme/theme7.xml><?xml version="1.0" encoding="utf-8"?>
<a:theme xmlns:a="http://schemas.openxmlformats.org/drawingml/2006/main" name="Text Slide w/Gray Angle">
  <a:themeElements>
    <a:clrScheme name="2019 KFF Colors">
      <a:dk1>
        <a:srgbClr val="333333"/>
      </a:dk1>
      <a:lt1>
        <a:sysClr val="window" lastClr="FFFFFF"/>
      </a:lt1>
      <a:dk2>
        <a:srgbClr val="F5821F"/>
      </a:dk2>
      <a:lt2>
        <a:srgbClr val="EE2C37"/>
      </a:lt2>
      <a:accent1>
        <a:srgbClr val="003C64"/>
      </a:accent1>
      <a:accent2>
        <a:srgbClr val="005996"/>
      </a:accent2>
      <a:accent3>
        <a:srgbClr val="0077C8"/>
      </a:accent3>
      <a:accent4>
        <a:srgbClr val="3CABFD"/>
      </a:accent4>
      <a:accent5>
        <a:srgbClr val="C1E6FF"/>
      </a:accent5>
      <a:accent6>
        <a:srgbClr val="00BC8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ew Master 2019" id="{ADEF0AB8-1AD5-404E-9CD5-8C389D527D56}" vid="{70D08065-BC00-4BFD-8913-8FEDDE1D1C1F}"/>
    </a:ext>
  </a:extLst>
</a:theme>
</file>

<file path=ppt/theme/theme8.xml><?xml version="1.0" encoding="utf-8"?>
<a:theme xmlns:a="http://schemas.openxmlformats.org/drawingml/2006/main" name="Text w/Wide Gray Angle">
  <a:themeElements>
    <a:clrScheme name="2019 KFF Colors">
      <a:dk1>
        <a:srgbClr val="333333"/>
      </a:dk1>
      <a:lt1>
        <a:sysClr val="window" lastClr="FFFFFF"/>
      </a:lt1>
      <a:dk2>
        <a:srgbClr val="F5821F"/>
      </a:dk2>
      <a:lt2>
        <a:srgbClr val="EE2C37"/>
      </a:lt2>
      <a:accent1>
        <a:srgbClr val="003C64"/>
      </a:accent1>
      <a:accent2>
        <a:srgbClr val="005996"/>
      </a:accent2>
      <a:accent3>
        <a:srgbClr val="0077C8"/>
      </a:accent3>
      <a:accent4>
        <a:srgbClr val="3CABFD"/>
      </a:accent4>
      <a:accent5>
        <a:srgbClr val="C1E6FF"/>
      </a:accent5>
      <a:accent6>
        <a:srgbClr val="00BC8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ew Master 2019" id="{ADEF0AB8-1AD5-404E-9CD5-8C389D527D56}" vid="{31F391F4-901B-4AC7-B084-7F94BB581BAC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New Master 2019</Template>
  <TotalTime>1698</TotalTime>
  <Words>1211</Words>
  <Application>Microsoft Office PowerPoint</Application>
  <PresentationFormat>Custom</PresentationFormat>
  <Paragraphs>223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Arial</vt:lpstr>
      <vt:lpstr>Calibri</vt:lpstr>
      <vt:lpstr>Meta Offc Pro</vt:lpstr>
      <vt:lpstr>Times New Roman</vt:lpstr>
      <vt:lpstr>Title Slide</vt:lpstr>
      <vt:lpstr>Divider</vt:lpstr>
      <vt:lpstr>Default</vt:lpstr>
      <vt:lpstr>Default with Figure #</vt:lpstr>
      <vt:lpstr>Default with Exhibit #</vt:lpstr>
      <vt:lpstr>Blank</vt:lpstr>
      <vt:lpstr>Text Slide w/Gray Angle</vt:lpstr>
      <vt:lpstr>Text w/Wide Gray Angle</vt:lpstr>
      <vt:lpstr>Public Opinion on Single-Payer, National Health Plans, and Expanding Access to Medicare Coverage</vt:lpstr>
      <vt:lpstr>Most Support Federal Government Doing More To Help Provide Health Insurance, But Republican Support Has Declined Over Time</vt:lpstr>
      <vt:lpstr>A National Health Plan Didn’t Garner Majority Support Until 2016</vt:lpstr>
      <vt:lpstr>PowerPoint Presentation</vt:lpstr>
      <vt:lpstr>Partisans Divided With Seven In Ten Republicans Opposing Medicare-for-all While Three-Fourths Of Democrats Favor It</vt:lpstr>
      <vt:lpstr>PowerPoint Presentation</vt:lpstr>
      <vt:lpstr>PowerPoint Presentation</vt:lpstr>
      <vt:lpstr>Reasons For Opinions On National Health Plan Echo Partisan Messages </vt:lpstr>
      <vt:lpstr>Universal Coverage Is Most Important Feature Of A National Health Plan Among Supporters </vt:lpstr>
      <vt:lpstr>Majorities Think Many Aspects Of Health Care System Would Be Unchanged Under Medicare-for-all</vt:lpstr>
      <vt:lpstr>Attitudes Shift After Hearing Messages About How Medicare-for-all Would Impact Current System</vt:lpstr>
      <vt:lpstr>Some Moderate Shifts In Support For Medicare-for-all Depending On Description Of Plan</vt:lpstr>
      <vt:lpstr>Uncertainties Persist About National Health Plan Provisions</vt:lpstr>
      <vt:lpstr>Most Medicare-for-all Supporters Think They Would Be Able To Keep Their Health Insurance</vt:lpstr>
      <vt:lpstr>PowerPoint Presentation</vt:lpstr>
      <vt:lpstr>There Is Broader Support For Expanding “Optional” Public Health Insurance Programs Than Medicare-for-all </vt:lpstr>
      <vt:lpstr>Majorities Of Democrats Favor Incremental Changes To Health Care System As Well As National Medicare-for-all Plan</vt:lpstr>
      <vt:lpstr>More Incremental Approach To Universal Coverage: Medicare Buy-In And Medicaid Buy-In</vt:lpstr>
    </vt:vector>
  </TitlesOfParts>
  <Company>HERMES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Your Title Here. We Recommend That You Keep It to Two Lines</dc:title>
  <dc:creator>Evonne Young</dc:creator>
  <cp:lastModifiedBy>Ashley Kirzinger</cp:lastModifiedBy>
  <cp:revision>106</cp:revision>
  <cp:lastPrinted>2019-08-19T22:27:15Z</cp:lastPrinted>
  <dcterms:created xsi:type="dcterms:W3CDTF">2019-08-14T18:07:31Z</dcterms:created>
  <dcterms:modified xsi:type="dcterms:W3CDTF">2019-11-26T17:49:58Z</dcterms:modified>
</cp:coreProperties>
</file>